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9"/>
  </p:handoutMasterIdLst>
  <p:sldIdLst>
    <p:sldId id="256" r:id="rId3"/>
    <p:sldId id="763" r:id="rId5"/>
    <p:sldId id="423" r:id="rId6"/>
    <p:sldId id="972" r:id="rId7"/>
    <p:sldId id="457" r:id="rId8"/>
    <p:sldId id="786" r:id="rId9"/>
    <p:sldId id="785" r:id="rId10"/>
    <p:sldId id="787" r:id="rId11"/>
    <p:sldId id="911" r:id="rId12"/>
    <p:sldId id="758" r:id="rId13"/>
    <p:sldId id="966" r:id="rId14"/>
    <p:sldId id="809" r:id="rId15"/>
    <p:sldId id="810" r:id="rId16"/>
    <p:sldId id="811" r:id="rId17"/>
    <p:sldId id="812" r:id="rId18"/>
    <p:sldId id="813" r:id="rId19"/>
    <p:sldId id="802" r:id="rId20"/>
    <p:sldId id="814" r:id="rId21"/>
    <p:sldId id="968" r:id="rId22"/>
    <p:sldId id="815" r:id="rId23"/>
    <p:sldId id="946" r:id="rId24"/>
    <p:sldId id="816" r:id="rId25"/>
    <p:sldId id="817" r:id="rId26"/>
    <p:sldId id="819" r:id="rId27"/>
    <p:sldId id="820" r:id="rId28"/>
    <p:sldId id="818" r:id="rId29"/>
    <p:sldId id="969" r:id="rId30"/>
    <p:sldId id="821" r:id="rId31"/>
    <p:sldId id="822" r:id="rId32"/>
    <p:sldId id="823" r:id="rId33"/>
    <p:sldId id="824" r:id="rId34"/>
    <p:sldId id="825" r:id="rId35"/>
    <p:sldId id="947" r:id="rId36"/>
    <p:sldId id="948" r:id="rId37"/>
    <p:sldId id="826" r:id="rId38"/>
    <p:sldId id="827" r:id="rId39"/>
    <p:sldId id="834" r:id="rId40"/>
    <p:sldId id="970" r:id="rId41"/>
    <p:sldId id="833" r:id="rId42"/>
    <p:sldId id="835" r:id="rId43"/>
    <p:sldId id="829" r:id="rId44"/>
    <p:sldId id="830" r:id="rId45"/>
    <p:sldId id="831" r:id="rId46"/>
    <p:sldId id="832" r:id="rId47"/>
    <p:sldId id="836" r:id="rId48"/>
    <p:sldId id="837" r:id="rId49"/>
    <p:sldId id="975" r:id="rId50"/>
    <p:sldId id="976" r:id="rId51"/>
    <p:sldId id="977" r:id="rId52"/>
    <p:sldId id="978" r:id="rId53"/>
    <p:sldId id="980" r:id="rId54"/>
    <p:sldId id="981" r:id="rId55"/>
    <p:sldId id="982" r:id="rId56"/>
    <p:sldId id="983" r:id="rId57"/>
    <p:sldId id="984" r:id="rId58"/>
    <p:sldId id="965" r:id="rId59"/>
    <p:sldId id="842" r:id="rId60"/>
    <p:sldId id="804" r:id="rId61"/>
    <p:sldId id="466" r:id="rId62"/>
    <p:sldId id="843" r:id="rId63"/>
    <p:sldId id="805" r:id="rId64"/>
    <p:sldId id="806" r:id="rId65"/>
    <p:sldId id="807" r:id="rId66"/>
    <p:sldId id="844" r:id="rId67"/>
    <p:sldId id="845" r:id="rId68"/>
    <p:sldId id="846" r:id="rId69"/>
    <p:sldId id="848" r:id="rId70"/>
    <p:sldId id="849" r:id="rId71"/>
    <p:sldId id="850" r:id="rId72"/>
    <p:sldId id="851" r:id="rId73"/>
    <p:sldId id="852" r:id="rId74"/>
    <p:sldId id="853" r:id="rId75"/>
    <p:sldId id="854" r:id="rId76"/>
    <p:sldId id="855" r:id="rId77"/>
    <p:sldId id="857" r:id="rId78"/>
    <p:sldId id="859" r:id="rId79"/>
    <p:sldId id="986" r:id="rId80"/>
    <p:sldId id="860" r:id="rId81"/>
    <p:sldId id="861" r:id="rId82"/>
    <p:sldId id="862" r:id="rId83"/>
    <p:sldId id="987" r:id="rId84"/>
    <p:sldId id="973" r:id="rId85"/>
    <p:sldId id="985" r:id="rId86"/>
    <p:sldId id="974" r:id="rId87"/>
    <p:sldId id="863" r:id="rId88"/>
    <p:sldId id="865" r:id="rId89"/>
    <p:sldId id="988" r:id="rId90"/>
    <p:sldId id="866" r:id="rId91"/>
    <p:sldId id="867" r:id="rId92"/>
    <p:sldId id="868" r:id="rId93"/>
    <p:sldId id="964" r:id="rId94"/>
    <p:sldId id="874" r:id="rId95"/>
    <p:sldId id="877" r:id="rId96"/>
    <p:sldId id="878" r:id="rId97"/>
    <p:sldId id="879" r:id="rId98"/>
    <p:sldId id="881" r:id="rId99"/>
    <p:sldId id="880" r:id="rId100"/>
    <p:sldId id="882" r:id="rId101"/>
    <p:sldId id="884" r:id="rId102"/>
    <p:sldId id="883" r:id="rId103"/>
    <p:sldId id="885" r:id="rId104"/>
    <p:sldId id="893" r:id="rId105"/>
    <p:sldId id="887" r:id="rId106"/>
    <p:sldId id="886" r:id="rId107"/>
    <p:sldId id="888" r:id="rId108"/>
    <p:sldId id="889" r:id="rId109"/>
    <p:sldId id="890" r:id="rId110"/>
    <p:sldId id="891" r:id="rId111"/>
    <p:sldId id="892" r:id="rId112"/>
    <p:sldId id="895" r:id="rId113"/>
    <p:sldId id="896" r:id="rId114"/>
    <p:sldId id="942" r:id="rId115"/>
    <p:sldId id="943" r:id="rId116"/>
    <p:sldId id="872" r:id="rId117"/>
    <p:sldId id="898" r:id="rId118"/>
    <p:sldId id="899" r:id="rId119"/>
    <p:sldId id="900" r:id="rId120"/>
    <p:sldId id="945" r:id="rId121"/>
    <p:sldId id="901" r:id="rId122"/>
    <p:sldId id="944" r:id="rId123"/>
    <p:sldId id="949" r:id="rId124"/>
    <p:sldId id="950" r:id="rId125"/>
    <p:sldId id="951" r:id="rId126"/>
    <p:sldId id="952" r:id="rId127"/>
    <p:sldId id="953" r:id="rId128"/>
    <p:sldId id="954" r:id="rId129"/>
    <p:sldId id="955" r:id="rId130"/>
    <p:sldId id="956" r:id="rId131"/>
    <p:sldId id="957" r:id="rId132"/>
    <p:sldId id="958" r:id="rId133"/>
    <p:sldId id="959" r:id="rId134"/>
    <p:sldId id="960" r:id="rId135"/>
    <p:sldId id="961" r:id="rId136"/>
    <p:sldId id="962" r:id="rId137"/>
    <p:sldId id="963" r:id="rId138"/>
    <p:sldId id="897" r:id="rId139"/>
    <p:sldId id="913" r:id="rId140"/>
    <p:sldId id="971" r:id="rId141"/>
    <p:sldId id="914" r:id="rId142"/>
    <p:sldId id="915" r:id="rId143"/>
    <p:sldId id="916" r:id="rId144"/>
    <p:sldId id="917" r:id="rId145"/>
    <p:sldId id="918" r:id="rId146"/>
    <p:sldId id="919" r:id="rId147"/>
    <p:sldId id="923" r:id="rId148"/>
    <p:sldId id="924" r:id="rId149"/>
    <p:sldId id="925" r:id="rId150"/>
    <p:sldId id="926" r:id="rId151"/>
    <p:sldId id="927" r:id="rId152"/>
    <p:sldId id="928" r:id="rId153"/>
    <p:sldId id="931" r:id="rId154"/>
    <p:sldId id="932" r:id="rId155"/>
    <p:sldId id="933" r:id="rId156"/>
    <p:sldId id="935" r:id="rId157"/>
    <p:sldId id="936" r:id="rId158"/>
    <p:sldId id="940" r:id="rId159"/>
    <p:sldId id="941" r:id="rId160"/>
    <p:sldId id="909" r:id="rId161"/>
    <p:sldId id="903" r:id="rId162"/>
    <p:sldId id="904" r:id="rId163"/>
    <p:sldId id="905" r:id="rId164"/>
    <p:sldId id="906" r:id="rId165"/>
    <p:sldId id="907" r:id="rId166"/>
    <p:sldId id="908" r:id="rId167"/>
    <p:sldId id="260" r:id="rId168"/>
  </p:sldIdLst>
  <p:sldSz cx="9900920"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p:scale>
          <a:sx n="84" d="100"/>
          <a:sy n="84" d="100"/>
        </p:scale>
        <p:origin x="-624" y="-144"/>
      </p:cViewPr>
      <p:guideLst>
        <p:guide orient="horz" pos="1769"/>
        <p:guide pos="3119"/>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bleStyles" Target="tableStyles.xml"/><Relationship Id="rId171" Type="http://schemas.openxmlformats.org/officeDocument/2006/relationships/viewProps" Target="viewProps.xml"/><Relationship Id="rId170" Type="http://schemas.openxmlformats.org/officeDocument/2006/relationships/presProps" Target="presProps.xml"/><Relationship Id="rId17" Type="http://schemas.openxmlformats.org/officeDocument/2006/relationships/slide" Target="slides/slide14.xml"/><Relationship Id="rId169" Type="http://schemas.openxmlformats.org/officeDocument/2006/relationships/handoutMaster" Target="handoutMasters/handoutMaster1.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685800"/>
            <a:ext cx="6042025"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p>
          <a:p>
            <a:r>
              <a:rPr lang="en-US" altLang="zh-CN" smtClean="0"/>
              <a:t>//</a:t>
            </a:r>
            <a:r>
              <a:rPr lang="zh-CN" altLang="en-US" smtClean="0"/>
              <a:t>讲解</a:t>
            </a:r>
            <a:endParaRPr lang="en-US" altLang="zh-CN" smtClean="0"/>
          </a:p>
          <a:p>
            <a:r>
              <a:rPr lang="zh-CN" altLang="en-US" sz="1200" b="0" i="0" kern="1200" smtClean="0">
                <a:solidFill>
                  <a:schemeClr val="tx1"/>
                </a:solidFill>
                <a:effectLst/>
                <a:latin typeface="+mn-lt"/>
                <a:ea typeface="+mn-ea"/>
                <a:cs typeface="+mn-cs"/>
              </a:rPr>
              <a:t>必须知道</a:t>
            </a:r>
            <a:r>
              <a:rPr lang="en-US" altLang="zh-CN" sz="1200" b="0" i="0" kern="1200" smtClean="0">
                <a:solidFill>
                  <a:schemeClr val="tx1"/>
                </a:solidFill>
                <a:effectLst/>
                <a:latin typeface="+mn-lt"/>
                <a:ea typeface="+mn-ea"/>
                <a:cs typeface="+mn-cs"/>
              </a:rPr>
              <a:t>Java</a:t>
            </a:r>
            <a:r>
              <a:rPr lang="zh-CN" altLang="en-US" sz="1200" b="0" i="0" kern="1200" smtClean="0">
                <a:solidFill>
                  <a:schemeClr val="tx1"/>
                </a:solidFill>
                <a:effectLst/>
                <a:latin typeface="+mn-lt"/>
                <a:ea typeface="+mn-ea"/>
                <a:cs typeface="+mn-cs"/>
              </a:rPr>
              <a:t>社区最强网络框架</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，且必须看过源码，才能说是了解这个框架，否则都是无稽之谈</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en-US" altLang="zh-CN" sz="1200" smtClean="0"/>
              <a:t>ChannelInboundHandlerAdapter </a:t>
            </a:r>
            <a:r>
              <a:rPr lang="zh-CN" altLang="en-US" sz="1200" smtClean="0"/>
              <a:t>类中，标红的部分往往需要重写</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en-US" altLang="zh-CN" sz="1200" smtClean="0"/>
              <a:t>ChannelInboundHandlerAdapter </a:t>
            </a:r>
            <a:r>
              <a:rPr lang="zh-CN" altLang="en-US" sz="1200" smtClean="0"/>
              <a:t>类中，标红的部分往往需要重写</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en-US" altLang="zh-CN" sz="1200" smtClean="0"/>
              <a:t>ChannelInboundHandlerAdapter </a:t>
            </a:r>
            <a:r>
              <a:rPr lang="zh-CN" altLang="en-US" sz="1200" smtClean="0"/>
              <a:t>类中，标红的部分往往需要重写</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BossEventLoopGroup </a:t>
            </a:r>
            <a:r>
              <a:rPr lang="zh-CN" altLang="en-US" smtClean="0">
                <a:ea typeface="宋体" panose="02010600030101010101" pitchFamily="2" charset="-122"/>
              </a:rPr>
              <a:t>通常是一个单线程的 </a:t>
            </a:r>
            <a:r>
              <a:rPr lang="en-US" altLang="zh-CN" smtClean="0">
                <a:ea typeface="宋体" panose="02010600030101010101" pitchFamily="2" charset="-122"/>
              </a:rPr>
              <a:t>EventLoop</a:t>
            </a:r>
            <a:r>
              <a:rPr lang="zh-CN" altLang="en-US" smtClean="0">
                <a:ea typeface="宋体" panose="02010600030101010101" pitchFamily="2" charset="-122"/>
              </a:rPr>
              <a:t>，</a:t>
            </a:r>
            <a:r>
              <a:rPr lang="en-US" altLang="zh-CN" smtClean="0">
                <a:ea typeface="宋体" panose="02010600030101010101" pitchFamily="2" charset="-122"/>
              </a:rPr>
              <a:t>EventLoop </a:t>
            </a:r>
            <a:r>
              <a:rPr lang="zh-CN" altLang="en-US" smtClean="0">
                <a:ea typeface="宋体" panose="02010600030101010101" pitchFamily="2" charset="-122"/>
              </a:rPr>
              <a:t>维护着一个注册了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ServerSocketChannel </a:t>
            </a:r>
            <a:r>
              <a:rPr lang="zh-CN" altLang="en-US" smtClean="0">
                <a:ea typeface="宋体" panose="02010600030101010101" pitchFamily="2" charset="-122"/>
              </a:rPr>
              <a:t>的 </a:t>
            </a:r>
            <a:r>
              <a:rPr lang="en-US" altLang="zh-CN" smtClean="0">
                <a:ea typeface="宋体" panose="02010600030101010101" pitchFamily="2" charset="-122"/>
              </a:rPr>
              <a:t>Selector </a:t>
            </a:r>
            <a:r>
              <a:rPr lang="zh-CN" altLang="en-US" smtClean="0">
                <a:ea typeface="宋体" panose="02010600030101010101" pitchFamily="2" charset="-122"/>
              </a:rPr>
              <a:t>实例，</a:t>
            </a:r>
            <a:r>
              <a:rPr lang="en-US" altLang="zh-CN" smtClean="0">
                <a:ea typeface="宋体" panose="02010600030101010101" pitchFamily="2" charset="-122"/>
              </a:rPr>
              <a:t>BossEventLoop </a:t>
            </a:r>
            <a:r>
              <a:rPr lang="zh-CN" altLang="en-US" smtClean="0">
                <a:ea typeface="宋体" panose="02010600030101010101" pitchFamily="2" charset="-122"/>
              </a:rPr>
              <a:t>不断轮询 </a:t>
            </a:r>
            <a:r>
              <a:rPr lang="en-US" altLang="zh-CN" smtClean="0">
                <a:ea typeface="宋体" panose="02010600030101010101" pitchFamily="2" charset="-122"/>
              </a:rPr>
              <a:t>Selector </a:t>
            </a:r>
            <a:r>
              <a:rPr lang="zh-CN" altLang="en-US" smtClean="0">
                <a:ea typeface="宋体" panose="02010600030101010101" pitchFamily="2" charset="-122"/>
              </a:rPr>
              <a:t>将连接事件分离出来，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通常是 </a:t>
            </a:r>
            <a:r>
              <a:rPr lang="en-US" altLang="zh-CN" smtClean="0">
                <a:ea typeface="宋体" panose="02010600030101010101" pitchFamily="2" charset="-122"/>
              </a:rPr>
              <a:t>OP_ACCEPT </a:t>
            </a:r>
            <a:r>
              <a:rPr lang="zh-CN" altLang="en-US" smtClean="0">
                <a:ea typeface="宋体" panose="02010600030101010101" pitchFamily="2" charset="-122"/>
              </a:rPr>
              <a:t>事件，然后将接收到的 </a:t>
            </a:r>
            <a:r>
              <a:rPr lang="en-US" altLang="zh-CN" smtClean="0">
                <a:ea typeface="宋体" panose="02010600030101010101" pitchFamily="2" charset="-122"/>
              </a:rPr>
              <a:t>SocketChannel </a:t>
            </a:r>
            <a:r>
              <a:rPr lang="zh-CN" altLang="en-US" smtClean="0">
                <a:ea typeface="宋体" panose="02010600030101010101" pitchFamily="2" charset="-122"/>
              </a:rPr>
              <a:t>交给 </a:t>
            </a:r>
            <a:r>
              <a:rPr lang="en-US" altLang="zh-CN" smtClean="0">
                <a:ea typeface="宋体" panose="02010600030101010101" pitchFamily="2" charset="-122"/>
              </a:rPr>
              <a:t>WorkerEventLoopGroup</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WorkerEventLoopGroup </a:t>
            </a:r>
            <a:r>
              <a:rPr lang="zh-CN" altLang="en-US" smtClean="0">
                <a:ea typeface="宋体" panose="02010600030101010101" pitchFamily="2" charset="-122"/>
              </a:rPr>
              <a:t>会由 </a:t>
            </a:r>
            <a:r>
              <a:rPr lang="en-US" altLang="zh-CN" smtClean="0">
                <a:ea typeface="宋体" panose="02010600030101010101" pitchFamily="2" charset="-122"/>
              </a:rPr>
              <a:t>next </a:t>
            </a:r>
            <a:r>
              <a:rPr lang="zh-CN" altLang="en-US" smtClean="0">
                <a:ea typeface="宋体" panose="02010600030101010101" pitchFamily="2" charset="-122"/>
              </a:rPr>
              <a:t>选择其中一个 </a:t>
            </a:r>
            <a:r>
              <a:rPr lang="en-US" altLang="zh-CN" smtClean="0">
                <a:ea typeface="宋体" panose="02010600030101010101" pitchFamily="2" charset="-122"/>
              </a:rPr>
              <a:t>EventLoopGroup </a:t>
            </a:r>
            <a:r>
              <a:rPr lang="zh-CN" altLang="en-US" smtClean="0">
                <a:ea typeface="宋体" panose="02010600030101010101" pitchFamily="2" charset="-122"/>
              </a:rPr>
              <a:t>来将这个 </a:t>
            </a:r>
            <a:r>
              <a:rPr lang="en-US" altLang="zh-CN" smtClean="0">
                <a:ea typeface="宋体" panose="02010600030101010101" pitchFamily="2" charset="-122"/>
              </a:rPr>
              <a:t>SocketChannel </a:t>
            </a:r>
            <a:r>
              <a:rPr lang="zh-CN" altLang="en-US" smtClean="0">
                <a:ea typeface="宋体" panose="02010600030101010101" pitchFamily="2" charset="-122"/>
              </a:rPr>
              <a:t>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册到其维护的 </a:t>
            </a:r>
            <a:r>
              <a:rPr lang="en-US" altLang="zh-CN" smtClean="0">
                <a:ea typeface="宋体" panose="02010600030101010101" pitchFamily="2" charset="-122"/>
              </a:rPr>
              <a:t>Selector </a:t>
            </a:r>
            <a:r>
              <a:rPr lang="zh-CN" altLang="en-US" smtClean="0">
                <a:ea typeface="宋体" panose="02010600030101010101" pitchFamily="2" charset="-122"/>
              </a:rPr>
              <a:t>并对其后续的 </a:t>
            </a:r>
            <a:r>
              <a:rPr lang="en-US" altLang="zh-CN" smtClean="0">
                <a:ea typeface="宋体" panose="02010600030101010101" pitchFamily="2" charset="-122"/>
              </a:rPr>
              <a:t>IO </a:t>
            </a:r>
            <a:r>
              <a:rPr lang="zh-CN" altLang="en-US" smtClean="0">
                <a:ea typeface="宋体" panose="02010600030101010101" pitchFamily="2" charset="-122"/>
              </a:rPr>
              <a:t>事件进行处理</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3 </a:t>
            </a:r>
            <a:r>
              <a:rPr lang="zh-CN" altLang="en-US" smtClean="0">
                <a:ea typeface="宋体" panose="02010600030101010101" pitchFamily="2" charset="-122"/>
              </a:rPr>
              <a:t>的案例，可以通过</a:t>
            </a:r>
            <a:r>
              <a:rPr lang="en-US" altLang="zh-CN" smtClean="0">
                <a:ea typeface="宋体" panose="02010600030101010101" pitchFamily="2" charset="-122"/>
              </a:rPr>
              <a:t>debug </a:t>
            </a:r>
            <a:r>
              <a:rPr lang="zh-CN" altLang="en-US" smtClean="0">
                <a:ea typeface="宋体" panose="02010600030101010101" pitchFamily="2" charset="-122"/>
              </a:rPr>
              <a:t>看</a:t>
            </a:r>
            <a:r>
              <a:rPr lang="zh-CN" altLang="en-US" baseline="0" smtClean="0">
                <a:ea typeface="宋体" panose="02010600030101010101" pitchFamily="2" charset="-122"/>
              </a:rPr>
              <a:t> </a:t>
            </a:r>
            <a:r>
              <a:rPr lang="en-US" altLang="zh-CN" baseline="0" smtClean="0">
                <a:ea typeface="宋体" panose="02010600030101010101" pitchFamily="2" charset="-122"/>
              </a:rPr>
              <a:t>readIndex writeIndex</a:t>
            </a:r>
            <a:r>
              <a:rPr lang="zh-CN" altLang="en-US" baseline="0" smtClean="0">
                <a:ea typeface="宋体" panose="02010600030101010101" pitchFamily="2" charset="-122"/>
              </a:rPr>
              <a:t>的关系</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http://www.52im.net/thread-306-1-1.html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代码演示讲解流程</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思路分析图</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代码实现</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代码演示讲解流程</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思路分析图</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代码实现</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代码演示讲解流程</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思路分析图</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代码实现</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代码演示讲解流程</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思路分析图</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代码实现</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这个</a:t>
            </a:r>
            <a:r>
              <a:rPr lang="en-US" altLang="zh-CN" smtClean="0">
                <a:ea typeface="宋体" panose="02010600030101010101" pitchFamily="2" charset="-122"/>
              </a:rPr>
              <a:t>PPT</a:t>
            </a:r>
            <a:r>
              <a:rPr lang="en-US" altLang="zh-CN" baseline="0" smtClean="0">
                <a:ea typeface="宋体" panose="02010600030101010101" pitchFamily="2" charset="-122"/>
              </a:rPr>
              <a:t> </a:t>
            </a:r>
            <a:r>
              <a:rPr lang="zh-CN" altLang="en-US" baseline="0" smtClean="0">
                <a:ea typeface="宋体" panose="02010600030101010101" pitchFamily="2" charset="-122"/>
              </a:rPr>
              <a:t>可以在丰富一下</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20204" pitchFamily="34" charset="0"/>
                <a:cs typeface="Arial" panose="020B0604020202020204" pitchFamily="34" charset="0"/>
              </a:rPr>
              <a:t>Protobuf </a:t>
            </a:r>
            <a:r>
              <a:rPr lang="zh-CN" altLang="en-US" smtClean="0">
                <a:latin typeface="Arial" panose="020B0604020202020204" pitchFamily="34" charset="0"/>
                <a:cs typeface="Arial" panose="020B0604020202020204" pitchFamily="34" charset="0"/>
              </a:rPr>
              <a:t>是以 </a:t>
            </a:r>
            <a:r>
              <a:rPr lang="en-US" altLang="zh-CN" smtClean="0">
                <a:latin typeface="Arial" panose="020B0604020202020204" pitchFamily="34" charset="0"/>
                <a:cs typeface="Arial" panose="020B0604020202020204" pitchFamily="34" charset="0"/>
              </a:rPr>
              <a:t>message </a:t>
            </a:r>
            <a:r>
              <a:rPr lang="zh-CN" altLang="en-US" smtClean="0">
                <a:latin typeface="Arial" panose="020B0604020202020204" pitchFamily="34" charset="0"/>
                <a:cs typeface="Arial" panose="020B0604020202020204" pitchFamily="34" charset="0"/>
              </a:rPr>
              <a:t>的方式来管理数据的</a:t>
            </a:r>
            <a:endParaRPr lang="en-US" altLang="zh-CN" smtClean="0">
              <a:latin typeface="Arial" panose="020B0604020202020204" pitchFamily="34" charset="0"/>
              <a:cs typeface="Arial" panose="020B0604020202020204" pitchFamily="34" charset="0"/>
            </a:endParaRPr>
          </a:p>
          <a:p>
            <a:pPr eaLnBrk="1" hangingPunct="1"/>
            <a:r>
              <a:rPr lang="zh-CN" altLang="en-US" smtClean="0">
                <a:latin typeface="Arial" panose="020B0604020202020204" pitchFamily="34" charset="0"/>
                <a:ea typeface="宋体" panose="02010600030101010101" pitchFamily="2" charset="-122"/>
                <a:cs typeface="Arial" panose="020B0604020202020204" pitchFamily="34" charset="0"/>
              </a:rPr>
              <a:t>可以简单理解 </a:t>
            </a:r>
            <a:r>
              <a:rPr lang="en-US" altLang="zh-CN" smtClean="0">
                <a:latin typeface="Arial" panose="020B0604020202020204" pitchFamily="34" charset="0"/>
                <a:ea typeface="宋体" panose="02010600030101010101" pitchFamily="2" charset="-122"/>
                <a:cs typeface="Arial" panose="020B0604020202020204" pitchFamily="34" charset="0"/>
              </a:rPr>
              <a:t>Pojo </a:t>
            </a:r>
            <a:r>
              <a:rPr lang="zh-CN" altLang="en-US" smtClean="0">
                <a:latin typeface="Arial" panose="020B0604020202020204" pitchFamily="34" charset="0"/>
                <a:ea typeface="宋体" panose="02010600030101010101" pitchFamily="2" charset="-122"/>
                <a:cs typeface="Arial" panose="020B0604020202020204" pitchFamily="34" charset="0"/>
              </a:rPr>
              <a:t>对应 </a:t>
            </a:r>
            <a:r>
              <a:rPr lang="en-US" altLang="zh-CN" smtClean="0">
                <a:latin typeface="Arial" panose="020B0604020202020204" pitchFamily="34" charset="0"/>
                <a:ea typeface="宋体" panose="02010600030101010101" pitchFamily="2" charset="-122"/>
                <a:cs typeface="Arial" panose="020B0604020202020204" pitchFamily="34" charset="0"/>
              </a:rPr>
              <a:t>message</a:t>
            </a:r>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r>
              <a:rPr lang="zh-CN" altLang="en-US" smtClean="0">
                <a:latin typeface="Arial" panose="020B0604020202020204" pitchFamily="34" charset="0"/>
                <a:cs typeface="Arial" panose="020B0604020202020204" pitchFamily="34" charset="0"/>
              </a:rPr>
              <a:t>有的公司已经开始抛弃</a:t>
            </a:r>
            <a:r>
              <a:rPr lang="en-US" altLang="zh-CN" smtClean="0">
                <a:latin typeface="Arial" panose="020B0604020202020204" pitchFamily="34" charset="0"/>
                <a:cs typeface="Arial" panose="020B0604020202020204" pitchFamily="34" charset="0"/>
              </a:rPr>
              <a:t>http+json,</a:t>
            </a:r>
            <a:r>
              <a:rPr lang="zh-CN" altLang="en-US" smtClean="0">
                <a:latin typeface="Arial" panose="020B0604020202020204" pitchFamily="34" charset="0"/>
                <a:cs typeface="Arial" panose="020B0604020202020204" pitchFamily="34" charset="0"/>
              </a:rPr>
              <a:t>开始走向</a:t>
            </a:r>
            <a:r>
              <a:rPr lang="en-US" altLang="zh-CN" smtClean="0">
                <a:latin typeface="Arial" panose="020B0604020202020204" pitchFamily="34" charset="0"/>
                <a:cs typeface="Arial" panose="020B0604020202020204" pitchFamily="34" charset="0"/>
              </a:rPr>
              <a:t>tcp+protobuf</a:t>
            </a:r>
            <a:r>
              <a:rPr lang="zh-CN" altLang="en-US" smtClean="0">
                <a:latin typeface="Arial" panose="020B0604020202020204" pitchFamily="34" charset="0"/>
                <a:cs typeface="Arial" panose="020B0604020202020204" pitchFamily="34" charset="0"/>
              </a:rPr>
              <a:t>的路线了</a:t>
            </a:r>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r>
              <a:rPr lang="zh-CN" altLang="en-US" b="1" smtClean="0">
                <a:solidFill>
                  <a:srgbClr val="DA0000"/>
                </a:solidFill>
                <a:latin typeface="Arial" panose="020B0604020202020204" pitchFamily="34" charset="0"/>
                <a:cs typeface="Arial" panose="020B0604020202020204" pitchFamily="34" charset="0"/>
              </a:rPr>
              <a:t>跨语言</a:t>
            </a:r>
            <a:r>
              <a:rPr lang="zh-CN" altLang="en-US" smtClean="0">
                <a:latin typeface="Arial" panose="020B0604020202020204" pitchFamily="34" charset="0"/>
                <a:cs typeface="Arial" panose="020B0604020202020204" pitchFamily="34" charset="0"/>
              </a:rPr>
              <a:t>，即</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客户端和服务器端可以是不同的语言编写的</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a:t>
            </a:r>
            <a:r>
              <a:rPr lang="zh-CN" altLang="en-US" b="1" smtClean="0">
                <a:solidFill>
                  <a:srgbClr val="DA0000"/>
                </a:solidFill>
                <a:latin typeface="Arial" panose="020B0604020202020204" pitchFamily="34" charset="0"/>
                <a:cs typeface="Arial" panose="020B0604020202020204" pitchFamily="34" charset="0"/>
              </a:rPr>
              <a:t>支持目前绝大多数语言</a:t>
            </a:r>
            <a:r>
              <a:rPr lang="zh-CN" altLang="en-US" smtClean="0">
                <a:latin typeface="Arial" panose="020B0604020202020204" pitchFamily="34" charset="0"/>
                <a:cs typeface="Arial" panose="020B0604020202020204" pitchFamily="34" charset="0"/>
              </a:rPr>
              <a:t>，例如 </a:t>
            </a:r>
            <a:r>
              <a:rPr lang="en-US" altLang="zh-CN" smtClean="0">
                <a:latin typeface="Arial" panose="020B0604020202020204" pitchFamily="34" charset="0"/>
                <a:cs typeface="Arial" panose="020B0604020202020204" pitchFamily="34" charset="0"/>
              </a:rPr>
              <a:t>C++</a:t>
            </a:r>
            <a:r>
              <a:rPr lang="zh-CN" altLang="en-US" smtClean="0">
                <a:latin typeface="Arial" panose="020B0604020202020204" pitchFamily="34" charset="0"/>
                <a:cs typeface="Arial" panose="020B0604020202020204" pitchFamily="34" charset="0"/>
              </a:rPr>
              <a:t>、</a:t>
            </a:r>
            <a:r>
              <a:rPr lang="en-US" altLang="zh-CN" smtClean="0">
                <a:latin typeface="Arial" panose="020B0604020202020204" pitchFamily="34" charset="0"/>
                <a:cs typeface="Arial" panose="020B0604020202020204" pitchFamily="34" charset="0"/>
              </a:rPr>
              <a:t>C#</a:t>
            </a:r>
            <a:r>
              <a:rPr lang="zh-CN" altLang="en-US" smtClean="0">
                <a:latin typeface="Arial" panose="020B0604020202020204" pitchFamily="34" charset="0"/>
                <a:cs typeface="Arial" panose="020B0604020202020204" pitchFamily="34" charset="0"/>
              </a:rPr>
              <a:t>、</a:t>
            </a:r>
            <a:r>
              <a:rPr lang="en-US" altLang="zh-CN" smtClean="0">
                <a:latin typeface="Arial" panose="020B0604020202020204" pitchFamily="34" charset="0"/>
                <a:cs typeface="Arial" panose="020B0604020202020204" pitchFamily="34" charset="0"/>
              </a:rPr>
              <a:t>Java</a:t>
            </a:r>
            <a:r>
              <a:rPr lang="zh-CN" altLang="en-US" smtClean="0">
                <a:latin typeface="Arial" panose="020B0604020202020204" pitchFamily="34" charset="0"/>
                <a:cs typeface="Arial" panose="020B0604020202020204" pitchFamily="34" charset="0"/>
              </a:rPr>
              <a:t>、</a:t>
            </a:r>
            <a:r>
              <a:rPr lang="en-US" altLang="zh-CN" smtClean="0">
                <a:latin typeface="Arial" panose="020B0604020202020204" pitchFamily="34" charset="0"/>
                <a:cs typeface="Arial" panose="020B0604020202020204" pitchFamily="34" charset="0"/>
              </a:rPr>
              <a:t>python </a:t>
            </a:r>
            <a:r>
              <a:rPr lang="zh-CN" altLang="en-US" smtClean="0">
                <a:latin typeface="Arial" panose="020B0604020202020204" pitchFamily="34" charset="0"/>
                <a:cs typeface="Arial" panose="020B0604020202020204" pitchFamily="34" charset="0"/>
              </a:rPr>
              <a:t>等）</a:t>
            </a:r>
            <a:endParaRPr lang="en-US" altLang="zh-CN" smtClean="0">
              <a:latin typeface="Arial" panose="020B0604020202020204" pitchFamily="34" charset="0"/>
              <a:cs typeface="Arial" panose="020B0604020202020204" pitchFamily="34" charset="0"/>
            </a:endParaRPr>
          </a:p>
          <a:p>
            <a:pPr eaLnBrk="1" hangingPunct="1"/>
            <a:r>
              <a:rPr lang="en-US" altLang="zh-CN" smtClean="0">
                <a:latin typeface="Arial" panose="020B0604020202020204" pitchFamily="34" charset="0"/>
                <a:ea typeface="宋体" panose="02010600030101010101" pitchFamily="2" charset="-122"/>
                <a:cs typeface="Arial" panose="020B0604020202020204" pitchFamily="34" charset="0"/>
              </a:rPr>
              <a:t>,</a:t>
            </a:r>
            <a:r>
              <a:rPr lang="zh-CN" altLang="en-US" smtClean="0">
                <a:latin typeface="Arial" panose="020B0604020202020204" pitchFamily="34" charset="0"/>
                <a:ea typeface="宋体" panose="02010600030101010101" pitchFamily="2" charset="-122"/>
                <a:cs typeface="Arial" panose="020B0604020202020204" pitchFamily="34" charset="0"/>
              </a:rPr>
              <a:t>说明，还</a:t>
            </a:r>
            <a:r>
              <a:rPr lang="zh-CN" altLang="en-US" smtClean="0">
                <a:solidFill>
                  <a:srgbClr val="DA0000"/>
                </a:solidFill>
                <a:latin typeface="Arial" panose="020B0604020202020204" pitchFamily="34" charset="0"/>
                <a:ea typeface="宋体" panose="02010600030101010101" pitchFamily="2" charset="-122"/>
                <a:cs typeface="Arial" panose="020B0604020202020204" pitchFamily="34" charset="0"/>
              </a:rPr>
              <a:t>是需要生成各个语言需要使用的</a:t>
            </a:r>
            <a:r>
              <a:rPr lang="zh-CN" altLang="en-US" baseline="0" smtClean="0">
                <a:solidFill>
                  <a:srgbClr val="DA0000"/>
                </a:solidFill>
                <a:latin typeface="Arial" panose="020B0604020202020204" pitchFamily="34" charset="0"/>
                <a:ea typeface="宋体" panose="02010600030101010101" pitchFamily="2" charset="-122"/>
                <a:cs typeface="Arial" panose="020B0604020202020204" pitchFamily="34" charset="0"/>
              </a:rPr>
              <a:t> </a:t>
            </a:r>
            <a:r>
              <a:rPr lang="en-US" altLang="zh-CN" baseline="0" smtClean="0">
                <a:solidFill>
                  <a:srgbClr val="DA0000"/>
                </a:solidFill>
                <a:latin typeface="Arial" panose="020B0604020202020204" pitchFamily="34" charset="0"/>
                <a:ea typeface="宋体" panose="02010600030101010101" pitchFamily="2" charset="-122"/>
                <a:cs typeface="Arial" panose="020B0604020202020204" pitchFamily="34" charset="0"/>
              </a:rPr>
              <a:t>Pojo </a:t>
            </a:r>
            <a:r>
              <a:rPr lang="zh-CN" altLang="en-US" baseline="0" smtClean="0">
                <a:latin typeface="Arial" panose="020B0604020202020204" pitchFamily="34" charset="0"/>
                <a:ea typeface="宋体" panose="02010600030101010101" pitchFamily="2" charset="-122"/>
                <a:cs typeface="Arial" panose="020B0604020202020204" pitchFamily="34" charset="0"/>
              </a:rPr>
              <a:t>文件</a:t>
            </a:r>
            <a:r>
              <a:rPr lang="en-US" altLang="zh-CN" baseline="0" smtClean="0">
                <a:latin typeface="Arial" panose="020B0604020202020204" pitchFamily="34" charset="0"/>
                <a:ea typeface="宋体" panose="02010600030101010101" pitchFamily="2" charset="-122"/>
                <a:cs typeface="Arial" panose="020B0604020202020204" pitchFamily="34" charset="0"/>
              </a:rPr>
              <a:t>[</a:t>
            </a:r>
            <a:r>
              <a:rPr lang="zh-CN" altLang="en-US" baseline="0" smtClean="0">
                <a:latin typeface="Arial" panose="020B0604020202020204" pitchFamily="34" charset="0"/>
                <a:ea typeface="宋体" panose="02010600030101010101" pitchFamily="2" charset="-122"/>
                <a:cs typeface="Arial" panose="020B0604020202020204" pitchFamily="34" charset="0"/>
              </a:rPr>
              <a:t>比如客户端是</a:t>
            </a:r>
            <a:r>
              <a:rPr lang="en-US" altLang="zh-CN" baseline="0" smtClean="0">
                <a:latin typeface="Arial" panose="020B0604020202020204" pitchFamily="34" charset="0"/>
                <a:ea typeface="宋体" panose="02010600030101010101" pitchFamily="2" charset="-122"/>
                <a:cs typeface="Arial" panose="020B0604020202020204" pitchFamily="34" charset="0"/>
              </a:rPr>
              <a:t>Java ,</a:t>
            </a:r>
            <a:r>
              <a:rPr lang="zh-CN" altLang="en-US" baseline="0" smtClean="0">
                <a:latin typeface="Arial" panose="020B0604020202020204" pitchFamily="34" charset="0"/>
                <a:ea typeface="宋体" panose="02010600030101010101" pitchFamily="2" charset="-122"/>
                <a:cs typeface="Arial" panose="020B0604020202020204" pitchFamily="34" charset="0"/>
              </a:rPr>
              <a:t>就使用</a:t>
            </a:r>
            <a:r>
              <a:rPr lang="en-US" altLang="zh-CN" baseline="0" smtClean="0">
                <a:latin typeface="Arial" panose="020B0604020202020204" pitchFamily="34" charset="0"/>
                <a:ea typeface="宋体" panose="02010600030101010101" pitchFamily="2" charset="-122"/>
                <a:cs typeface="Arial" panose="020B0604020202020204" pitchFamily="34" charset="0"/>
              </a:rPr>
              <a:t>protobuf </a:t>
            </a:r>
            <a:r>
              <a:rPr lang="zh-CN" altLang="en-US" baseline="0" smtClean="0">
                <a:latin typeface="Arial" panose="020B0604020202020204" pitchFamily="34" charset="0"/>
                <a:ea typeface="宋体" panose="02010600030101010101" pitchFamily="2" charset="-122"/>
                <a:cs typeface="Arial" panose="020B0604020202020204" pitchFamily="34" charset="0"/>
              </a:rPr>
              <a:t>生成</a:t>
            </a:r>
            <a:r>
              <a:rPr lang="en-US" altLang="zh-CN" baseline="0" smtClean="0">
                <a:latin typeface="Arial" panose="020B0604020202020204" pitchFamily="34" charset="0"/>
                <a:ea typeface="宋体" panose="02010600030101010101" pitchFamily="2" charset="-122"/>
                <a:cs typeface="Arial" panose="020B0604020202020204" pitchFamily="34" charset="0"/>
              </a:rPr>
              <a:t>pojo </a:t>
            </a:r>
            <a:r>
              <a:rPr lang="zh-CN" altLang="en-US" baseline="0" smtClean="0">
                <a:latin typeface="Arial" panose="020B0604020202020204" pitchFamily="34" charset="0"/>
                <a:ea typeface="宋体" panose="02010600030101010101" pitchFamily="2" charset="-122"/>
                <a:cs typeface="Arial" panose="020B0604020202020204" pitchFamily="34" charset="0"/>
              </a:rPr>
              <a:t>对应 </a:t>
            </a:r>
            <a:r>
              <a:rPr lang="en-US" altLang="zh-CN" baseline="0" smtClean="0">
                <a:latin typeface="Arial" panose="020B0604020202020204" pitchFamily="34" charset="0"/>
                <a:ea typeface="宋体" panose="02010600030101010101" pitchFamily="2" charset="-122"/>
                <a:cs typeface="Arial" panose="020B0604020202020204" pitchFamily="34" charset="0"/>
              </a:rPr>
              <a:t>java</a:t>
            </a:r>
            <a:r>
              <a:rPr lang="zh-CN" altLang="en-US" baseline="0" smtClean="0">
                <a:latin typeface="Arial" panose="020B0604020202020204" pitchFamily="34" charset="0"/>
                <a:ea typeface="宋体" panose="02010600030101010101" pitchFamily="2" charset="-122"/>
                <a:cs typeface="Arial" panose="020B0604020202020204" pitchFamily="34" charset="0"/>
              </a:rPr>
              <a:t>代码，如果服务器端是</a:t>
            </a:r>
            <a:r>
              <a:rPr lang="en-US" altLang="zh-CN" baseline="0" smtClean="0">
                <a:latin typeface="Arial" panose="020B0604020202020204" pitchFamily="34" charset="0"/>
                <a:ea typeface="宋体" panose="02010600030101010101" pitchFamily="2" charset="-122"/>
                <a:cs typeface="Arial" panose="020B0604020202020204" pitchFamily="34" charset="0"/>
              </a:rPr>
              <a:t>python, </a:t>
            </a:r>
            <a:r>
              <a:rPr lang="zh-CN" altLang="en-US" baseline="0" smtClean="0">
                <a:latin typeface="Arial" panose="020B0604020202020204" pitchFamily="34" charset="0"/>
                <a:ea typeface="宋体" panose="02010600030101010101" pitchFamily="2" charset="-122"/>
                <a:cs typeface="Arial" panose="020B0604020202020204" pitchFamily="34" charset="0"/>
              </a:rPr>
              <a:t>就用</a:t>
            </a:r>
            <a:r>
              <a:rPr lang="en-US" altLang="zh-CN" baseline="0" smtClean="0">
                <a:latin typeface="Arial" panose="020B0604020202020204" pitchFamily="34" charset="0"/>
                <a:ea typeface="宋体" panose="02010600030101010101" pitchFamily="2" charset="-122"/>
                <a:cs typeface="Arial" panose="020B0604020202020204" pitchFamily="34" charset="0"/>
              </a:rPr>
              <a:t>protobuf </a:t>
            </a:r>
            <a:r>
              <a:rPr lang="zh-CN" altLang="en-US" baseline="0" smtClean="0">
                <a:latin typeface="Arial" panose="020B0604020202020204" pitchFamily="34" charset="0"/>
                <a:ea typeface="宋体" panose="02010600030101010101" pitchFamily="2" charset="-122"/>
                <a:cs typeface="Arial" panose="020B0604020202020204" pitchFamily="34" charset="0"/>
              </a:rPr>
              <a:t>生成</a:t>
            </a:r>
            <a:r>
              <a:rPr lang="en-US" altLang="zh-CN" baseline="0" smtClean="0">
                <a:latin typeface="Arial" panose="020B0604020202020204" pitchFamily="34" charset="0"/>
                <a:ea typeface="宋体" panose="02010600030101010101" pitchFamily="2" charset="-122"/>
                <a:cs typeface="Arial" panose="020B0604020202020204" pitchFamily="34" charset="0"/>
              </a:rPr>
              <a:t>pojo </a:t>
            </a:r>
            <a:r>
              <a:rPr lang="zh-CN" altLang="en-US" baseline="0" smtClean="0">
                <a:latin typeface="Arial" panose="020B0604020202020204" pitchFamily="34" charset="0"/>
                <a:ea typeface="宋体" panose="02010600030101010101" pitchFamily="2" charset="-122"/>
                <a:cs typeface="Arial" panose="020B0604020202020204" pitchFamily="34" charset="0"/>
              </a:rPr>
              <a:t>对应的</a:t>
            </a:r>
            <a:r>
              <a:rPr lang="en-US" altLang="zh-CN" baseline="0" smtClean="0">
                <a:latin typeface="Arial" panose="020B0604020202020204" pitchFamily="34" charset="0"/>
                <a:ea typeface="宋体" panose="02010600030101010101" pitchFamily="2" charset="-122"/>
                <a:cs typeface="Arial" panose="020B0604020202020204" pitchFamily="34" charset="0"/>
              </a:rPr>
              <a:t>python </a:t>
            </a:r>
            <a:r>
              <a:rPr lang="zh-CN" altLang="en-US" baseline="0" smtClean="0">
                <a:latin typeface="Arial" panose="020B0604020202020204" pitchFamily="34" charset="0"/>
                <a:ea typeface="宋体" panose="02010600030101010101" pitchFamily="2" charset="-122"/>
                <a:cs typeface="Arial" panose="020B0604020202020204" pitchFamily="34" charset="0"/>
              </a:rPr>
              <a:t>代码</a:t>
            </a:r>
            <a:r>
              <a:rPr lang="en-US" altLang="zh-CN" baseline="0" smtClean="0">
                <a:latin typeface="Arial" panose="020B0604020202020204" pitchFamily="34" charset="0"/>
                <a:ea typeface="宋体" panose="02010600030101010101" pitchFamily="2" charset="-122"/>
                <a:cs typeface="Arial" panose="020B0604020202020204" pitchFamily="34" charset="0"/>
              </a:rPr>
              <a:t>, ]</a:t>
            </a:r>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r>
              <a:rPr lang="zh-CN" altLang="en-US" smtClean="0">
                <a:latin typeface="Arial" panose="020B0604020202020204" pitchFamily="34" charset="0"/>
                <a:cs typeface="Arial" panose="020B0604020202020204" pitchFamily="34" charset="0"/>
              </a:rPr>
              <a:t>使用 </a:t>
            </a:r>
            <a:r>
              <a:rPr lang="en-US" altLang="zh-CN" smtClean="0">
                <a:latin typeface="Arial" panose="020B0604020202020204" pitchFamily="34" charset="0"/>
                <a:cs typeface="Arial" panose="020B0604020202020204" pitchFamily="34" charset="0"/>
              </a:rPr>
              <a:t>protobuf </a:t>
            </a:r>
            <a:r>
              <a:rPr lang="zh-CN" altLang="en-US" smtClean="0">
                <a:latin typeface="Arial" panose="020B0604020202020204" pitchFamily="34" charset="0"/>
                <a:cs typeface="Arial" panose="020B0604020202020204" pitchFamily="34" charset="0"/>
              </a:rPr>
              <a:t>编译器能自动生成代码，</a:t>
            </a:r>
            <a:r>
              <a:rPr lang="en-US" altLang="zh-CN" smtClean="0">
                <a:latin typeface="Arial" panose="020B0604020202020204" pitchFamily="34" charset="0"/>
                <a:cs typeface="Arial" panose="020B0604020202020204" pitchFamily="34" charset="0"/>
              </a:rPr>
              <a:t>Protobuf </a:t>
            </a:r>
            <a:r>
              <a:rPr lang="zh-CN" altLang="en-US" smtClean="0">
                <a:latin typeface="Arial" panose="020B0604020202020204" pitchFamily="34" charset="0"/>
                <a:cs typeface="Arial" panose="020B0604020202020204" pitchFamily="34" charset="0"/>
              </a:rPr>
              <a:t>是将类的定义使用</a:t>
            </a:r>
            <a:r>
              <a:rPr lang="en-US" altLang="zh-CN" smtClean="0">
                <a:latin typeface="Arial" panose="020B0604020202020204" pitchFamily="34" charset="0"/>
                <a:cs typeface="Arial" panose="020B0604020202020204" pitchFamily="34" charset="0"/>
              </a:rPr>
              <a:t>.proto </a:t>
            </a:r>
            <a:r>
              <a:rPr lang="zh-CN" altLang="en-US" smtClean="0">
                <a:latin typeface="Arial" panose="020B0604020202020204" pitchFamily="34" charset="0"/>
                <a:cs typeface="Arial" panose="020B0604020202020204" pitchFamily="34" charset="0"/>
              </a:rPr>
              <a:t>文件进行描述</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说明，在</a:t>
            </a:r>
            <a:r>
              <a:rPr lang="en-US" altLang="zh-CN" smtClean="0">
                <a:latin typeface="Arial" panose="020B0604020202020204" pitchFamily="34" charset="0"/>
                <a:cs typeface="Arial" panose="020B0604020202020204" pitchFamily="34" charset="0"/>
              </a:rPr>
              <a:t>idea </a:t>
            </a:r>
            <a:r>
              <a:rPr lang="zh-CN" altLang="en-US" smtClean="0">
                <a:latin typeface="Arial" panose="020B0604020202020204" pitchFamily="34" charset="0"/>
                <a:cs typeface="Arial" panose="020B0604020202020204" pitchFamily="34" charset="0"/>
              </a:rPr>
              <a:t>中编写 </a:t>
            </a:r>
            <a:r>
              <a:rPr lang="en-US" altLang="zh-CN" smtClean="0">
                <a:latin typeface="Arial" panose="020B0604020202020204" pitchFamily="34" charset="0"/>
                <a:cs typeface="Arial" panose="020B0604020202020204" pitchFamily="34" charset="0"/>
              </a:rPr>
              <a:t>.proto </a:t>
            </a:r>
            <a:r>
              <a:rPr lang="zh-CN" altLang="en-US" smtClean="0">
                <a:latin typeface="Arial" panose="020B0604020202020204" pitchFamily="34" charset="0"/>
                <a:cs typeface="Arial" panose="020B0604020202020204" pitchFamily="34" charset="0"/>
              </a:rPr>
              <a:t>文件时，</a:t>
            </a:r>
            <a:r>
              <a:rPr lang="zh-CN" altLang="en-US" b="1" smtClean="0">
                <a:solidFill>
                  <a:srgbClr val="DA0000"/>
                </a:solidFill>
                <a:latin typeface="Arial" panose="020B0604020202020204" pitchFamily="34" charset="0"/>
                <a:cs typeface="Arial" panose="020B0604020202020204" pitchFamily="34" charset="0"/>
              </a:rPr>
              <a:t>会自动提示是否下载 </a:t>
            </a:r>
            <a:r>
              <a:rPr lang="en-US" altLang="zh-CN" b="1" smtClean="0">
                <a:solidFill>
                  <a:srgbClr val="DA0000"/>
                </a:solidFill>
                <a:latin typeface="Arial" panose="020B0604020202020204" pitchFamily="34" charset="0"/>
                <a:cs typeface="Arial" panose="020B0604020202020204" pitchFamily="34" charset="0"/>
              </a:rPr>
              <a:t>.ptotot </a:t>
            </a:r>
            <a:r>
              <a:rPr lang="zh-CN" altLang="en-US" b="1" smtClean="0">
                <a:solidFill>
                  <a:srgbClr val="DA0000"/>
                </a:solidFill>
                <a:latin typeface="Arial" panose="020B0604020202020204" pitchFamily="34" charset="0"/>
                <a:cs typeface="Arial" panose="020B0604020202020204" pitchFamily="34" charset="0"/>
              </a:rPr>
              <a:t>编写插件</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可以让语法高亮</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latin typeface="Arial" panose="020B0604020202020204" pitchFamily="34" charset="0"/>
                <a:cs typeface="Arial" panose="020B0604020202020204" pitchFamily="34" charset="0"/>
              </a:rPr>
              <a:t>Protobuf </a:t>
            </a:r>
            <a:r>
              <a:rPr lang="zh-CN" altLang="en-US" smtClean="0">
                <a:latin typeface="Arial" panose="020B0604020202020204" pitchFamily="34" charset="0"/>
                <a:cs typeface="Arial" panose="020B0604020202020204" pitchFamily="34" charset="0"/>
              </a:rPr>
              <a:t>是以 </a:t>
            </a:r>
            <a:r>
              <a:rPr lang="en-US" altLang="zh-CN" smtClean="0">
                <a:latin typeface="Arial" panose="020B0604020202020204" pitchFamily="34" charset="0"/>
                <a:cs typeface="Arial" panose="020B0604020202020204" pitchFamily="34" charset="0"/>
              </a:rPr>
              <a:t>message </a:t>
            </a:r>
            <a:r>
              <a:rPr lang="zh-CN" altLang="en-US" smtClean="0">
                <a:latin typeface="Arial" panose="020B0604020202020204" pitchFamily="34" charset="0"/>
                <a:cs typeface="Arial" panose="020B0604020202020204" pitchFamily="34" charset="0"/>
              </a:rPr>
              <a:t>的方式来管理数据的</a:t>
            </a:r>
            <a:endParaRPr lang="en-US" altLang="zh-CN" smtClean="0">
              <a:latin typeface="Arial" panose="020B0604020202020204" pitchFamily="34" charset="0"/>
              <a:cs typeface="Arial" panose="020B0604020202020204" pitchFamily="34" charset="0"/>
            </a:endParaRPr>
          </a:p>
          <a:p>
            <a:pPr eaLnBrk="1" hangingPunct="1"/>
            <a:r>
              <a:rPr lang="zh-CN" altLang="en-US" smtClean="0">
                <a:latin typeface="Arial" panose="020B0604020202020204" pitchFamily="34" charset="0"/>
                <a:ea typeface="宋体" panose="02010600030101010101" pitchFamily="2" charset="-122"/>
                <a:cs typeface="Arial" panose="020B0604020202020204" pitchFamily="34" charset="0"/>
              </a:rPr>
              <a:t>可以简单理解 </a:t>
            </a:r>
            <a:r>
              <a:rPr lang="en-US" altLang="zh-CN" smtClean="0">
                <a:latin typeface="Arial" panose="020B0604020202020204" pitchFamily="34" charset="0"/>
                <a:ea typeface="宋体" panose="02010600030101010101" pitchFamily="2" charset="-122"/>
                <a:cs typeface="Arial" panose="020B0604020202020204" pitchFamily="34" charset="0"/>
              </a:rPr>
              <a:t>Pojo </a:t>
            </a:r>
            <a:r>
              <a:rPr lang="zh-CN" altLang="en-US" smtClean="0">
                <a:latin typeface="Arial" panose="020B0604020202020204" pitchFamily="34" charset="0"/>
                <a:ea typeface="宋体" panose="02010600030101010101" pitchFamily="2" charset="-122"/>
                <a:cs typeface="Arial" panose="020B0604020202020204" pitchFamily="34" charset="0"/>
              </a:rPr>
              <a:t>对应 </a:t>
            </a:r>
            <a:r>
              <a:rPr lang="en-US" altLang="zh-CN" smtClean="0">
                <a:latin typeface="Arial" panose="020B0604020202020204" pitchFamily="34" charset="0"/>
                <a:ea typeface="宋体" panose="02010600030101010101" pitchFamily="2" charset="-122"/>
                <a:cs typeface="Arial" panose="020B0604020202020204" pitchFamily="34" charset="0"/>
              </a:rPr>
              <a:t>message</a:t>
            </a:r>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r>
              <a:rPr lang="zh-CN" altLang="en-US" smtClean="0">
                <a:latin typeface="Arial" panose="020B0604020202020204" pitchFamily="34" charset="0"/>
                <a:cs typeface="Arial" panose="020B0604020202020204" pitchFamily="34" charset="0"/>
              </a:rPr>
              <a:t>有的公司已经开始抛弃</a:t>
            </a:r>
            <a:r>
              <a:rPr lang="en-US" altLang="zh-CN" smtClean="0">
                <a:latin typeface="Arial" panose="020B0604020202020204" pitchFamily="34" charset="0"/>
                <a:cs typeface="Arial" panose="020B0604020202020204" pitchFamily="34" charset="0"/>
              </a:rPr>
              <a:t>http+json,</a:t>
            </a:r>
            <a:r>
              <a:rPr lang="zh-CN" altLang="en-US" smtClean="0">
                <a:latin typeface="Arial" panose="020B0604020202020204" pitchFamily="34" charset="0"/>
                <a:cs typeface="Arial" panose="020B0604020202020204" pitchFamily="34" charset="0"/>
              </a:rPr>
              <a:t>开始走向</a:t>
            </a:r>
            <a:r>
              <a:rPr lang="en-US" altLang="zh-CN" smtClean="0">
                <a:latin typeface="Arial" panose="020B0604020202020204" pitchFamily="34" charset="0"/>
                <a:cs typeface="Arial" panose="020B0604020202020204" pitchFamily="34" charset="0"/>
              </a:rPr>
              <a:t>tcp+protobuf</a:t>
            </a:r>
            <a:r>
              <a:rPr lang="zh-CN" altLang="en-US" smtClean="0">
                <a:latin typeface="Arial" panose="020B0604020202020204" pitchFamily="34" charset="0"/>
                <a:cs typeface="Arial" panose="020B0604020202020204" pitchFamily="34" charset="0"/>
              </a:rPr>
              <a:t>的路线了</a:t>
            </a:r>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r>
              <a:rPr lang="zh-CN" altLang="en-US" b="1" smtClean="0">
                <a:solidFill>
                  <a:srgbClr val="DA0000"/>
                </a:solidFill>
                <a:latin typeface="Arial" panose="020B0604020202020204" pitchFamily="34" charset="0"/>
                <a:cs typeface="Arial" panose="020B0604020202020204" pitchFamily="34" charset="0"/>
              </a:rPr>
              <a:t>跨语言</a:t>
            </a:r>
            <a:r>
              <a:rPr lang="zh-CN" altLang="en-US" smtClean="0">
                <a:latin typeface="Arial" panose="020B0604020202020204" pitchFamily="34" charset="0"/>
                <a:cs typeface="Arial" panose="020B0604020202020204" pitchFamily="34" charset="0"/>
              </a:rPr>
              <a:t>，即</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客户端和服务器端可以是不同的语言编写的</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a:t>
            </a:r>
            <a:r>
              <a:rPr lang="zh-CN" altLang="en-US" b="1" smtClean="0">
                <a:solidFill>
                  <a:srgbClr val="DA0000"/>
                </a:solidFill>
                <a:latin typeface="Arial" panose="020B0604020202020204" pitchFamily="34" charset="0"/>
                <a:cs typeface="Arial" panose="020B0604020202020204" pitchFamily="34" charset="0"/>
              </a:rPr>
              <a:t>支持目前绝大多数语言</a:t>
            </a:r>
            <a:r>
              <a:rPr lang="zh-CN" altLang="en-US" smtClean="0">
                <a:latin typeface="Arial" panose="020B0604020202020204" pitchFamily="34" charset="0"/>
                <a:cs typeface="Arial" panose="020B0604020202020204" pitchFamily="34" charset="0"/>
              </a:rPr>
              <a:t>，例如 </a:t>
            </a:r>
            <a:r>
              <a:rPr lang="en-US" altLang="zh-CN" smtClean="0">
                <a:latin typeface="Arial" panose="020B0604020202020204" pitchFamily="34" charset="0"/>
                <a:cs typeface="Arial" panose="020B0604020202020204" pitchFamily="34" charset="0"/>
              </a:rPr>
              <a:t>C++</a:t>
            </a:r>
            <a:r>
              <a:rPr lang="zh-CN" altLang="en-US" smtClean="0">
                <a:latin typeface="Arial" panose="020B0604020202020204" pitchFamily="34" charset="0"/>
                <a:cs typeface="Arial" panose="020B0604020202020204" pitchFamily="34" charset="0"/>
              </a:rPr>
              <a:t>、</a:t>
            </a:r>
            <a:r>
              <a:rPr lang="en-US" altLang="zh-CN" smtClean="0">
                <a:latin typeface="Arial" panose="020B0604020202020204" pitchFamily="34" charset="0"/>
                <a:cs typeface="Arial" panose="020B0604020202020204" pitchFamily="34" charset="0"/>
              </a:rPr>
              <a:t>C#</a:t>
            </a:r>
            <a:r>
              <a:rPr lang="zh-CN" altLang="en-US" smtClean="0">
                <a:latin typeface="Arial" panose="020B0604020202020204" pitchFamily="34" charset="0"/>
                <a:cs typeface="Arial" panose="020B0604020202020204" pitchFamily="34" charset="0"/>
              </a:rPr>
              <a:t>、</a:t>
            </a:r>
            <a:r>
              <a:rPr lang="en-US" altLang="zh-CN" smtClean="0">
                <a:latin typeface="Arial" panose="020B0604020202020204" pitchFamily="34" charset="0"/>
                <a:cs typeface="Arial" panose="020B0604020202020204" pitchFamily="34" charset="0"/>
              </a:rPr>
              <a:t>Java</a:t>
            </a:r>
            <a:r>
              <a:rPr lang="zh-CN" altLang="en-US" smtClean="0">
                <a:latin typeface="Arial" panose="020B0604020202020204" pitchFamily="34" charset="0"/>
                <a:cs typeface="Arial" panose="020B0604020202020204" pitchFamily="34" charset="0"/>
              </a:rPr>
              <a:t>、</a:t>
            </a:r>
            <a:r>
              <a:rPr lang="en-US" altLang="zh-CN" smtClean="0">
                <a:latin typeface="Arial" panose="020B0604020202020204" pitchFamily="34" charset="0"/>
                <a:cs typeface="Arial" panose="020B0604020202020204" pitchFamily="34" charset="0"/>
              </a:rPr>
              <a:t>python </a:t>
            </a:r>
            <a:r>
              <a:rPr lang="zh-CN" altLang="en-US" smtClean="0">
                <a:latin typeface="Arial" panose="020B0604020202020204" pitchFamily="34" charset="0"/>
                <a:cs typeface="Arial" panose="020B0604020202020204" pitchFamily="34" charset="0"/>
              </a:rPr>
              <a:t>等）</a:t>
            </a:r>
            <a:endParaRPr lang="en-US" altLang="zh-CN" smtClean="0">
              <a:latin typeface="Arial" panose="020B0604020202020204" pitchFamily="34" charset="0"/>
              <a:cs typeface="Arial" panose="020B0604020202020204" pitchFamily="34" charset="0"/>
            </a:endParaRPr>
          </a:p>
          <a:p>
            <a:pPr eaLnBrk="1" hangingPunct="1"/>
            <a:r>
              <a:rPr lang="en-US" altLang="zh-CN" smtClean="0">
                <a:latin typeface="Arial" panose="020B0604020202020204" pitchFamily="34" charset="0"/>
                <a:ea typeface="宋体" panose="02010600030101010101" pitchFamily="2" charset="-122"/>
                <a:cs typeface="Arial" panose="020B0604020202020204" pitchFamily="34" charset="0"/>
              </a:rPr>
              <a:t>,</a:t>
            </a:r>
            <a:r>
              <a:rPr lang="zh-CN" altLang="en-US" smtClean="0">
                <a:latin typeface="Arial" panose="020B0604020202020204" pitchFamily="34" charset="0"/>
                <a:ea typeface="宋体" panose="02010600030101010101" pitchFamily="2" charset="-122"/>
                <a:cs typeface="Arial" panose="020B0604020202020204" pitchFamily="34" charset="0"/>
              </a:rPr>
              <a:t>说明，还</a:t>
            </a:r>
            <a:r>
              <a:rPr lang="zh-CN" altLang="en-US" smtClean="0">
                <a:solidFill>
                  <a:srgbClr val="DA0000"/>
                </a:solidFill>
                <a:latin typeface="Arial" panose="020B0604020202020204" pitchFamily="34" charset="0"/>
                <a:ea typeface="宋体" panose="02010600030101010101" pitchFamily="2" charset="-122"/>
                <a:cs typeface="Arial" panose="020B0604020202020204" pitchFamily="34" charset="0"/>
              </a:rPr>
              <a:t>是需要生成各个语言需要使用的</a:t>
            </a:r>
            <a:r>
              <a:rPr lang="zh-CN" altLang="en-US" baseline="0" smtClean="0">
                <a:solidFill>
                  <a:srgbClr val="DA0000"/>
                </a:solidFill>
                <a:latin typeface="Arial" panose="020B0604020202020204" pitchFamily="34" charset="0"/>
                <a:ea typeface="宋体" panose="02010600030101010101" pitchFamily="2" charset="-122"/>
                <a:cs typeface="Arial" panose="020B0604020202020204" pitchFamily="34" charset="0"/>
              </a:rPr>
              <a:t> </a:t>
            </a:r>
            <a:r>
              <a:rPr lang="en-US" altLang="zh-CN" baseline="0" smtClean="0">
                <a:solidFill>
                  <a:srgbClr val="DA0000"/>
                </a:solidFill>
                <a:latin typeface="Arial" panose="020B0604020202020204" pitchFamily="34" charset="0"/>
                <a:ea typeface="宋体" panose="02010600030101010101" pitchFamily="2" charset="-122"/>
                <a:cs typeface="Arial" panose="020B0604020202020204" pitchFamily="34" charset="0"/>
              </a:rPr>
              <a:t>Pojo </a:t>
            </a:r>
            <a:r>
              <a:rPr lang="zh-CN" altLang="en-US" baseline="0" smtClean="0">
                <a:latin typeface="Arial" panose="020B0604020202020204" pitchFamily="34" charset="0"/>
                <a:ea typeface="宋体" panose="02010600030101010101" pitchFamily="2" charset="-122"/>
                <a:cs typeface="Arial" panose="020B0604020202020204" pitchFamily="34" charset="0"/>
              </a:rPr>
              <a:t>文件</a:t>
            </a:r>
            <a:r>
              <a:rPr lang="en-US" altLang="zh-CN" baseline="0" smtClean="0">
                <a:latin typeface="Arial" panose="020B0604020202020204" pitchFamily="34" charset="0"/>
                <a:ea typeface="宋体" panose="02010600030101010101" pitchFamily="2" charset="-122"/>
                <a:cs typeface="Arial" panose="020B0604020202020204" pitchFamily="34" charset="0"/>
              </a:rPr>
              <a:t>[</a:t>
            </a:r>
            <a:r>
              <a:rPr lang="zh-CN" altLang="en-US" baseline="0" smtClean="0">
                <a:latin typeface="Arial" panose="020B0604020202020204" pitchFamily="34" charset="0"/>
                <a:ea typeface="宋体" panose="02010600030101010101" pitchFamily="2" charset="-122"/>
                <a:cs typeface="Arial" panose="020B0604020202020204" pitchFamily="34" charset="0"/>
              </a:rPr>
              <a:t>比如客户端是</a:t>
            </a:r>
            <a:r>
              <a:rPr lang="en-US" altLang="zh-CN" baseline="0" smtClean="0">
                <a:latin typeface="Arial" panose="020B0604020202020204" pitchFamily="34" charset="0"/>
                <a:ea typeface="宋体" panose="02010600030101010101" pitchFamily="2" charset="-122"/>
                <a:cs typeface="Arial" panose="020B0604020202020204" pitchFamily="34" charset="0"/>
              </a:rPr>
              <a:t>Java ,</a:t>
            </a:r>
            <a:r>
              <a:rPr lang="zh-CN" altLang="en-US" baseline="0" smtClean="0">
                <a:latin typeface="Arial" panose="020B0604020202020204" pitchFamily="34" charset="0"/>
                <a:ea typeface="宋体" panose="02010600030101010101" pitchFamily="2" charset="-122"/>
                <a:cs typeface="Arial" panose="020B0604020202020204" pitchFamily="34" charset="0"/>
              </a:rPr>
              <a:t>就使用</a:t>
            </a:r>
            <a:r>
              <a:rPr lang="en-US" altLang="zh-CN" baseline="0" smtClean="0">
                <a:latin typeface="Arial" panose="020B0604020202020204" pitchFamily="34" charset="0"/>
                <a:ea typeface="宋体" panose="02010600030101010101" pitchFamily="2" charset="-122"/>
                <a:cs typeface="Arial" panose="020B0604020202020204" pitchFamily="34" charset="0"/>
              </a:rPr>
              <a:t>protobuf </a:t>
            </a:r>
            <a:r>
              <a:rPr lang="zh-CN" altLang="en-US" baseline="0" smtClean="0">
                <a:latin typeface="Arial" panose="020B0604020202020204" pitchFamily="34" charset="0"/>
                <a:ea typeface="宋体" panose="02010600030101010101" pitchFamily="2" charset="-122"/>
                <a:cs typeface="Arial" panose="020B0604020202020204" pitchFamily="34" charset="0"/>
              </a:rPr>
              <a:t>生成</a:t>
            </a:r>
            <a:r>
              <a:rPr lang="en-US" altLang="zh-CN" baseline="0" smtClean="0">
                <a:latin typeface="Arial" panose="020B0604020202020204" pitchFamily="34" charset="0"/>
                <a:ea typeface="宋体" panose="02010600030101010101" pitchFamily="2" charset="-122"/>
                <a:cs typeface="Arial" panose="020B0604020202020204" pitchFamily="34" charset="0"/>
              </a:rPr>
              <a:t>pojo </a:t>
            </a:r>
            <a:r>
              <a:rPr lang="zh-CN" altLang="en-US" baseline="0" smtClean="0">
                <a:latin typeface="Arial" panose="020B0604020202020204" pitchFamily="34" charset="0"/>
                <a:ea typeface="宋体" panose="02010600030101010101" pitchFamily="2" charset="-122"/>
                <a:cs typeface="Arial" panose="020B0604020202020204" pitchFamily="34" charset="0"/>
              </a:rPr>
              <a:t>对应 </a:t>
            </a:r>
            <a:r>
              <a:rPr lang="en-US" altLang="zh-CN" baseline="0" smtClean="0">
                <a:latin typeface="Arial" panose="020B0604020202020204" pitchFamily="34" charset="0"/>
                <a:ea typeface="宋体" panose="02010600030101010101" pitchFamily="2" charset="-122"/>
                <a:cs typeface="Arial" panose="020B0604020202020204" pitchFamily="34" charset="0"/>
              </a:rPr>
              <a:t>java</a:t>
            </a:r>
            <a:r>
              <a:rPr lang="zh-CN" altLang="en-US" baseline="0" smtClean="0">
                <a:latin typeface="Arial" panose="020B0604020202020204" pitchFamily="34" charset="0"/>
                <a:ea typeface="宋体" panose="02010600030101010101" pitchFamily="2" charset="-122"/>
                <a:cs typeface="Arial" panose="020B0604020202020204" pitchFamily="34" charset="0"/>
              </a:rPr>
              <a:t>代码，如果服务器端是</a:t>
            </a:r>
            <a:r>
              <a:rPr lang="en-US" altLang="zh-CN" baseline="0" smtClean="0">
                <a:latin typeface="Arial" panose="020B0604020202020204" pitchFamily="34" charset="0"/>
                <a:ea typeface="宋体" panose="02010600030101010101" pitchFamily="2" charset="-122"/>
                <a:cs typeface="Arial" panose="020B0604020202020204" pitchFamily="34" charset="0"/>
              </a:rPr>
              <a:t>python, </a:t>
            </a:r>
            <a:r>
              <a:rPr lang="zh-CN" altLang="en-US" baseline="0" smtClean="0">
                <a:latin typeface="Arial" panose="020B0604020202020204" pitchFamily="34" charset="0"/>
                <a:ea typeface="宋体" panose="02010600030101010101" pitchFamily="2" charset="-122"/>
                <a:cs typeface="Arial" panose="020B0604020202020204" pitchFamily="34" charset="0"/>
              </a:rPr>
              <a:t>就用</a:t>
            </a:r>
            <a:r>
              <a:rPr lang="en-US" altLang="zh-CN" baseline="0" smtClean="0">
                <a:latin typeface="Arial" panose="020B0604020202020204" pitchFamily="34" charset="0"/>
                <a:ea typeface="宋体" panose="02010600030101010101" pitchFamily="2" charset="-122"/>
                <a:cs typeface="Arial" panose="020B0604020202020204" pitchFamily="34" charset="0"/>
              </a:rPr>
              <a:t>protobuf </a:t>
            </a:r>
            <a:r>
              <a:rPr lang="zh-CN" altLang="en-US" baseline="0" smtClean="0">
                <a:latin typeface="Arial" panose="020B0604020202020204" pitchFamily="34" charset="0"/>
                <a:ea typeface="宋体" panose="02010600030101010101" pitchFamily="2" charset="-122"/>
                <a:cs typeface="Arial" panose="020B0604020202020204" pitchFamily="34" charset="0"/>
              </a:rPr>
              <a:t>生成</a:t>
            </a:r>
            <a:r>
              <a:rPr lang="en-US" altLang="zh-CN" baseline="0" smtClean="0">
                <a:latin typeface="Arial" panose="020B0604020202020204" pitchFamily="34" charset="0"/>
                <a:ea typeface="宋体" panose="02010600030101010101" pitchFamily="2" charset="-122"/>
                <a:cs typeface="Arial" panose="020B0604020202020204" pitchFamily="34" charset="0"/>
              </a:rPr>
              <a:t>pojo </a:t>
            </a:r>
            <a:r>
              <a:rPr lang="zh-CN" altLang="en-US" baseline="0" smtClean="0">
                <a:latin typeface="Arial" panose="020B0604020202020204" pitchFamily="34" charset="0"/>
                <a:ea typeface="宋体" panose="02010600030101010101" pitchFamily="2" charset="-122"/>
                <a:cs typeface="Arial" panose="020B0604020202020204" pitchFamily="34" charset="0"/>
              </a:rPr>
              <a:t>对应的</a:t>
            </a:r>
            <a:r>
              <a:rPr lang="en-US" altLang="zh-CN" baseline="0" smtClean="0">
                <a:latin typeface="Arial" panose="020B0604020202020204" pitchFamily="34" charset="0"/>
                <a:ea typeface="宋体" panose="02010600030101010101" pitchFamily="2" charset="-122"/>
                <a:cs typeface="Arial" panose="020B0604020202020204" pitchFamily="34" charset="0"/>
              </a:rPr>
              <a:t>python </a:t>
            </a:r>
            <a:r>
              <a:rPr lang="zh-CN" altLang="en-US" baseline="0" smtClean="0">
                <a:latin typeface="Arial" panose="020B0604020202020204" pitchFamily="34" charset="0"/>
                <a:ea typeface="宋体" panose="02010600030101010101" pitchFamily="2" charset="-122"/>
                <a:cs typeface="Arial" panose="020B0604020202020204" pitchFamily="34" charset="0"/>
              </a:rPr>
              <a:t>代码</a:t>
            </a:r>
            <a:r>
              <a:rPr lang="en-US" altLang="zh-CN" baseline="0" smtClean="0">
                <a:latin typeface="Arial" panose="020B0604020202020204" pitchFamily="34" charset="0"/>
                <a:ea typeface="宋体" panose="02010600030101010101" pitchFamily="2" charset="-122"/>
                <a:cs typeface="Arial" panose="020B0604020202020204" pitchFamily="34" charset="0"/>
              </a:rPr>
              <a:t>, ]</a:t>
            </a:r>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endParaRPr lang="en-US" altLang="zh-CN" smtClean="0">
              <a:latin typeface="Arial" panose="020B0604020202020204" pitchFamily="34" charset="0"/>
              <a:ea typeface="宋体" panose="02010600030101010101" pitchFamily="2" charset="-122"/>
              <a:cs typeface="Arial" panose="020B0604020202020204" pitchFamily="34" charset="0"/>
            </a:endParaRPr>
          </a:p>
          <a:p>
            <a:pPr eaLnBrk="1" hangingPunct="1"/>
            <a:r>
              <a:rPr lang="zh-CN" altLang="en-US" smtClean="0">
                <a:latin typeface="Arial" panose="020B0604020202020204" pitchFamily="34" charset="0"/>
                <a:cs typeface="Arial" panose="020B0604020202020204" pitchFamily="34" charset="0"/>
              </a:rPr>
              <a:t>使用 </a:t>
            </a:r>
            <a:r>
              <a:rPr lang="en-US" altLang="zh-CN" smtClean="0">
                <a:latin typeface="Arial" panose="020B0604020202020204" pitchFamily="34" charset="0"/>
                <a:cs typeface="Arial" panose="020B0604020202020204" pitchFamily="34" charset="0"/>
              </a:rPr>
              <a:t>protobuf </a:t>
            </a:r>
            <a:r>
              <a:rPr lang="zh-CN" altLang="en-US" smtClean="0">
                <a:latin typeface="Arial" panose="020B0604020202020204" pitchFamily="34" charset="0"/>
                <a:cs typeface="Arial" panose="020B0604020202020204" pitchFamily="34" charset="0"/>
              </a:rPr>
              <a:t>编译器能自动生成代码，</a:t>
            </a:r>
            <a:r>
              <a:rPr lang="en-US" altLang="zh-CN" smtClean="0">
                <a:latin typeface="Arial" panose="020B0604020202020204" pitchFamily="34" charset="0"/>
                <a:cs typeface="Arial" panose="020B0604020202020204" pitchFamily="34" charset="0"/>
              </a:rPr>
              <a:t>Protobuf </a:t>
            </a:r>
            <a:r>
              <a:rPr lang="zh-CN" altLang="en-US" smtClean="0">
                <a:latin typeface="Arial" panose="020B0604020202020204" pitchFamily="34" charset="0"/>
                <a:cs typeface="Arial" panose="020B0604020202020204" pitchFamily="34" charset="0"/>
              </a:rPr>
              <a:t>是将类的定义使用</a:t>
            </a:r>
            <a:r>
              <a:rPr lang="en-US" altLang="zh-CN" smtClean="0">
                <a:latin typeface="Arial" panose="020B0604020202020204" pitchFamily="34" charset="0"/>
                <a:cs typeface="Arial" panose="020B0604020202020204" pitchFamily="34" charset="0"/>
              </a:rPr>
              <a:t>.proto </a:t>
            </a:r>
            <a:r>
              <a:rPr lang="zh-CN" altLang="en-US" smtClean="0">
                <a:latin typeface="Arial" panose="020B0604020202020204" pitchFamily="34" charset="0"/>
                <a:cs typeface="Arial" panose="020B0604020202020204" pitchFamily="34" charset="0"/>
              </a:rPr>
              <a:t>文件进行描述</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说明，在</a:t>
            </a:r>
            <a:r>
              <a:rPr lang="en-US" altLang="zh-CN" smtClean="0">
                <a:latin typeface="Arial" panose="020B0604020202020204" pitchFamily="34" charset="0"/>
                <a:cs typeface="Arial" panose="020B0604020202020204" pitchFamily="34" charset="0"/>
              </a:rPr>
              <a:t>idea </a:t>
            </a:r>
            <a:r>
              <a:rPr lang="zh-CN" altLang="en-US" smtClean="0">
                <a:latin typeface="Arial" panose="020B0604020202020204" pitchFamily="34" charset="0"/>
                <a:cs typeface="Arial" panose="020B0604020202020204" pitchFamily="34" charset="0"/>
              </a:rPr>
              <a:t>中编写 </a:t>
            </a:r>
            <a:r>
              <a:rPr lang="en-US" altLang="zh-CN" smtClean="0">
                <a:latin typeface="Arial" panose="020B0604020202020204" pitchFamily="34" charset="0"/>
                <a:cs typeface="Arial" panose="020B0604020202020204" pitchFamily="34" charset="0"/>
              </a:rPr>
              <a:t>.proto </a:t>
            </a:r>
            <a:r>
              <a:rPr lang="zh-CN" altLang="en-US" smtClean="0">
                <a:latin typeface="Arial" panose="020B0604020202020204" pitchFamily="34" charset="0"/>
                <a:cs typeface="Arial" panose="020B0604020202020204" pitchFamily="34" charset="0"/>
              </a:rPr>
              <a:t>文件时，</a:t>
            </a:r>
            <a:r>
              <a:rPr lang="zh-CN" altLang="en-US" b="1" smtClean="0">
                <a:solidFill>
                  <a:srgbClr val="DA0000"/>
                </a:solidFill>
                <a:latin typeface="Arial" panose="020B0604020202020204" pitchFamily="34" charset="0"/>
                <a:cs typeface="Arial" panose="020B0604020202020204" pitchFamily="34" charset="0"/>
              </a:rPr>
              <a:t>会自动提示是否下载 </a:t>
            </a:r>
            <a:r>
              <a:rPr lang="en-US" altLang="zh-CN" b="1" smtClean="0">
                <a:solidFill>
                  <a:srgbClr val="DA0000"/>
                </a:solidFill>
                <a:latin typeface="Arial" panose="020B0604020202020204" pitchFamily="34" charset="0"/>
                <a:cs typeface="Arial" panose="020B0604020202020204" pitchFamily="34" charset="0"/>
              </a:rPr>
              <a:t>.ptotot </a:t>
            </a:r>
            <a:r>
              <a:rPr lang="zh-CN" altLang="en-US" b="1" smtClean="0">
                <a:solidFill>
                  <a:srgbClr val="DA0000"/>
                </a:solidFill>
                <a:latin typeface="Arial" panose="020B0604020202020204" pitchFamily="34" charset="0"/>
                <a:cs typeface="Arial" panose="020B0604020202020204" pitchFamily="34" charset="0"/>
              </a:rPr>
              <a:t>编写插件</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可以让语法高亮</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1</a:t>
            </a:r>
            <a:r>
              <a:rPr lang="zh-CN" altLang="en-US" smtClean="0">
                <a:ea typeface="宋体" panose="02010600030101010101" pitchFamily="2" charset="-122"/>
              </a:rPr>
              <a:t>讲</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panose="02010600030101010101" pitchFamily="2" charset="-122"/>
              </a:rPr>
              <a:t>我的理解，就是可以传递数据量大的通讯情景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结论</a:t>
            </a:r>
            <a:endParaRPr lang="en-US" altLang="zh-CN" smtClean="0">
              <a:ea typeface="宋体" panose="02010600030101010101" pitchFamily="2" charset="-122"/>
            </a:endParaRPr>
          </a:p>
          <a:p>
            <a:pPr marL="228600" indent="-228600" eaLnBrk="1" hangingPunct="1">
              <a:buAutoNum type="arabicParenR"/>
            </a:pPr>
            <a:r>
              <a:rPr lang="zh-CN" altLang="en-US" smtClean="0">
                <a:ea typeface="宋体" panose="02010600030101010101" pitchFamily="2" charset="-122"/>
              </a:rPr>
              <a:t>不论解码器</a:t>
            </a:r>
            <a:r>
              <a:rPr lang="en-US" altLang="zh-CN" smtClean="0">
                <a:ea typeface="宋体" panose="02010600030101010101" pitchFamily="2" charset="-122"/>
              </a:rPr>
              <a:t>handler </a:t>
            </a:r>
            <a:r>
              <a:rPr lang="zh-CN" altLang="en-US" smtClean="0">
                <a:ea typeface="宋体" panose="02010600030101010101" pitchFamily="2" charset="-122"/>
              </a:rPr>
              <a:t>还是</a:t>
            </a:r>
            <a:r>
              <a:rPr lang="zh-CN" altLang="en-US" baseline="0" smtClean="0">
                <a:ea typeface="宋体" panose="02010600030101010101" pitchFamily="2" charset="-122"/>
              </a:rPr>
              <a:t> 编码器</a:t>
            </a:r>
            <a:r>
              <a:rPr lang="en-US" altLang="zh-CN" baseline="0" smtClean="0">
                <a:ea typeface="宋体" panose="02010600030101010101" pitchFamily="2" charset="-122"/>
              </a:rPr>
              <a:t>handler </a:t>
            </a:r>
            <a:r>
              <a:rPr lang="zh-CN" altLang="en-US" baseline="0" smtClean="0">
                <a:ea typeface="宋体" panose="02010600030101010101" pitchFamily="2" charset="-122"/>
              </a:rPr>
              <a:t>即接收的消息类型必须与待处理的消息类型一致，否则该</a:t>
            </a:r>
            <a:r>
              <a:rPr lang="en-US" altLang="zh-CN" baseline="0" smtClean="0">
                <a:ea typeface="宋体" panose="02010600030101010101" pitchFamily="2" charset="-122"/>
              </a:rPr>
              <a:t>handler</a:t>
            </a:r>
            <a:r>
              <a:rPr lang="zh-CN" altLang="en-US" baseline="0" smtClean="0">
                <a:ea typeface="宋体" panose="02010600030101010101" pitchFamily="2" charset="-122"/>
              </a:rPr>
              <a:t>不会被执行</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2) </a:t>
            </a:r>
            <a:r>
              <a:rPr lang="zh-CN" altLang="en-US" smtClean="0">
                <a:ea typeface="宋体" panose="02010600030101010101" pitchFamily="2" charset="-122"/>
              </a:rPr>
              <a:t>在解码器</a:t>
            </a:r>
            <a:r>
              <a:rPr lang="zh-CN" altLang="en-US" baseline="0" smtClean="0">
                <a:ea typeface="宋体" panose="02010600030101010101" pitchFamily="2" charset="-122"/>
              </a:rPr>
              <a:t> 进行数据解码时，需要判断 缓存区</a:t>
            </a:r>
            <a:r>
              <a:rPr lang="en-US" altLang="zh-CN" baseline="0" smtClean="0">
                <a:ea typeface="宋体" panose="02010600030101010101" pitchFamily="2" charset="-122"/>
              </a:rPr>
              <a:t>(ByteBuf)</a:t>
            </a:r>
            <a:r>
              <a:rPr lang="zh-CN" altLang="en-US" baseline="0" smtClean="0">
                <a:ea typeface="宋体" panose="02010600030101010101" pitchFamily="2" charset="-122"/>
              </a:rPr>
              <a:t>的数据是否足够 ，否则接收到的结果会期望结果可能不一致</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可以看一下</a:t>
            </a:r>
            <a:r>
              <a:rPr lang="en-US" altLang="zh-CN" smtClean="0">
                <a:ea typeface="宋体" panose="02010600030101010101" pitchFamily="2" charset="-122"/>
              </a:rPr>
              <a:t>debug</a:t>
            </a:r>
            <a:r>
              <a:rPr lang="zh-CN" altLang="en-US" smtClean="0">
                <a:ea typeface="宋体" panose="02010600030101010101" pitchFamily="2" charset="-122"/>
              </a:rPr>
              <a:t>源码</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通过线程池机制改善： （并不会减少线程数</a:t>
            </a:r>
            <a:r>
              <a:rPr lang="en-US" altLang="zh-CN" smtClean="0"/>
              <a:t>,</a:t>
            </a:r>
            <a:r>
              <a:rPr lang="en-US" altLang="zh-CN" baseline="0" smtClean="0"/>
              <a:t> </a:t>
            </a:r>
            <a:r>
              <a:rPr lang="zh-CN" altLang="en-US" baseline="0" smtClean="0"/>
              <a:t>具体说明下面一句即可：</a:t>
            </a:r>
            <a:r>
              <a:rPr lang="zh-CN" altLang="en-US" smtClean="0"/>
              <a:t>）</a:t>
            </a:r>
            <a:endParaRPr lang="en-US" altLang="zh-CN" smtClean="0">
              <a:ea typeface="宋体" panose="02010600030101010101" pitchFamily="2" charset="-122"/>
            </a:endParaRPr>
          </a:p>
          <a:p>
            <a:pPr eaLnBrk="1" hangingPunct="1"/>
            <a:r>
              <a:rPr lang="zh-CN" altLang="en-US" sz="1200" kern="1200" smtClean="0">
                <a:solidFill>
                  <a:schemeClr val="tx1"/>
                </a:solidFill>
                <a:latin typeface="+mn-lt"/>
                <a:ea typeface="+mn-ea"/>
                <a:cs typeface="+mn-cs"/>
              </a:rPr>
              <a:t>创建一个线程池</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每连接到一个客户端，就启动一个线程和客户端进行通信</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要去掉</a:t>
            </a:r>
            <a:r>
              <a:rPr lang="en-US" altLang="zh-CN" smtClean="0">
                <a:ea typeface="宋体" panose="02010600030101010101" pitchFamily="2" charset="-122"/>
              </a:rPr>
              <a:t>log4j</a:t>
            </a:r>
            <a:endParaRPr lang="en-US" altLang="zh-CN"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注销 </a:t>
            </a:r>
            <a:r>
              <a:rPr lang="en-US" altLang="zh-CN" baseline="0" smtClean="0">
                <a:ea typeface="宋体" panose="02010600030101010101" pitchFamily="2" charset="-122"/>
              </a:rPr>
              <a:t>log4j.properties </a:t>
            </a:r>
            <a:r>
              <a:rPr lang="zh-CN" altLang="en-US" baseline="0" smtClean="0">
                <a:ea typeface="宋体" panose="02010600030101010101" pitchFamily="2" charset="-122"/>
              </a:rPr>
              <a:t>的配置</a:t>
            </a:r>
            <a:endParaRPr lang="en-US" altLang="zh-CN" baseline="0"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注销 </a:t>
            </a:r>
            <a:r>
              <a:rPr lang="en-US" altLang="zh-CN" baseline="0" smtClean="0">
                <a:ea typeface="宋体" panose="02010600030101010101" pitchFamily="2" charset="-122"/>
              </a:rPr>
              <a:t>pom.xml </a:t>
            </a:r>
            <a:r>
              <a:rPr lang="zh-CN" altLang="en-US" baseline="0" smtClean="0">
                <a:ea typeface="宋体" panose="02010600030101010101" pitchFamily="2" charset="-122"/>
              </a:rPr>
              <a:t>引入</a:t>
            </a:r>
            <a:r>
              <a:rPr lang="en-US" altLang="zh-CN" baseline="0" smtClean="0">
                <a:ea typeface="宋体" panose="02010600030101010101" pitchFamily="2" charset="-122"/>
              </a:rPr>
              <a:t>log4j</a:t>
            </a:r>
            <a:r>
              <a:rPr lang="zh-CN" altLang="en-US" baseline="0" smtClean="0">
                <a:ea typeface="宋体" panose="02010600030101010101" pitchFamily="2" charset="-122"/>
              </a:rPr>
              <a:t>的配置即可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启动服务器</a:t>
            </a:r>
            <a:endParaRPr lang="en-US" altLang="zh-CN" baseline="0"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先运行一次</a:t>
            </a:r>
            <a:r>
              <a:rPr lang="en-US" altLang="zh-CN" baseline="0" smtClean="0">
                <a:ea typeface="宋体" panose="02010600030101010101" pitchFamily="2" charset="-122"/>
              </a:rPr>
              <a:t>client ,</a:t>
            </a:r>
            <a:r>
              <a:rPr lang="zh-CN" altLang="en-US" baseline="0" smtClean="0">
                <a:ea typeface="宋体" panose="02010600030101010101" pitchFamily="2" charset="-122"/>
              </a:rPr>
              <a:t>发现是将 </a:t>
            </a:r>
            <a:r>
              <a:rPr lang="en-US" altLang="zh-CN" baseline="0" smtClean="0">
                <a:ea typeface="宋体" panose="02010600030101010101" pitchFamily="2" charset="-122"/>
              </a:rPr>
              <a:t>10</a:t>
            </a:r>
            <a:r>
              <a:rPr lang="zh-CN" altLang="en-US" baseline="0" smtClean="0">
                <a:ea typeface="宋体" panose="02010600030101010101" pitchFamily="2" charset="-122"/>
              </a:rPr>
              <a:t>个数据 粘在一起发送，而 服务器</a:t>
            </a:r>
            <a:r>
              <a:rPr lang="en-US" altLang="zh-CN" baseline="0" smtClean="0">
                <a:ea typeface="宋体" panose="02010600030101010101" pitchFamily="2" charset="-122"/>
              </a:rPr>
              <a:t>handler</a:t>
            </a:r>
            <a:r>
              <a:rPr lang="zh-CN" altLang="en-US" baseline="0" smtClean="0">
                <a:ea typeface="宋体" panose="02010600030101010101" pitchFamily="2" charset="-122"/>
              </a:rPr>
              <a:t>也是作为整体接收（出现粘包）</a:t>
            </a:r>
            <a:endParaRPr lang="en-US" altLang="zh-CN" baseline="0"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在运行另外一个</a:t>
            </a:r>
            <a:r>
              <a:rPr lang="en-US" altLang="zh-CN" baseline="0" smtClean="0">
                <a:ea typeface="宋体" panose="02010600030101010101" pitchFamily="2" charset="-122"/>
              </a:rPr>
              <a:t>client , </a:t>
            </a:r>
            <a:r>
              <a:rPr lang="zh-CN" altLang="en-US" baseline="0" smtClean="0">
                <a:ea typeface="宋体" panose="02010600030101010101" pitchFamily="2" charset="-122"/>
              </a:rPr>
              <a:t>会发现 服务器的</a:t>
            </a:r>
            <a:r>
              <a:rPr lang="en-US" altLang="zh-CN" baseline="0" smtClean="0">
                <a:ea typeface="宋体" panose="02010600030101010101" pitchFamily="2" charset="-122"/>
              </a:rPr>
              <a:t>handler </a:t>
            </a:r>
            <a:r>
              <a:rPr lang="zh-CN" altLang="en-US" baseline="0" smtClean="0">
                <a:ea typeface="宋体" panose="02010600030101010101" pitchFamily="2" charset="-122"/>
              </a:rPr>
              <a:t>分为</a:t>
            </a:r>
            <a:r>
              <a:rPr lang="en-US" altLang="zh-CN" baseline="0" smtClean="0">
                <a:ea typeface="宋体" panose="02010600030101010101" pitchFamily="2" charset="-122"/>
              </a:rPr>
              <a:t>5</a:t>
            </a:r>
            <a:r>
              <a:rPr lang="zh-CN" altLang="en-US" baseline="0" smtClean="0">
                <a:ea typeface="宋体" panose="02010600030101010101" pitchFamily="2" charset="-122"/>
              </a:rPr>
              <a:t>次处理， 出现粘包现象 </a:t>
            </a:r>
            <a:endParaRPr lang="en-US" altLang="zh-CN" baseline="0"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注意，可能上面的运行情况不一定总是这样的，总之是会出现粘包拆包的</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说明：其实前面发送</a:t>
            </a:r>
            <a:r>
              <a:rPr lang="zh-CN" altLang="en-US" baseline="0" smtClean="0">
                <a:ea typeface="宋体" panose="02010600030101010101" pitchFamily="2" charset="-122"/>
              </a:rPr>
              <a:t> </a:t>
            </a:r>
            <a:r>
              <a:rPr lang="en-US" altLang="zh-CN" baseline="0" smtClean="0">
                <a:ea typeface="宋体" panose="02010600030101010101" pitchFamily="2" charset="-122"/>
              </a:rPr>
              <a:t>Long </a:t>
            </a:r>
            <a:r>
              <a:rPr lang="zh-CN" altLang="en-US" baseline="0" smtClean="0">
                <a:ea typeface="宋体" panose="02010600030101010101" pitchFamily="2" charset="-122"/>
              </a:rPr>
              <a:t>就使用 编码解码器解决 </a:t>
            </a:r>
            <a:r>
              <a:rPr lang="en-US" altLang="zh-CN" baseline="0" smtClean="0">
                <a:ea typeface="宋体" panose="02010600030101010101" pitchFamily="2" charset="-122"/>
              </a:rPr>
              <a:t>tcp </a:t>
            </a:r>
            <a:r>
              <a:rPr lang="zh-CN" altLang="en-US" baseline="0" smtClean="0">
                <a:ea typeface="宋体" panose="02010600030101010101" pitchFamily="2" charset="-122"/>
              </a:rPr>
              <a:t>粘包和拆包问题</a:t>
            </a:r>
            <a:r>
              <a:rPr lang="en-US" altLang="zh-CN" baseline="0" smtClean="0">
                <a:ea typeface="宋体" panose="02010600030101010101" pitchFamily="2" charset="-122"/>
              </a:rPr>
              <a:t>, </a:t>
            </a:r>
            <a:r>
              <a:rPr lang="zh-CN" altLang="en-US" baseline="0" smtClean="0">
                <a:ea typeface="宋体" panose="02010600030101010101" pitchFamily="2" charset="-122"/>
              </a:rPr>
              <a:t>协议是每次 接收 </a:t>
            </a:r>
            <a:r>
              <a:rPr lang="en-US" altLang="zh-CN" baseline="0" smtClean="0">
                <a:ea typeface="宋体" panose="02010600030101010101" pitchFamily="2" charset="-122"/>
              </a:rPr>
              <a:t>8</a:t>
            </a:r>
            <a:r>
              <a:rPr lang="zh-CN" altLang="en-US" baseline="0" smtClean="0">
                <a:ea typeface="宋体" panose="02010600030101010101" pitchFamily="2" charset="-122"/>
              </a:rPr>
              <a:t>个字节</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1</a:t>
            </a:r>
            <a:r>
              <a:rPr lang="zh-CN" altLang="en-US" smtClean="0">
                <a:ea typeface="宋体" panose="02010600030101010101" pitchFamily="2" charset="-122"/>
              </a:rPr>
              <a:t>讲</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超时默认时间一般是</a:t>
            </a:r>
            <a:r>
              <a:rPr lang="zh-CN" altLang="en-US" baseline="0" smtClean="0">
                <a:ea typeface="宋体" panose="02010600030101010101" pitchFamily="2" charset="-122"/>
              </a:rPr>
              <a:t> </a:t>
            </a:r>
            <a:r>
              <a:rPr lang="en-US" altLang="zh-CN" baseline="0" smtClean="0">
                <a:ea typeface="宋体" panose="02010600030101010101" pitchFamily="2" charset="-122"/>
              </a:rPr>
              <a:t>60s</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具体的断点位置</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z="1200" b="1" kern="1200" smtClean="0">
                <a:solidFill>
                  <a:schemeClr val="tx1"/>
                </a:solidFill>
                <a:effectLst/>
                <a:latin typeface="+mn-lt"/>
                <a:ea typeface="+mn-ea"/>
                <a:cs typeface="+mn-cs"/>
              </a:rPr>
              <a:t>if </a:t>
            </a:r>
            <a:r>
              <a:rPr lang="en-US" altLang="zh-CN" smtClean="0"/>
              <a:t>((readyOps &amp; (SelectionKey.</a:t>
            </a:r>
            <a:r>
              <a:rPr lang="en-US" altLang="zh-CN" sz="1200" b="1" i="1" kern="1200" smtClean="0">
                <a:solidFill>
                  <a:schemeClr val="tx1"/>
                </a:solidFill>
                <a:effectLst/>
                <a:latin typeface="+mn-lt"/>
                <a:ea typeface="+mn-ea"/>
                <a:cs typeface="+mn-cs"/>
              </a:rPr>
              <a:t>OP_READ </a:t>
            </a:r>
            <a:r>
              <a:rPr lang="en-US" altLang="zh-CN" smtClean="0"/>
              <a:t>| SelectionKey.</a:t>
            </a:r>
            <a:r>
              <a:rPr lang="en-US" altLang="zh-CN" sz="1200" b="1" i="1" kern="1200" smtClean="0">
                <a:solidFill>
                  <a:schemeClr val="tx1"/>
                </a:solidFill>
                <a:effectLst/>
                <a:latin typeface="+mn-lt"/>
                <a:ea typeface="+mn-ea"/>
                <a:cs typeface="+mn-cs"/>
              </a:rPr>
              <a:t>OP_ACCEPT</a:t>
            </a:r>
            <a:r>
              <a:rPr lang="en-US" altLang="zh-CN" smtClean="0"/>
              <a:t>)) != </a:t>
            </a:r>
            <a:r>
              <a:rPr lang="en-US" altLang="zh-CN" sz="1200" kern="1200" smtClean="0">
                <a:solidFill>
                  <a:schemeClr val="tx1"/>
                </a:solidFill>
                <a:effectLst/>
                <a:latin typeface="+mn-lt"/>
                <a:ea typeface="+mn-ea"/>
                <a:cs typeface="+mn-cs"/>
              </a:rPr>
              <a:t>0 </a:t>
            </a:r>
            <a:r>
              <a:rPr lang="en-US" altLang="zh-CN" smtClean="0"/>
              <a:t>|| readyOps == </a:t>
            </a:r>
            <a:r>
              <a:rPr lang="en-US" altLang="zh-CN" sz="1200" kern="1200" smtClean="0">
                <a:solidFill>
                  <a:schemeClr val="tx1"/>
                </a:solidFill>
                <a:effectLst/>
                <a:latin typeface="+mn-lt"/>
                <a:ea typeface="+mn-ea"/>
                <a:cs typeface="+mn-cs"/>
              </a:rPr>
              <a:t>0</a:t>
            </a:r>
            <a:r>
              <a:rPr lang="en-US" altLang="zh-CN" smtClean="0"/>
              <a:t>) {</a:t>
            </a:r>
            <a:br>
              <a:rPr lang="en-US" altLang="zh-CN" smtClean="0"/>
            </a:br>
            <a:r>
              <a:rPr lang="en-US" altLang="zh-CN" smtClean="0"/>
              <a:t>    unsafe.read();//</a:t>
            </a:r>
            <a:r>
              <a:rPr lang="zh-CN" altLang="en-US" smtClean="0"/>
              <a:t>断点</a:t>
            </a:r>
            <a:br>
              <a:rPr lang="en-US" altLang="zh-CN" smtClean="0"/>
            </a:br>
            <a:r>
              <a:rPr lang="en-US" altLang="zh-CN" smtClean="0"/>
              <a:t>}</a:t>
            </a:r>
            <a:endParaRPr lang="en-US" altLang="zh-CN" smtClean="0"/>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en-US" altLang="zh-CN" smtClean="0"/>
              <a:t>debug </a:t>
            </a:r>
            <a:r>
              <a:rPr lang="zh-CN" altLang="en-US" smtClean="0"/>
              <a:t>启动我们的 </a:t>
            </a:r>
            <a:r>
              <a:rPr lang="en-US" altLang="zh-CN" smtClean="0"/>
              <a:t>EchoServer </a:t>
            </a:r>
            <a:r>
              <a:rPr lang="zh-CN" altLang="en-US" smtClean="0"/>
              <a:t>的 </a:t>
            </a:r>
            <a:r>
              <a:rPr lang="en-US" altLang="zh-CN" smtClean="0"/>
              <a:t>main </a:t>
            </a:r>
            <a:r>
              <a:rPr lang="zh-CN" altLang="en-US" smtClean="0"/>
              <a:t>方法。在浏览器键入 </a:t>
            </a:r>
            <a:r>
              <a:rPr lang="en-US" altLang="zh-CN" smtClean="0"/>
              <a:t>http://localhost:8007/</a:t>
            </a:r>
            <a:r>
              <a:rPr lang="zh-CN" altLang="en-US" smtClean="0"/>
              <a:t>，开始访问我们的 </a:t>
            </a:r>
            <a:r>
              <a:rPr lang="en-US" altLang="zh-CN" smtClean="0"/>
              <a:t>Netty </a:t>
            </a:r>
            <a:r>
              <a:rPr lang="zh-CN" altLang="en-US" smtClean="0"/>
              <a:t>服务器，这时候，断点开始卡住</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debug</a:t>
            </a:r>
            <a:r>
              <a:rPr lang="zh-CN" altLang="en-US" smtClean="0">
                <a:ea typeface="宋体" panose="02010600030101010101" pitchFamily="2" charset="-122"/>
              </a:rPr>
              <a:t>时，先放过第一次 断点，</a:t>
            </a:r>
            <a:r>
              <a:rPr lang="en-US" altLang="zh-CN" smtClean="0">
                <a:ea typeface="宋体" panose="02010600030101010101" pitchFamily="2" charset="-122"/>
              </a:rPr>
              <a:t>resume </a:t>
            </a:r>
            <a:r>
              <a:rPr lang="zh-CN" altLang="en-US" smtClean="0">
                <a:ea typeface="宋体" panose="02010600030101010101" pitchFamily="2" charset="-122"/>
              </a:rPr>
              <a:t>后，再输入</a:t>
            </a:r>
            <a:r>
              <a:rPr lang="zh-CN" altLang="en-US" baseline="0" smtClean="0">
                <a:ea typeface="宋体" panose="02010600030101010101" pitchFamily="2" charset="-122"/>
              </a:rPr>
              <a:t> </a:t>
            </a:r>
            <a:r>
              <a:rPr lang="en-US" altLang="zh-CN" smtClean="0">
                <a:latin typeface="Arial" panose="020B0604020202020204" pitchFamily="34" charset="0"/>
                <a:cs typeface="Arial" panose="020B0604020202020204" pitchFamily="34" charset="0"/>
              </a:rPr>
              <a:t>http://localhost:8007</a:t>
            </a:r>
            <a:endParaRPr lang="en-US" altLang="zh-CN" smtClean="0">
              <a:latin typeface="Arial" panose="020B0604020202020204" pitchFamily="34" charset="0"/>
              <a:cs typeface="Arial" panose="020B0604020202020204" pitchFamily="34" charset="0"/>
            </a:endParaRPr>
          </a:p>
          <a:p>
            <a:pPr eaLnBrk="1" hangingPunct="1"/>
            <a:r>
              <a:rPr lang="zh-CN" altLang="en-US" smtClean="0">
                <a:latin typeface="Arial" panose="020B0604020202020204" pitchFamily="34" charset="0"/>
                <a:ea typeface="宋体" panose="02010600030101010101" pitchFamily="2" charset="-122"/>
                <a:cs typeface="Arial" panose="020B060402020202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panose="02010600030101010101" pitchFamily="2" charset="-122"/>
            </a:endParaRPr>
          </a:p>
          <a:p>
            <a:pPr eaLnBrk="1" hangingPunct="1"/>
            <a:r>
              <a:rPr lang="zh-CN" altLang="en-US" sz="1200" b="1" smtClean="0">
                <a:ea typeface="宋体" panose="02010600030101010101" pitchFamily="2" charset="-122"/>
              </a:rPr>
              <a:t>源码分析，就全新</a:t>
            </a:r>
            <a:r>
              <a:rPr lang="en-US" altLang="zh-CN" sz="1200" b="1" smtClean="0">
                <a:ea typeface="宋体" panose="02010600030101010101" pitchFamily="2" charset="-122"/>
              </a:rPr>
              <a:t>(</a:t>
            </a:r>
            <a:r>
              <a:rPr lang="zh-CN" altLang="en-US" sz="1200" b="1" smtClean="0">
                <a:ea typeface="宋体" panose="02010600030101010101" pitchFamily="2" charset="-122"/>
              </a:rPr>
              <a:t>完整的</a:t>
            </a:r>
            <a:r>
              <a:rPr lang="en-US" altLang="zh-CN" sz="1200" b="1" smtClean="0">
                <a:ea typeface="宋体" panose="02010600030101010101" pitchFamily="2" charset="-122"/>
              </a:rPr>
              <a:t>)</a:t>
            </a:r>
            <a:r>
              <a:rPr lang="zh-CN" altLang="en-US" sz="1200" b="1" smtClean="0">
                <a:ea typeface="宋体" panose="02010600030101010101" pitchFamily="2" charset="-122"/>
              </a:rPr>
              <a:t>的写一次</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marL="228600" indent="-228600" eaLnBrk="1" hangingPunct="1">
              <a:buAutoNum type="arabicParenR"/>
            </a:pPr>
            <a:r>
              <a:rPr lang="en-US" altLang="zh-CN" baseline="0" smtClean="0">
                <a:ea typeface="宋体" panose="02010600030101010101" pitchFamily="2" charset="-122"/>
              </a:rPr>
              <a:t>telnet 127.0.0.1 9999</a:t>
            </a:r>
            <a:endParaRPr lang="en-US" altLang="zh-CN" baseline="0"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输入 </a:t>
            </a:r>
            <a:r>
              <a:rPr lang="en-US" altLang="zh-CN" baseline="0" smtClean="0">
                <a:ea typeface="宋体" panose="02010600030101010101" pitchFamily="2" charset="-122"/>
              </a:rPr>
              <a:t>ctrl + ]</a:t>
            </a:r>
            <a:endParaRPr lang="en-US" altLang="zh-CN" baseline="0"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输入 </a:t>
            </a:r>
            <a:r>
              <a:rPr lang="en-US" altLang="zh-CN" baseline="0" smtClean="0">
                <a:ea typeface="宋体" panose="02010600030101010101" pitchFamily="2" charset="-122"/>
              </a:rPr>
              <a:t>send hello </a:t>
            </a:r>
            <a:r>
              <a:rPr lang="zh-CN" altLang="en-US" baseline="0" smtClean="0">
                <a:ea typeface="宋体" panose="02010600030101010101" pitchFamily="2" charset="-122"/>
              </a:rPr>
              <a:t>就可以发送 </a:t>
            </a:r>
            <a:r>
              <a:rPr lang="en-US" altLang="zh-CN" baseline="0" smtClean="0">
                <a:ea typeface="宋体" panose="02010600030101010101" pitchFamily="2" charset="-122"/>
              </a:rPr>
              <a:t>hello</a:t>
            </a:r>
            <a:r>
              <a:rPr lang="zh-CN" altLang="en-US" baseline="0" smtClean="0">
                <a:ea typeface="宋体" panose="02010600030101010101" pitchFamily="2" charset="-122"/>
              </a:rPr>
              <a:t>到服务器了</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debug</a:t>
            </a:r>
            <a:r>
              <a:rPr lang="zh-CN" altLang="en-US" smtClean="0">
                <a:ea typeface="宋体" panose="02010600030101010101" pitchFamily="2" charset="-122"/>
              </a:rPr>
              <a:t>时，先放过第一次 断点，</a:t>
            </a:r>
            <a:r>
              <a:rPr lang="en-US" altLang="zh-CN" smtClean="0">
                <a:ea typeface="宋体" panose="02010600030101010101" pitchFamily="2" charset="-122"/>
              </a:rPr>
              <a:t>resume </a:t>
            </a:r>
            <a:r>
              <a:rPr lang="zh-CN" altLang="en-US" smtClean="0">
                <a:ea typeface="宋体" panose="02010600030101010101" pitchFamily="2" charset="-122"/>
              </a:rPr>
              <a:t>后，再输入</a:t>
            </a:r>
            <a:r>
              <a:rPr lang="zh-CN" altLang="en-US" baseline="0" smtClean="0">
                <a:ea typeface="宋体" panose="02010600030101010101" pitchFamily="2" charset="-122"/>
              </a:rPr>
              <a:t> </a:t>
            </a:r>
            <a:r>
              <a:rPr lang="en-US" altLang="zh-CN" smtClean="0">
                <a:latin typeface="Arial" panose="020B0604020202020204" pitchFamily="34" charset="0"/>
                <a:cs typeface="Arial" panose="020B0604020202020204" pitchFamily="34" charset="0"/>
              </a:rPr>
              <a:t>http://localhost:8007</a:t>
            </a:r>
            <a:endParaRPr lang="en-US" altLang="zh-CN" smtClean="0">
              <a:latin typeface="Arial" panose="020B0604020202020204" pitchFamily="34" charset="0"/>
              <a:cs typeface="Arial" panose="020B0604020202020204" pitchFamily="34" charset="0"/>
            </a:endParaRPr>
          </a:p>
          <a:p>
            <a:pPr eaLnBrk="1" hangingPunct="1"/>
            <a:r>
              <a:rPr lang="zh-CN" altLang="en-US" smtClean="0">
                <a:latin typeface="Arial" panose="020B0604020202020204" pitchFamily="34" charset="0"/>
                <a:ea typeface="宋体" panose="02010600030101010101" pitchFamily="2" charset="-122"/>
                <a:cs typeface="Arial" panose="020B0604020202020204" pitchFamily="34" charset="0"/>
              </a:rPr>
              <a:t>然后就可以看到</a:t>
            </a:r>
            <a:r>
              <a:rPr lang="en-US" altLang="zh-CN" sz="1200" b="1" smtClean="0"/>
              <a:t>ChannelPipeline </a:t>
            </a:r>
            <a:r>
              <a:rPr lang="zh-CN" altLang="en-US" sz="1200" b="1" smtClean="0"/>
              <a:t>调度 </a:t>
            </a:r>
            <a:r>
              <a:rPr lang="en-US" altLang="zh-CN" sz="1200" b="1" smtClean="0"/>
              <a:t>handler </a:t>
            </a:r>
            <a:r>
              <a:rPr lang="zh-CN" altLang="en-US" sz="1200" b="1" smtClean="0"/>
              <a:t>了</a:t>
            </a:r>
            <a:endParaRPr lang="en-US" altLang="zh-CN" sz="1200" b="1" smtClean="0"/>
          </a:p>
          <a:p>
            <a:pPr eaLnBrk="1" hangingPunct="1"/>
            <a:endParaRPr lang="en-US" altLang="zh-CN" sz="1200" b="1" smtClean="0">
              <a:ea typeface="宋体" panose="02010600030101010101" pitchFamily="2" charset="-122"/>
            </a:endParaRPr>
          </a:p>
          <a:p>
            <a:pPr eaLnBrk="1" hangingPunct="1"/>
            <a:r>
              <a:rPr lang="zh-CN" altLang="en-US" sz="1200" b="1" smtClean="0">
                <a:ea typeface="宋体" panose="02010600030101010101" pitchFamily="2" charset="-122"/>
              </a:rPr>
              <a:t>源码分析，就全新</a:t>
            </a:r>
            <a:r>
              <a:rPr lang="en-US" altLang="zh-CN" sz="1200" b="1" smtClean="0">
                <a:ea typeface="宋体" panose="02010600030101010101" pitchFamily="2" charset="-122"/>
              </a:rPr>
              <a:t>(</a:t>
            </a:r>
            <a:r>
              <a:rPr lang="zh-CN" altLang="en-US" sz="1200" b="1" smtClean="0">
                <a:ea typeface="宋体" panose="02010600030101010101" pitchFamily="2" charset="-122"/>
              </a:rPr>
              <a:t>完整的</a:t>
            </a:r>
            <a:r>
              <a:rPr lang="en-US" altLang="zh-CN" sz="1200" b="1" smtClean="0">
                <a:ea typeface="宋体" panose="02010600030101010101" pitchFamily="2" charset="-122"/>
              </a:rPr>
              <a:t>)</a:t>
            </a:r>
            <a:r>
              <a:rPr lang="zh-CN" altLang="en-US" sz="1200" b="1" smtClean="0">
                <a:ea typeface="宋体" panose="02010600030101010101" pitchFamily="2" charset="-122"/>
              </a:rPr>
              <a:t>的写一次</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panose="02010600030101010101" pitchFamily="2" charset="-122"/>
              </a:rPr>
              <a:t>图可以简单的说明一下</a:t>
            </a:r>
            <a:r>
              <a:rPr lang="en-US" altLang="zh-CN" smtClean="0">
                <a:ea typeface="宋体" panose="02010600030101010101" pitchFamily="2" charset="-122"/>
              </a:rPr>
              <a:t>: </a:t>
            </a:r>
            <a:r>
              <a:rPr lang="zh-CN" altLang="en-US" smtClean="0">
                <a:ea typeface="宋体" panose="02010600030101010101" pitchFamily="2" charset="-122"/>
              </a:rPr>
              <a:t>左边是客户端</a:t>
            </a:r>
            <a:r>
              <a:rPr lang="en-US" altLang="zh-CN" smtClean="0">
                <a:ea typeface="宋体" panose="02010600030101010101" pitchFamily="2" charset="-122"/>
              </a:rPr>
              <a:t>, </a:t>
            </a:r>
            <a:r>
              <a:rPr lang="zh-CN" altLang="en-US" smtClean="0">
                <a:ea typeface="宋体" panose="02010600030101010101" pitchFamily="2" charset="-122"/>
              </a:rPr>
              <a:t>右边是服务器端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1</a:t>
            </a:r>
            <a:r>
              <a:rPr lang="zh-CN" altLang="en-US" smtClean="0">
                <a:ea typeface="宋体" panose="02010600030101010101" pitchFamily="2" charset="-122"/>
              </a:rPr>
              <a:t>讲</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这里就引出了</a:t>
            </a:r>
            <a:r>
              <a:rPr lang="zh-CN" altLang="en-US" baseline="0" smtClean="0">
                <a:ea typeface="宋体" panose="02010600030101010101" pitchFamily="2" charset="-122"/>
              </a:rPr>
              <a:t> </a:t>
            </a:r>
            <a:r>
              <a:rPr lang="en-US" altLang="zh-CN" baseline="0" smtClean="0">
                <a:ea typeface="宋体" panose="02010600030101010101" pitchFamily="2" charset="-122"/>
              </a:rPr>
              <a:t>Java NIO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smtClean="0">
                <a:ea typeface="宋体" panose="02010600030101010101" pitchFamily="2" charset="-122"/>
              </a:rPr>
              <a:t>说明：按照完整版，将图补全</a:t>
            </a:r>
            <a:endParaRPr lang="en-US" altLang="zh-CN" b="1"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panose="02010600030101010101" pitchFamily="2" charset="-122"/>
              </a:rPr>
              <a:t>说明：</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在代码前需要一个 程序框架图</a:t>
            </a:r>
            <a:r>
              <a:rPr lang="en-US" altLang="zh-CN" smtClean="0">
                <a:ea typeface="宋体" panose="02010600030101010101" pitchFamily="2" charset="-122"/>
              </a:rPr>
              <a:t>(</a:t>
            </a:r>
            <a:r>
              <a:rPr lang="zh-CN" altLang="en-US" smtClean="0">
                <a:ea typeface="宋体" panose="02010600030101010101" pitchFamily="2" charset="-122"/>
              </a:rPr>
              <a:t>这个图，待。。</a:t>
            </a:r>
            <a:r>
              <a:rPr lang="en-US" altLang="zh-CN" smtClean="0">
                <a:ea typeface="宋体" panose="02010600030101010101" pitchFamily="2" charset="-122"/>
              </a:rPr>
              <a:t>)</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然后按照这个框架图 来编写代码</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最后说明这个只是模仿</a:t>
            </a:r>
            <a:r>
              <a:rPr lang="en-US" altLang="zh-CN" smtClean="0">
                <a:ea typeface="宋体" panose="02010600030101010101" pitchFamily="2" charset="-122"/>
              </a:rPr>
              <a:t>dubbo prc</a:t>
            </a:r>
            <a:r>
              <a:rPr lang="zh-CN" altLang="en-US" smtClean="0">
                <a:ea typeface="宋体" panose="02010600030101010101" pitchFamily="2" charset="-122"/>
              </a:rPr>
              <a:t>，目的是</a:t>
            </a:r>
            <a:r>
              <a:rPr lang="zh-CN" altLang="en-US" sz="1200" b="0" i="0" kern="1200" smtClean="0">
                <a:solidFill>
                  <a:schemeClr val="tx1"/>
                </a:solidFill>
                <a:effectLst/>
                <a:latin typeface="+mn-lt"/>
                <a:ea typeface="+mn-ea"/>
                <a:cs typeface="+mn-cs"/>
              </a:rPr>
              <a:t>了解 </a:t>
            </a:r>
            <a:r>
              <a:rPr lang="en-US" altLang="zh-CN" sz="1200" b="0" i="0" kern="1200" smtClean="0">
                <a:solidFill>
                  <a:schemeClr val="tx1"/>
                </a:solidFill>
                <a:effectLst/>
                <a:latin typeface="+mn-lt"/>
                <a:ea typeface="+mn-ea"/>
                <a:cs typeface="+mn-cs"/>
              </a:rPr>
              <a:t>RPC </a:t>
            </a:r>
            <a:r>
              <a:rPr lang="zh-CN" altLang="en-US" sz="1200" b="0" i="0" kern="1200" smtClean="0">
                <a:solidFill>
                  <a:schemeClr val="tx1"/>
                </a:solidFill>
                <a:effectLst/>
                <a:latin typeface="+mn-lt"/>
                <a:ea typeface="+mn-ea"/>
                <a:cs typeface="+mn-cs"/>
              </a:rPr>
              <a:t>底层的实现</a:t>
            </a:r>
            <a:endParaRPr lang="en-US" altLang="zh-CN" sz="1200" b="0" i="0" kern="1200" smtClean="0">
              <a:solidFill>
                <a:schemeClr val="tx1"/>
              </a:solidFill>
              <a:effectLst/>
              <a:latin typeface="+mn-lt"/>
              <a:ea typeface="+mn-ea"/>
              <a:cs typeface="+mn-cs"/>
            </a:endParaRPr>
          </a:p>
          <a:p>
            <a:pPr marL="228600" indent="-228600" eaLnBrk="1" hangingPunct="1">
              <a:buAutoNum type="arabicPeriod"/>
            </a:pPr>
            <a:r>
              <a:rPr lang="zh-CN" altLang="en-US" sz="1200" b="0" i="0" kern="1200" smtClean="0">
                <a:solidFill>
                  <a:schemeClr val="tx1"/>
                </a:solidFill>
                <a:effectLst/>
                <a:latin typeface="+mn-lt"/>
                <a:ea typeface="+mn-ea"/>
                <a:cs typeface="+mn-cs"/>
              </a:rPr>
              <a:t>代码理解，可以参考</a:t>
            </a:r>
            <a:r>
              <a:rPr lang="en-US" altLang="zh-CN" sz="1200" b="0" i="0" kern="1200" smtClean="0">
                <a:solidFill>
                  <a:schemeClr val="tx1"/>
                </a:solidFill>
                <a:effectLst/>
                <a:latin typeface="+mn-lt"/>
                <a:ea typeface="+mn-ea"/>
                <a:cs typeface="+mn-cs"/>
              </a:rPr>
              <a:t>c</a:t>
            </a:r>
            <a:r>
              <a:rPr lang="zh-CN" altLang="en-US" sz="1200" b="0" i="0" kern="1200" smtClean="0">
                <a:solidFill>
                  <a:schemeClr val="tx1"/>
                </a:solidFill>
                <a:effectLst/>
                <a:latin typeface="+mn-lt"/>
                <a:ea typeface="+mn-ea"/>
                <a:cs typeface="+mn-cs"/>
              </a:rPr>
              <a:t>值</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1</a:t>
            </a:r>
            <a:r>
              <a:rPr lang="zh-CN" altLang="en-US" smtClean="0">
                <a:ea typeface="宋体" panose="02010600030101010101" pitchFamily="2" charset="-122"/>
              </a:rPr>
              <a:t>讲</a:t>
            </a:r>
            <a:r>
              <a:rPr lang="zh-CN" altLang="en-US" baseline="0" smtClean="0">
                <a:ea typeface="宋体" panose="02010600030101010101" pitchFamily="2" charset="-122"/>
              </a:rPr>
              <a:t>  不带基本案例</a:t>
            </a:r>
            <a:r>
              <a:rPr lang="en-US" altLang="zh-CN" baseline="0" smtClean="0">
                <a:ea typeface="宋体" panose="02010600030101010101" pitchFamily="2" charset="-122"/>
              </a:rPr>
              <a:t> + 1</a:t>
            </a:r>
            <a:r>
              <a:rPr lang="zh-CN" altLang="en-US" baseline="0" smtClean="0">
                <a:ea typeface="宋体" panose="02010600030101010101" pitchFamily="2" charset="-122"/>
              </a:rPr>
              <a:t>讲基本案例</a:t>
            </a:r>
            <a:r>
              <a:rPr lang="en-US" altLang="zh-CN" baseline="0" smtClean="0">
                <a:ea typeface="宋体" panose="02010600030101010101" pitchFamily="2" charset="-122"/>
              </a:rPr>
              <a:t>(</a:t>
            </a:r>
            <a:r>
              <a:rPr lang="zh-CN" altLang="en-US" baseline="0" smtClean="0">
                <a:ea typeface="宋体" panose="02010600030101010101" pitchFamily="2" charset="-122"/>
              </a:rPr>
              <a:t>对案例分析</a:t>
            </a:r>
            <a:r>
              <a:rPr lang="en-US" altLang="zh-CN" baseline="0"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这里给一个图 说明 </a:t>
            </a:r>
            <a:r>
              <a:rPr lang="en-US" altLang="zh-CN" smtClean="0">
                <a:ea typeface="宋体" panose="02010600030101010101" pitchFamily="2" charset="-122"/>
              </a:rPr>
              <a:t>BIO </a:t>
            </a:r>
            <a:r>
              <a:rPr lang="zh-CN" altLang="en-US" smtClean="0">
                <a:ea typeface="宋体" panose="02010600030101010101" pitchFamily="2" charset="-122"/>
              </a:rPr>
              <a:t>模型和 </a:t>
            </a:r>
            <a:r>
              <a:rPr lang="en-US" altLang="zh-CN" smtClean="0">
                <a:ea typeface="宋体" panose="02010600030101010101" pitchFamily="2" charset="-122"/>
              </a:rPr>
              <a:t>NIO </a:t>
            </a:r>
            <a:r>
              <a:rPr lang="zh-CN" altLang="en-US" smtClean="0">
                <a:ea typeface="宋体" panose="02010600030101010101" pitchFamily="2" charset="-122"/>
              </a:rPr>
              <a:t>模型的区别，应该很容易搞定</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smtClean="0"/>
              <a:t>说明：</a:t>
            </a:r>
            <a:endParaRPr lang="en-US" altLang="zh-CN" sz="1200" smtClean="0"/>
          </a:p>
          <a:p>
            <a:r>
              <a:rPr lang="en-US" altLang="zh-CN" sz="1200" smtClean="0"/>
              <a:t>1) 1</a:t>
            </a:r>
            <a:r>
              <a:rPr lang="zh-CN" altLang="en-US" sz="1200" baseline="0" smtClean="0"/>
              <a:t>每一个</a:t>
            </a:r>
            <a:r>
              <a:rPr lang="en-US" altLang="zh-CN" sz="1200" baseline="0" smtClean="0"/>
              <a:t>Channel </a:t>
            </a:r>
            <a:r>
              <a:rPr lang="zh-CN" altLang="en-US" sz="1200" baseline="0" smtClean="0"/>
              <a:t>都一定对应一个</a:t>
            </a:r>
            <a:r>
              <a:rPr lang="en-US" altLang="zh-CN" sz="1200" baseline="0" smtClean="0"/>
              <a:t>Buffer</a:t>
            </a:r>
            <a:endParaRPr lang="en-US" altLang="zh-CN" sz="1200"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aseline="0" smtClean="0"/>
              <a:t>2) Selector </a:t>
            </a:r>
            <a:r>
              <a:rPr lang="zh-CN" altLang="en-US" sz="1200" baseline="0" smtClean="0"/>
              <a:t>会 对应一个线程，</a:t>
            </a:r>
            <a:r>
              <a:rPr lang="zh-CN" altLang="en-US" sz="1200" smtClean="0"/>
              <a:t>一个</a:t>
            </a:r>
            <a:r>
              <a:rPr lang="en-US" altLang="zh-CN" sz="1200" smtClean="0"/>
              <a:t>thread</a:t>
            </a:r>
            <a:r>
              <a:rPr lang="zh-CN" altLang="en-US" sz="1200" smtClean="0"/>
              <a:t>对应多个</a:t>
            </a:r>
            <a:r>
              <a:rPr lang="en-US" altLang="zh-CN" sz="1200" smtClean="0"/>
              <a:t>channel,</a:t>
            </a:r>
            <a:r>
              <a:rPr lang="zh-CN" altLang="en-US" sz="1200" smtClean="0"/>
              <a:t>一个</a:t>
            </a:r>
            <a:r>
              <a:rPr lang="en-US" altLang="zh-CN" sz="1200" smtClean="0"/>
              <a:t>channel</a:t>
            </a:r>
            <a:r>
              <a:rPr lang="zh-CN" altLang="en-US" sz="1200" smtClean="0"/>
              <a:t>处理一个连接</a:t>
            </a:r>
            <a:endParaRPr lang="en-US" altLang="zh-CN" sz="1200" baseline="0" smtClean="0"/>
          </a:p>
          <a:p>
            <a:r>
              <a:rPr lang="en-US" altLang="zh-CN" sz="1200" baseline="0" smtClean="0"/>
              <a:t>3) </a:t>
            </a:r>
            <a:r>
              <a:rPr lang="zh-CN" altLang="en-US" sz="1200" baseline="0" smtClean="0"/>
              <a:t>这里的</a:t>
            </a:r>
            <a:r>
              <a:rPr lang="en-US" altLang="zh-CN" sz="1200" baseline="0" smtClean="0"/>
              <a:t>Selector </a:t>
            </a:r>
            <a:r>
              <a:rPr lang="zh-CN" altLang="en-US" sz="1200" baseline="0" smtClean="0"/>
              <a:t>对应三个</a:t>
            </a:r>
            <a:r>
              <a:rPr lang="en-US" altLang="zh-CN" sz="1200" baseline="0" smtClean="0"/>
              <a:t>Channel , </a:t>
            </a:r>
            <a:r>
              <a:rPr lang="zh-CN" altLang="en-US" sz="1200" baseline="0" smtClean="0"/>
              <a:t>每个</a:t>
            </a:r>
            <a:r>
              <a:rPr lang="en-US" altLang="zh-CN" sz="1200" baseline="0" smtClean="0"/>
              <a:t>Channel </a:t>
            </a:r>
            <a:r>
              <a:rPr lang="zh-CN" altLang="en-US" sz="1200" baseline="0" smtClean="0"/>
              <a:t>对应一个</a:t>
            </a:r>
            <a:r>
              <a:rPr lang="en-US" altLang="zh-CN" sz="1200" baseline="0" smtClean="0"/>
              <a:t>Buffer  </a:t>
            </a:r>
            <a:endParaRPr lang="en-US" altLang="zh-CN" sz="1200" baseline="0" smtClean="0"/>
          </a:p>
          <a:p>
            <a:r>
              <a:rPr lang="en-US" altLang="zh-CN" sz="1200" baseline="0" smtClean="0"/>
              <a:t>4) </a:t>
            </a:r>
            <a:r>
              <a:rPr lang="zh-CN" altLang="en-US" sz="1200" baseline="0" smtClean="0"/>
              <a:t>一个线程可以在三个</a:t>
            </a:r>
            <a:r>
              <a:rPr lang="en-US" altLang="zh-CN" sz="1200" baseline="0" smtClean="0"/>
              <a:t>channel(</a:t>
            </a:r>
            <a:r>
              <a:rPr lang="zh-CN" altLang="en-US" sz="1200" baseline="0" smtClean="0"/>
              <a:t>通道</a:t>
            </a:r>
            <a:r>
              <a:rPr lang="en-US" altLang="zh-CN" sz="1200" baseline="0" smtClean="0"/>
              <a:t>) </a:t>
            </a:r>
            <a:r>
              <a:rPr lang="zh-CN" altLang="en-US" sz="1200" baseline="0" smtClean="0"/>
              <a:t>上来回切换</a:t>
            </a:r>
            <a:endParaRPr lang="en-US" altLang="zh-CN" sz="1200" baseline="0" smtClean="0"/>
          </a:p>
          <a:p>
            <a:r>
              <a:rPr lang="en-US" altLang="zh-CN" sz="1200" baseline="0" smtClean="0"/>
              <a:t>5) </a:t>
            </a:r>
            <a:r>
              <a:rPr lang="zh-CN" altLang="en-US" sz="1200" baseline="0" smtClean="0"/>
              <a:t>切换到哪个</a:t>
            </a:r>
            <a:r>
              <a:rPr lang="en-US" altLang="zh-CN" sz="1200" baseline="0" smtClean="0"/>
              <a:t>channel </a:t>
            </a:r>
            <a:r>
              <a:rPr lang="zh-CN" altLang="en-US" sz="1200" baseline="0" smtClean="0"/>
              <a:t>是由事件来决定的</a:t>
            </a:r>
            <a:r>
              <a:rPr lang="en-US" altLang="zh-CN" sz="1200" baseline="0" smtClean="0"/>
              <a:t>, </a:t>
            </a:r>
            <a:r>
              <a:rPr lang="zh-CN" altLang="en-US" sz="1200" baseline="0" smtClean="0"/>
              <a:t>即在</a:t>
            </a:r>
            <a:r>
              <a:rPr lang="en-US" altLang="zh-CN" sz="1200" baseline="0" smtClean="0"/>
              <a:t>NIO </a:t>
            </a:r>
            <a:r>
              <a:rPr lang="zh-CN" altLang="en-US" sz="1200" baseline="0" smtClean="0"/>
              <a:t>编程中，</a:t>
            </a:r>
            <a:r>
              <a:rPr lang="en-US" altLang="zh-CN" sz="1200" baseline="0" smtClean="0"/>
              <a:t>Event </a:t>
            </a:r>
            <a:r>
              <a:rPr lang="zh-CN" altLang="en-US" sz="1200" baseline="0" smtClean="0"/>
              <a:t>事件是非常重要的概念</a:t>
            </a:r>
            <a:endParaRPr lang="en-US" altLang="zh-CN" sz="1200" baseline="0" smtClean="0"/>
          </a:p>
          <a:p>
            <a:r>
              <a:rPr lang="en-US" altLang="zh-CN" sz="1200" baseline="0" smtClean="0"/>
              <a:t>6) Selector </a:t>
            </a:r>
            <a:r>
              <a:rPr lang="zh-CN" altLang="en-US" sz="1200" baseline="0" smtClean="0"/>
              <a:t>会根据不同事件，在各个通道上切换</a:t>
            </a:r>
            <a:endParaRPr lang="en-US" altLang="zh-CN" sz="1200" baseline="0" smtClean="0"/>
          </a:p>
          <a:p>
            <a:r>
              <a:rPr lang="en-US" altLang="zh-CN" sz="1200" baseline="0" smtClean="0"/>
              <a:t>7) </a:t>
            </a:r>
            <a:r>
              <a:rPr lang="zh-CN" altLang="en-US" sz="1200" baseline="0" smtClean="0"/>
              <a:t>可以将</a:t>
            </a:r>
            <a:r>
              <a:rPr lang="en-US" altLang="zh-CN" sz="1200" baseline="0" smtClean="0"/>
              <a:t>NIO </a:t>
            </a:r>
            <a:r>
              <a:rPr lang="zh-CN" altLang="en-US" sz="1200" baseline="0" smtClean="0"/>
              <a:t>的</a:t>
            </a:r>
            <a:r>
              <a:rPr lang="en-US" altLang="zh-CN" sz="1200" baseline="0" smtClean="0"/>
              <a:t>channel </a:t>
            </a:r>
            <a:r>
              <a:rPr lang="zh-CN" altLang="en-US" sz="1200" baseline="0" smtClean="0">
                <a:solidFill>
                  <a:srgbClr val="FF0000"/>
                </a:solidFill>
              </a:rPr>
              <a:t>类似 </a:t>
            </a:r>
            <a:r>
              <a:rPr lang="en-US" altLang="zh-CN" sz="1200" baseline="0" smtClean="0">
                <a:solidFill>
                  <a:schemeClr val="tx1"/>
                </a:solidFill>
              </a:rPr>
              <a:t> </a:t>
            </a:r>
            <a:r>
              <a:rPr lang="en-US" altLang="zh-CN" sz="1200" baseline="0" smtClean="0"/>
              <a:t>Java.IO </a:t>
            </a:r>
            <a:r>
              <a:rPr lang="zh-CN" altLang="en-US" sz="1200" baseline="0" smtClean="0"/>
              <a:t>中的</a:t>
            </a:r>
            <a:r>
              <a:rPr lang="en-US" altLang="zh-CN" sz="1200" baseline="0" smtClean="0"/>
              <a:t>Stream</a:t>
            </a:r>
            <a:endParaRPr lang="en-US" altLang="zh-CN" sz="1200" baseline="0" smtClean="0"/>
          </a:p>
          <a:p>
            <a:r>
              <a:rPr lang="en-US" altLang="zh-CN" sz="1200" baseline="0" smtClean="0"/>
              <a:t>8) Buffer </a:t>
            </a:r>
            <a:r>
              <a:rPr lang="zh-CN" altLang="en-US" sz="1200" baseline="0" smtClean="0"/>
              <a:t>就是一块内存，是由数组实现的</a:t>
            </a:r>
            <a:r>
              <a:rPr lang="en-US" altLang="zh-CN" sz="1200" baseline="0" smtClean="0"/>
              <a:t>.</a:t>
            </a:r>
            <a:endParaRPr lang="en-US" altLang="zh-CN" sz="1200" baseline="0" smtClean="0"/>
          </a:p>
          <a:p>
            <a:r>
              <a:rPr lang="en-US" altLang="zh-CN" sz="1200" baseline="0" smtClean="0"/>
              <a:t>9) </a:t>
            </a:r>
            <a:r>
              <a:rPr lang="zh-CN" altLang="en-US" sz="1200" baseline="0" smtClean="0"/>
              <a:t>数据读和写都是通过</a:t>
            </a:r>
            <a:r>
              <a:rPr lang="en-US" altLang="zh-CN" sz="1200" baseline="0" smtClean="0"/>
              <a:t>Buffer </a:t>
            </a:r>
            <a:r>
              <a:rPr lang="zh-CN" altLang="en-US" sz="1200" baseline="0" smtClean="0"/>
              <a:t>来实现的</a:t>
            </a:r>
            <a:r>
              <a:rPr lang="en-US" altLang="zh-CN" sz="1200" baseline="0" smtClean="0"/>
              <a:t>, </a:t>
            </a:r>
            <a:r>
              <a:rPr lang="zh-CN" altLang="en-US" sz="1200" baseline="0" smtClean="0"/>
              <a:t>这点和</a:t>
            </a:r>
            <a:r>
              <a:rPr lang="en-US" altLang="zh-CN" sz="1200" baseline="0" smtClean="0"/>
              <a:t>Java.IO </a:t>
            </a:r>
            <a:r>
              <a:rPr lang="zh-CN" altLang="en-US" sz="1200" baseline="0" smtClean="0"/>
              <a:t>不一样，</a:t>
            </a:r>
            <a:r>
              <a:rPr lang="en-US" altLang="zh-CN" sz="1200" baseline="0" smtClean="0"/>
              <a:t>Java IO(BIO), </a:t>
            </a:r>
            <a:r>
              <a:rPr lang="zh-CN" altLang="en-US" sz="1200" baseline="0" smtClean="0"/>
              <a:t>要么是输入流，要么是输出流， 不能兼而有之</a:t>
            </a:r>
            <a:r>
              <a:rPr lang="en-US" altLang="zh-CN" sz="1200" baseline="0" smtClean="0"/>
              <a:t>, </a:t>
            </a:r>
            <a:r>
              <a:rPr lang="zh-CN" altLang="en-US" sz="1200" baseline="0" smtClean="0"/>
              <a:t>但是</a:t>
            </a:r>
            <a:r>
              <a:rPr lang="en-US" altLang="zh-CN" sz="1200" baseline="0" smtClean="0"/>
              <a:t>NIO </a:t>
            </a:r>
            <a:r>
              <a:rPr lang="zh-CN" altLang="en-US" sz="1200" baseline="0" smtClean="0"/>
              <a:t>的</a:t>
            </a:r>
            <a:r>
              <a:rPr lang="en-US" altLang="zh-CN" sz="1200" baseline="0" smtClean="0"/>
              <a:t>Buffer </a:t>
            </a:r>
            <a:r>
              <a:rPr lang="zh-CN" altLang="en-US" sz="1200" baseline="0" smtClean="0"/>
              <a:t>是既可以读数据，也可以写数据的</a:t>
            </a:r>
            <a:r>
              <a:rPr lang="en-US" altLang="zh-CN" sz="1200" baseline="0" smtClean="0"/>
              <a:t>(</a:t>
            </a:r>
            <a:r>
              <a:rPr lang="zh-CN" altLang="en-US" sz="1200" baseline="0" smtClean="0"/>
              <a:t>双向的</a:t>
            </a:r>
            <a:r>
              <a:rPr lang="en-US" altLang="zh-CN" sz="1200" baseline="0" smtClean="0"/>
              <a:t>)</a:t>
            </a:r>
            <a:r>
              <a:rPr lang="zh-CN" altLang="en-US" sz="1200" baseline="0" smtClean="0"/>
              <a:t>， 通过  </a:t>
            </a:r>
            <a:r>
              <a:rPr lang="en-US" altLang="zh-CN" sz="1200" baseline="0" smtClean="0"/>
              <a:t>buffer.flip() </a:t>
            </a:r>
            <a:r>
              <a:rPr lang="zh-CN" altLang="en-US" sz="1200" baseline="0" smtClean="0"/>
              <a:t>切换 </a:t>
            </a:r>
            <a:endParaRPr lang="en-US" altLang="zh-CN" sz="1200" baseline="0" smtClean="0"/>
          </a:p>
          <a:p>
            <a:r>
              <a:rPr lang="en-US" altLang="zh-CN" sz="1200" baseline="0" smtClean="0"/>
              <a:t>10) </a:t>
            </a:r>
            <a:r>
              <a:rPr lang="zh-CN" altLang="en-US" sz="1200" baseline="0" smtClean="0"/>
              <a:t>数据的读写，不能直接进行，都需要通过</a:t>
            </a:r>
            <a:r>
              <a:rPr lang="en-US" altLang="zh-CN" sz="1200" baseline="0" smtClean="0"/>
              <a:t>Buffer </a:t>
            </a:r>
            <a:r>
              <a:rPr lang="zh-CN" altLang="en-US" sz="1200" baseline="0" smtClean="0"/>
              <a:t>来进行中转</a:t>
            </a:r>
            <a:r>
              <a:rPr lang="en-US" altLang="zh-CN" sz="1200" baseline="0" smtClean="0"/>
              <a:t>, </a:t>
            </a:r>
            <a:r>
              <a:rPr lang="zh-CN" altLang="en-US" sz="1200" baseline="0" smtClean="0"/>
              <a:t>即程序不能直接从 </a:t>
            </a:r>
            <a:r>
              <a:rPr lang="en-US" altLang="zh-CN" sz="1200" baseline="0" smtClean="0"/>
              <a:t>channel </a:t>
            </a:r>
            <a:r>
              <a:rPr lang="zh-CN" altLang="en-US" sz="1200" baseline="0" smtClean="0"/>
              <a:t>读数据</a:t>
            </a:r>
            <a:r>
              <a:rPr lang="en-US" altLang="zh-CN" sz="1200" baseline="0" smtClean="0"/>
              <a:t>, </a:t>
            </a:r>
            <a:r>
              <a:rPr lang="zh-CN" altLang="en-US" sz="1200" baseline="0" smtClean="0"/>
              <a:t>或者直接向</a:t>
            </a:r>
            <a:r>
              <a:rPr lang="en-US" altLang="zh-CN" sz="1200" baseline="0" smtClean="0"/>
              <a:t>Channel </a:t>
            </a:r>
            <a:r>
              <a:rPr lang="zh-CN" altLang="en-US" sz="1200" baseline="0" smtClean="0"/>
              <a:t>写数据的情况，我画了一个</a:t>
            </a:r>
            <a:r>
              <a:rPr lang="en-US" altLang="zh-CN" sz="1200" baseline="0" smtClean="0"/>
              <a:t>×</a:t>
            </a:r>
            <a:endParaRPr lang="en-US" altLang="zh-CN" sz="1200" baseline="0" smtClean="0"/>
          </a:p>
          <a:p>
            <a:r>
              <a:rPr lang="en-US" altLang="zh-CN" sz="1200" baseline="0" smtClean="0"/>
              <a:t>11) Channel </a:t>
            </a:r>
            <a:r>
              <a:rPr lang="zh-CN" altLang="en-US" sz="1200" baseline="0" smtClean="0"/>
              <a:t>是双向的</a:t>
            </a:r>
            <a:r>
              <a:rPr lang="en-US" altLang="zh-CN" sz="1200" baseline="0" smtClean="0"/>
              <a:t>, </a:t>
            </a:r>
            <a:r>
              <a:rPr lang="zh-CN" altLang="en-US" sz="1200" baseline="0" smtClean="0"/>
              <a:t>可以更好的反映底层操作系统的情况，比如：在</a:t>
            </a:r>
            <a:r>
              <a:rPr lang="en-US" altLang="zh-CN" sz="1200" baseline="0" smtClean="0"/>
              <a:t>Linux </a:t>
            </a:r>
            <a:r>
              <a:rPr lang="zh-CN" altLang="en-US" sz="1200" baseline="0" smtClean="0"/>
              <a:t>中，底层操作系统通道就是双向的</a:t>
            </a:r>
            <a:r>
              <a:rPr lang="en-US" altLang="zh-CN" sz="1200" baseline="0" smtClean="0"/>
              <a:t>.</a:t>
            </a:r>
            <a:endParaRPr lang="en-US" altLang="zh-CN" sz="1200" baseline="0" smtClean="0"/>
          </a:p>
          <a:p>
            <a:endParaRPr lang="en-US" altLang="zh-CN" sz="1200" baseline="0" smtClean="0"/>
          </a:p>
          <a:p>
            <a:pPr eaLnBrk="1" hangingPunct="1"/>
            <a:r>
              <a:rPr lang="zh-CN" altLang="en-US" sz="1200" b="0" i="0" kern="1200" smtClean="0">
                <a:solidFill>
                  <a:schemeClr val="tx1"/>
                </a:solidFill>
                <a:effectLst/>
                <a:latin typeface="+mn-lt"/>
                <a:ea typeface="+mn-ea"/>
                <a:cs typeface="+mn-cs"/>
              </a:rPr>
              <a:t>提示：可以做成注释版本讲解</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mtClean="0">
                <a:ea typeface="宋体" panose="02010600030101010101" pitchFamily="2" charset="-122"/>
              </a:rPr>
              <a:t>讲解参考</a:t>
            </a:r>
            <a:r>
              <a:rPr lang="zh-CN" altLang="en-US" baseline="0" smtClean="0">
                <a:ea typeface="宋体" panose="02010600030101010101" pitchFamily="2" charset="-122"/>
              </a:rPr>
              <a:t> </a:t>
            </a:r>
            <a:r>
              <a:rPr lang="en-US" altLang="zh-CN" baseline="0" smtClean="0">
                <a:ea typeface="宋体" panose="02010600030101010101" pitchFamily="2" charset="-122"/>
              </a:rPr>
              <a:t>zl </a:t>
            </a:r>
            <a:r>
              <a:rPr lang="zh-CN" altLang="en-US" baseline="0" smtClean="0">
                <a:ea typeface="宋体" panose="02010600030101010101" pitchFamily="2" charset="-122"/>
              </a:rPr>
              <a:t>和  </a:t>
            </a:r>
            <a:r>
              <a:rPr lang="en-US" altLang="zh-CN" smtClean="0">
                <a:ea typeface="宋体" panose="02010600030101010101" pitchFamily="2" charset="-122"/>
              </a:rPr>
              <a:t>https://www.jianshu.com/p/362b365e1bcc </a:t>
            </a:r>
            <a:endParaRPr lang="en-US" altLang="zh-CN" smtClean="0">
              <a:ea typeface="宋体" panose="02010600030101010101" pitchFamily="2" charset="-122"/>
            </a:endParaRPr>
          </a:p>
          <a:p>
            <a:endParaRPr lang="en-US" altLang="zh-CN" sz="1200" baseline="0" smtClean="0"/>
          </a:p>
          <a:p>
            <a:endParaRPr lang="zh-CN" altLang="en-US"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后面有一个文件通道案例可以演示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FileChannel </a:t>
            </a:r>
            <a:r>
              <a:rPr lang="zh-CN" altLang="en-US" smtClean="0">
                <a:ea typeface="宋体" panose="02010600030101010101" pitchFamily="2" charset="-122"/>
              </a:rPr>
              <a:t>案例</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可以</a:t>
            </a:r>
            <a:r>
              <a:rPr lang="en-US" altLang="zh-CN" smtClean="0">
                <a:ea typeface="宋体" panose="02010600030101010101" pitchFamily="2" charset="-122"/>
              </a:rPr>
              <a:t>Debug ByteBuffer</a:t>
            </a:r>
            <a:r>
              <a:rPr lang="en-US" altLang="zh-CN" baseline="0" smtClean="0">
                <a:ea typeface="宋体" panose="02010600030101010101" pitchFamily="2" charset="-122"/>
              </a:rPr>
              <a:t> </a:t>
            </a:r>
            <a:r>
              <a:rPr lang="zh-CN" altLang="en-US" baseline="0" smtClean="0">
                <a:ea typeface="宋体" panose="02010600030101010101" pitchFamily="2" charset="-122"/>
              </a:rPr>
              <a:t>源码</a:t>
            </a:r>
            <a:r>
              <a:rPr lang="en-US" altLang="zh-CN" baseline="0" smtClean="0">
                <a:ea typeface="宋体" panose="02010600030101010101" pitchFamily="2" charset="-122"/>
              </a:rPr>
              <a:t>, </a:t>
            </a:r>
            <a:r>
              <a:rPr lang="zh-CN" altLang="en-US" baseline="0" smtClean="0">
                <a:ea typeface="宋体" panose="02010600030101010101" pitchFamily="2" charset="-122"/>
              </a:rPr>
              <a:t>看到 </a:t>
            </a:r>
            <a:r>
              <a:rPr lang="en-US" altLang="zh-CN" baseline="0" smtClean="0">
                <a:ea typeface="宋体" panose="02010600030101010101" pitchFamily="2" charset="-122"/>
              </a:rPr>
              <a:t>hb</a:t>
            </a:r>
            <a:endParaRPr lang="en-US" altLang="zh-CN" baseline="0" smtClean="0">
              <a:ea typeface="宋体" panose="02010600030101010101" pitchFamily="2"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ByteBuffer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Comparable&lt;ByteBuffer&gt;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byte</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eclipse </a:t>
            </a:r>
            <a:r>
              <a:rPr lang="zh-CN" altLang="en-US" smtClean="0">
                <a:ea typeface="宋体" panose="02010600030101010101" pitchFamily="2" charset="-122"/>
              </a:rPr>
              <a:t>中</a:t>
            </a:r>
            <a:r>
              <a:rPr lang="en-US" altLang="zh-CN" smtClean="0">
                <a:ea typeface="宋体" panose="02010600030101010101" pitchFamily="2" charset="-122"/>
              </a:rPr>
              <a:t>Buffer </a:t>
            </a:r>
            <a:r>
              <a:rPr lang="zh-CN" altLang="en-US" smtClean="0">
                <a:ea typeface="宋体" panose="02010600030101010101" pitchFamily="2" charset="-122"/>
              </a:rPr>
              <a:t> </a:t>
            </a:r>
            <a:r>
              <a:rPr lang="en-US" altLang="zh-CN" smtClean="0">
                <a:ea typeface="宋体" panose="02010600030101010101" pitchFamily="2" charset="-122"/>
              </a:rPr>
              <a:t>ctrl + 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//mark</a:t>
            </a:r>
            <a:r>
              <a:rPr lang="en-US" altLang="zh-CN" baseline="0" smtClean="0">
                <a:ea typeface="宋体" panose="02010600030101010101" pitchFamily="2" charset="-122"/>
              </a:rPr>
              <a:t> </a:t>
            </a:r>
            <a:r>
              <a:rPr lang="zh-CN" altLang="en-US" baseline="0" smtClean="0">
                <a:ea typeface="宋体" panose="02010600030101010101" pitchFamily="2" charset="-122"/>
              </a:rPr>
              <a:t>一般不用管</a:t>
            </a:r>
            <a:r>
              <a:rPr lang="en-US" altLang="zh-CN" baseline="0" smtClean="0">
                <a:ea typeface="宋体" panose="02010600030101010101" pitchFamily="2" charset="-122"/>
              </a:rPr>
              <a:t>, </a:t>
            </a:r>
            <a:r>
              <a:rPr lang="zh-CN" altLang="en-US" baseline="0" smtClean="0">
                <a:ea typeface="宋体" panose="02010600030101010101" pitchFamily="2" charset="-122"/>
              </a:rPr>
              <a:t>每 </a:t>
            </a:r>
            <a:r>
              <a:rPr lang="en-US" altLang="zh-CN" baseline="0" smtClean="0">
                <a:ea typeface="宋体" panose="02010600030101010101" pitchFamily="2" charset="-122"/>
              </a:rPr>
              <a:t>flip </a:t>
            </a:r>
            <a:r>
              <a:rPr lang="zh-CN" altLang="en-US" baseline="0" smtClean="0">
                <a:ea typeface="宋体" panose="02010600030101010101" pitchFamily="2" charset="-122"/>
              </a:rPr>
              <a:t>一次 </a:t>
            </a:r>
            <a:r>
              <a:rPr lang="en-US" altLang="zh-CN" baseline="0" smtClean="0">
                <a:ea typeface="宋体" panose="02010600030101010101" pitchFamily="2" charset="-122"/>
              </a:rPr>
              <a:t>mark =-1, </a:t>
            </a:r>
            <a:r>
              <a:rPr lang="zh-CN" altLang="en-US" baseline="0" smtClean="0">
                <a:ea typeface="宋体" panose="02010600030101010101" pitchFamily="2" charset="-122"/>
              </a:rPr>
              <a:t>就失效了</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直接看</a:t>
            </a:r>
            <a:r>
              <a:rPr lang="zh-CN" altLang="en-US" baseline="0" smtClean="0">
                <a:ea typeface="宋体" panose="02010600030101010101" pitchFamily="2" charset="-122"/>
              </a:rPr>
              <a:t>  </a:t>
            </a:r>
            <a:r>
              <a:rPr lang="en-US" altLang="zh-CN" smtClean="0"/>
              <a:t>Buffer </a:t>
            </a:r>
            <a:r>
              <a:rPr lang="zh-CN" altLang="en-US" smtClean="0"/>
              <a:t>类源码可以看到</a:t>
            </a:r>
            <a:r>
              <a:rPr lang="en-US" altLang="zh-CN" smtClean="0"/>
              <a:t>..</a:t>
            </a:r>
            <a:endParaRPr lang="en-US" altLang="zh-CN" smtClean="0"/>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可以简单的</a:t>
            </a:r>
            <a:r>
              <a:rPr lang="en-US" altLang="zh-CN" smtClean="0">
                <a:ea typeface="宋体" panose="02010600030101010101" pitchFamily="2" charset="-122"/>
              </a:rPr>
              <a:t>debug </a:t>
            </a:r>
            <a:r>
              <a:rPr lang="zh-CN" altLang="en-US" smtClean="0">
                <a:ea typeface="宋体" panose="02010600030101010101" pitchFamily="2" charset="-122"/>
              </a:rPr>
              <a:t>一下，</a:t>
            </a:r>
            <a:r>
              <a:rPr lang="en-US" altLang="zh-CN" smtClean="0">
                <a:ea typeface="宋体" panose="02010600030101010101" pitchFamily="2" charset="-122"/>
              </a:rPr>
              <a:t>IntBuffer </a:t>
            </a:r>
            <a:r>
              <a:rPr lang="zh-CN" altLang="en-US" smtClean="0">
                <a:ea typeface="宋体" panose="02010600030101010101" pitchFamily="2" charset="-122"/>
              </a:rPr>
              <a:t>对象，的数据，其实就是在</a:t>
            </a:r>
            <a:r>
              <a:rPr lang="zh-CN" altLang="en-US" baseline="0" smtClean="0">
                <a:ea typeface="宋体" panose="02010600030101010101" pitchFamily="2" charset="-122"/>
              </a:rPr>
              <a:t> </a:t>
            </a:r>
            <a:r>
              <a:rPr lang="en-US" altLang="zh-CN" baseline="0" smtClean="0">
                <a:ea typeface="宋体" panose="02010600030101010101" pitchFamily="2" charset="-122"/>
              </a:rPr>
              <a:t>hb ,</a:t>
            </a:r>
            <a:r>
              <a:rPr lang="zh-CN" altLang="en-US" baseline="0" smtClean="0">
                <a:ea typeface="宋体" panose="02010600030101010101" pitchFamily="2" charset="-122"/>
              </a:rPr>
              <a:t>追一下代码马上就看到了，没啥</a:t>
            </a:r>
            <a:endParaRPr lang="en-US" altLang="zh-CN" baseline="0" smtClean="0">
              <a:ea typeface="宋体" panose="02010600030101010101" pitchFamily="2" charset="-122"/>
            </a:endParaRPr>
          </a:p>
          <a:p>
            <a:pPr eaLnBrk="1" hangingPunct="1"/>
            <a:r>
              <a:rPr lang="en-US" altLang="zh-CN" sz="1200" b="1" kern="1200" smtClean="0">
                <a:solidFill>
                  <a:schemeClr val="tx1"/>
                </a:solidFill>
                <a:effectLst/>
                <a:latin typeface="+mn-lt"/>
                <a:ea typeface="+mn-ea"/>
                <a:cs typeface="+mn-cs"/>
              </a:rPr>
              <a:t>public abstract class </a:t>
            </a:r>
            <a:r>
              <a:rPr lang="en-US" altLang="zh-CN" smtClean="0"/>
              <a:t>IntBuffer</a:t>
            </a:r>
            <a:br>
              <a:rPr lang="en-US" altLang="zh-CN" smtClean="0"/>
            </a:br>
            <a:r>
              <a:rPr lang="en-US" altLang="zh-CN" smtClean="0"/>
              <a:t>    </a:t>
            </a:r>
            <a:r>
              <a:rPr lang="en-US" altLang="zh-CN" sz="1200" b="1" kern="1200" smtClean="0">
                <a:solidFill>
                  <a:schemeClr val="tx1"/>
                </a:solidFill>
                <a:effectLst/>
                <a:latin typeface="+mn-lt"/>
                <a:ea typeface="+mn-ea"/>
                <a:cs typeface="+mn-cs"/>
              </a:rPr>
              <a:t>extends </a:t>
            </a:r>
            <a:r>
              <a:rPr lang="en-US" altLang="zh-CN" smtClean="0"/>
              <a:t>Buffer</a:t>
            </a:r>
            <a:br>
              <a:rPr lang="en-US" altLang="zh-CN" smtClean="0"/>
            </a:br>
            <a:r>
              <a:rPr lang="en-US" altLang="zh-CN" smtClean="0"/>
              <a:t>    </a:t>
            </a:r>
            <a:r>
              <a:rPr lang="en-US" altLang="zh-CN" sz="1200" b="1" kern="1200" smtClean="0">
                <a:solidFill>
                  <a:schemeClr val="tx1"/>
                </a:solidFill>
                <a:effectLst/>
                <a:latin typeface="+mn-lt"/>
                <a:ea typeface="+mn-ea"/>
                <a:cs typeface="+mn-cs"/>
              </a:rPr>
              <a:t>implements </a:t>
            </a:r>
            <a:r>
              <a:rPr lang="en-US" altLang="zh-CN" smtClean="0"/>
              <a:t>Comparable&lt;IntBuffer&gt;</a:t>
            </a:r>
            <a:br>
              <a:rPr lang="en-US" altLang="zh-CN" smtClean="0"/>
            </a:br>
            <a:r>
              <a:rPr lang="en-US" altLang="zh-CN" smtClean="0"/>
              <a:t>{</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 These fields are declared here rather than in Heap-X-Buffer in order to</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reduce the number of virtual method invocations needed to access these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values, which is especially costly when coding small buffers.</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final int</a:t>
            </a:r>
            <a:r>
              <a:rPr lang="en-US" altLang="zh-CN" smtClean="0"/>
              <a:t>[] </a:t>
            </a:r>
            <a:r>
              <a:rPr lang="en-US" altLang="zh-CN" sz="1200" b="1" kern="1200" smtClean="0">
                <a:solidFill>
                  <a:schemeClr val="tx1"/>
                </a:solidFill>
                <a:effectLst/>
                <a:latin typeface="+mn-lt"/>
                <a:ea typeface="+mn-ea"/>
                <a:cs typeface="+mn-cs"/>
              </a:rPr>
              <a:t>hb</a:t>
            </a:r>
            <a:r>
              <a:rPr lang="en-US" altLang="zh-CN" smtClean="0"/>
              <a:t>; </a:t>
            </a:r>
            <a:endParaRPr lang="en-US" altLang="zh-CN" smtClean="0"/>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结合前面的</a:t>
            </a:r>
            <a:r>
              <a:rPr lang="en-US" altLang="zh-CN" smtClean="0">
                <a:ea typeface="宋体" panose="02010600030101010101" pitchFamily="2" charset="-122"/>
              </a:rPr>
              <a:t>Niobasic.java </a:t>
            </a:r>
            <a:r>
              <a:rPr lang="zh-CN" altLang="en-US" smtClean="0">
                <a:ea typeface="宋体" panose="02010600030101010101" pitchFamily="2" charset="-122"/>
              </a:rPr>
              <a:t>来说明 </a:t>
            </a:r>
            <a:r>
              <a:rPr lang="en-US" altLang="zh-CN" smtClean="0">
                <a:ea typeface="宋体" panose="02010600030101010101" pitchFamily="2" charset="-122"/>
              </a:rPr>
              <a:t>position</a:t>
            </a:r>
            <a:r>
              <a:rPr lang="en-US" altLang="zh-CN" baseline="0" smtClean="0">
                <a:ea typeface="宋体" panose="02010600030101010101" pitchFamily="2" charset="-122"/>
              </a:rPr>
              <a:t> </a:t>
            </a:r>
            <a:r>
              <a:rPr lang="zh-CN" altLang="en-US" baseline="0" smtClean="0">
                <a:ea typeface="宋体" panose="02010600030101010101" pitchFamily="2" charset="-122"/>
              </a:rPr>
              <a:t>，</a:t>
            </a:r>
            <a:r>
              <a:rPr lang="en-US" altLang="zh-CN" baseline="0" smtClean="0">
                <a:ea typeface="宋体" panose="02010600030101010101" pitchFamily="2" charset="-122"/>
              </a:rPr>
              <a:t>limit </a:t>
            </a:r>
            <a:r>
              <a:rPr lang="zh-CN" altLang="en-US" baseline="0" smtClean="0">
                <a:ea typeface="宋体" panose="02010600030101010101" pitchFamily="2" charset="-122"/>
              </a:rPr>
              <a:t>和 </a:t>
            </a:r>
            <a:r>
              <a:rPr lang="en-US" altLang="zh-CN" baseline="0" smtClean="0">
                <a:ea typeface="宋体" panose="02010600030101010101" pitchFamily="2" charset="-122"/>
              </a:rPr>
              <a:t>capacity </a:t>
            </a:r>
            <a:r>
              <a:rPr lang="zh-CN" altLang="en-US" baseline="0" smtClean="0">
                <a:ea typeface="宋体" panose="02010600030101010101" pitchFamily="2" charset="-122"/>
              </a:rPr>
              <a:t>的含义</a:t>
            </a:r>
            <a:r>
              <a:rPr lang="zh-CN" altLang="en-US" smtClean="0">
                <a:ea typeface="宋体" panose="02010600030101010101" pitchFamily="2" charset="-122"/>
              </a:rPr>
              <a:t> </a:t>
            </a:r>
            <a:r>
              <a:rPr lang="en-US" altLang="zh-CN" smtClean="0">
                <a:ea typeface="宋体" panose="02010600030101010101" pitchFamily="2" charset="-122"/>
              </a:rPr>
              <a:t>buffer.flip() </a:t>
            </a:r>
            <a:r>
              <a:rPr lang="zh-CN" altLang="en-US" smtClean="0">
                <a:ea typeface="宋体" panose="02010600030101010101" pitchFamily="2" charset="-122"/>
              </a:rPr>
              <a:t>来</a:t>
            </a:r>
            <a:r>
              <a:rPr lang="en-US" altLang="zh-CN" smtClean="0">
                <a:ea typeface="宋体" panose="02010600030101010101" pitchFamily="2" charset="-122"/>
              </a:rPr>
              <a:t>debug </a:t>
            </a:r>
            <a:r>
              <a:rPr lang="zh-CN" altLang="en-US" smtClean="0">
                <a:ea typeface="宋体" panose="02010600030101010101" pitchFamily="2" charset="-122"/>
              </a:rPr>
              <a:t>一下就可以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atguigu.nio.basic;</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java.nio.IntBuffer;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java.util.Random;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NioBasic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指定</a:t>
            </a:r>
            <a:r>
              <a:rPr lang="en-US" altLang="zh-CN" smtClean="0">
                <a:ea typeface="宋体" panose="02010600030101010101" pitchFamily="2" charset="-122"/>
              </a:rPr>
              <a:t>buffer</a:t>
            </a:r>
            <a:r>
              <a:rPr lang="zh-CN" altLang="en-US" smtClean="0">
                <a:ea typeface="宋体" panose="02010600030101010101" pitchFamily="2" charset="-122"/>
              </a:rPr>
              <a:t>长度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IntBuffer buffer = IntBuffer.allocate(5); //</a:t>
            </a:r>
            <a:r>
              <a:rPr lang="zh-CN" altLang="en-US" smtClean="0">
                <a:ea typeface="宋体" panose="02010600030101010101" pitchFamily="2" charset="-122"/>
              </a:rPr>
              <a:t>断点下在这里</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Random random1 = new Random();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加入随机数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buffer.capacity();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buffer.put(random1.nextInt(1000));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将</a:t>
            </a:r>
            <a:r>
              <a:rPr lang="en-US" altLang="zh-CN" smtClean="0">
                <a:ea typeface="宋体" panose="02010600030101010101" pitchFamily="2" charset="-122"/>
              </a:rPr>
              <a:t>buffer</a:t>
            </a:r>
            <a:r>
              <a:rPr lang="zh-CN" altLang="en-US" smtClean="0">
                <a:ea typeface="宋体" panose="02010600030101010101" pitchFamily="2" charset="-122"/>
              </a:rPr>
              <a:t>转换一下，读写切换</a:t>
            </a:r>
            <a:r>
              <a:rPr lang="en-US" altLang="zh-CN" smtClean="0">
                <a:ea typeface="宋体" panose="02010600030101010101" pitchFamily="2" charset="-122"/>
              </a:rPr>
              <a:t>, </a:t>
            </a:r>
            <a:r>
              <a:rPr lang="zh-CN" altLang="en-US" smtClean="0">
                <a:ea typeface="宋体" panose="02010600030101010101" pitchFamily="2" charset="-122"/>
              </a:rPr>
              <a:t>通过</a:t>
            </a:r>
            <a:r>
              <a:rPr lang="en-US" altLang="zh-CN" smtClean="0">
                <a:ea typeface="宋体" panose="02010600030101010101" pitchFamily="2" charset="-122"/>
              </a:rPr>
              <a:t>buffer </a:t>
            </a:r>
            <a:r>
              <a:rPr lang="zh-CN" altLang="en-US" smtClean="0">
                <a:ea typeface="宋体" panose="02010600030101010101" pitchFamily="2" charset="-122"/>
              </a:rPr>
              <a:t>相关的标志来实现 </a:t>
            </a:r>
            <a:r>
              <a:rPr lang="en-US" altLang="zh-CN" smtClean="0">
                <a:ea typeface="宋体" panose="02010600030101010101" pitchFamily="2" charset="-122"/>
              </a:rPr>
              <a:t>buffer </a:t>
            </a:r>
            <a:r>
              <a:rPr lang="zh-CN" altLang="en-US" smtClean="0">
                <a:ea typeface="宋体" panose="02010600030101010101" pitchFamily="2" charset="-122"/>
              </a:rPr>
              <a:t>读写切换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final Buffer flip()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limit = position;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position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mark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buffer.flip();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读取</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(buffer.hasRemaining())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System.out.println(buffer.get());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eclipse </a:t>
            </a:r>
            <a:r>
              <a:rPr lang="zh-CN" altLang="en-US" smtClean="0">
                <a:ea typeface="宋体" panose="02010600030101010101" pitchFamily="2" charset="-122"/>
              </a:rPr>
              <a:t>中</a:t>
            </a:r>
            <a:r>
              <a:rPr lang="en-US" altLang="zh-CN" smtClean="0">
                <a:ea typeface="宋体" panose="02010600030101010101" pitchFamily="2" charset="-122"/>
              </a:rPr>
              <a:t>ByteBuffer </a:t>
            </a:r>
            <a:r>
              <a:rPr lang="zh-CN" altLang="en-US" smtClean="0">
                <a:ea typeface="宋体" panose="02010600030101010101" pitchFamily="2" charset="-122"/>
              </a:rPr>
              <a:t>然后</a:t>
            </a:r>
            <a:r>
              <a:rPr lang="en-US" altLang="zh-CN" smtClean="0">
                <a:ea typeface="宋体" panose="02010600030101010101" pitchFamily="2" charset="-122"/>
              </a:rPr>
              <a:t> </a:t>
            </a:r>
            <a:r>
              <a:rPr lang="zh-CN" altLang="en-US" smtClean="0">
                <a:ea typeface="宋体" panose="02010600030101010101" pitchFamily="2" charset="-122"/>
              </a:rPr>
              <a:t> </a:t>
            </a:r>
            <a:r>
              <a:rPr lang="en-US" altLang="zh-CN" smtClean="0">
                <a:ea typeface="宋体" panose="02010600030101010101" pitchFamily="2" charset="-122"/>
              </a:rPr>
              <a:t>ctrl + 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z="1200" b="0" i="0" kern="1200" smtClean="0">
                <a:solidFill>
                  <a:schemeClr val="tx1"/>
                </a:solidFill>
                <a:effectLst/>
                <a:latin typeface="+mn-lt"/>
                <a:ea typeface="+mn-ea"/>
                <a:cs typeface="+mn-cs"/>
              </a:rPr>
              <a:t>可以从通道读取数据到缓冲区，也可以把缓冲区的数据写到通道中</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eclipse </a:t>
            </a:r>
            <a:r>
              <a:rPr lang="zh-CN" altLang="en-US" smtClean="0">
                <a:ea typeface="宋体" panose="02010600030101010101" pitchFamily="2" charset="-122"/>
              </a:rPr>
              <a:t>中</a:t>
            </a:r>
            <a:r>
              <a:rPr lang="zh-CN" altLang="en-US" baseline="0" smtClean="0">
                <a:ea typeface="宋体" panose="02010600030101010101" pitchFamily="2" charset="-122"/>
              </a:rPr>
              <a:t> </a:t>
            </a:r>
            <a:r>
              <a:rPr lang="en-US" altLang="zh-CN" baseline="0" smtClean="0">
                <a:ea typeface="宋体" panose="02010600030101010101" pitchFamily="2" charset="-122"/>
              </a:rPr>
              <a:t>ctrl + t </a:t>
            </a:r>
            <a:r>
              <a:rPr lang="zh-CN" altLang="en-US" baseline="0" smtClean="0">
                <a:ea typeface="宋体" panose="02010600030101010101" pitchFamily="2" charset="-122"/>
              </a:rPr>
              <a:t>即可看到图</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可以考虑画出示意图</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实例小结</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NIO </a:t>
            </a:r>
            <a:r>
              <a:rPr lang="zh-CN" altLang="en-US" smtClean="0">
                <a:ea typeface="宋体" panose="02010600030101010101" pitchFamily="2" charset="-122"/>
              </a:rPr>
              <a:t>中的通道是从输出流对象里通过 </a:t>
            </a:r>
            <a:r>
              <a:rPr lang="en-US" altLang="zh-CN" smtClean="0">
                <a:ea typeface="宋体" panose="02010600030101010101" pitchFamily="2" charset="-122"/>
              </a:rPr>
              <a:t>getChannel </a:t>
            </a:r>
            <a:r>
              <a:rPr lang="zh-CN" altLang="en-US" smtClean="0">
                <a:ea typeface="宋体" panose="02010600030101010101" pitchFamily="2" charset="-122"/>
              </a:rPr>
              <a:t>方法获取到的，该通道是双向的，既可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以读，又可以写。在往通道里写数据之前，必须通过 </a:t>
            </a:r>
            <a:r>
              <a:rPr lang="en-US" altLang="zh-CN" smtClean="0">
                <a:ea typeface="宋体" panose="02010600030101010101" pitchFamily="2" charset="-122"/>
              </a:rPr>
              <a:t>put </a:t>
            </a:r>
            <a:r>
              <a:rPr lang="zh-CN" altLang="en-US" smtClean="0">
                <a:ea typeface="宋体" panose="02010600030101010101" pitchFamily="2" charset="-122"/>
              </a:rPr>
              <a:t>方法把数据存到 </a:t>
            </a:r>
            <a:r>
              <a:rPr lang="en-US" altLang="zh-CN" smtClean="0">
                <a:ea typeface="宋体" panose="02010600030101010101" pitchFamily="2" charset="-122"/>
              </a:rPr>
              <a:t>ByteBuffer </a:t>
            </a:r>
            <a:r>
              <a:rPr lang="zh-CN" altLang="en-US" smtClean="0">
                <a:ea typeface="宋体" panose="02010600030101010101" pitchFamily="2" charset="-122"/>
              </a:rPr>
              <a:t>中，然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后通过通道的 </a:t>
            </a:r>
            <a:r>
              <a:rPr lang="en-US" altLang="zh-CN" smtClean="0">
                <a:ea typeface="宋体" panose="02010600030101010101" pitchFamily="2" charset="-122"/>
              </a:rPr>
              <a:t>write </a:t>
            </a:r>
            <a:r>
              <a:rPr lang="zh-CN" altLang="en-US" smtClean="0">
                <a:ea typeface="宋体" panose="02010600030101010101" pitchFamily="2" charset="-122"/>
              </a:rPr>
              <a:t>方法写数据。在 </a:t>
            </a:r>
            <a:r>
              <a:rPr lang="en-US" altLang="zh-CN" smtClean="0">
                <a:ea typeface="宋体" panose="02010600030101010101" pitchFamily="2" charset="-122"/>
              </a:rPr>
              <a:t>write </a:t>
            </a:r>
            <a:r>
              <a:rPr lang="zh-CN" altLang="en-US" smtClean="0">
                <a:ea typeface="宋体" panose="02010600030101010101" pitchFamily="2" charset="-122"/>
              </a:rPr>
              <a:t>之前，需要调用 </a:t>
            </a:r>
            <a:r>
              <a:rPr lang="en-US" altLang="zh-CN" smtClean="0">
                <a:ea typeface="宋体" panose="02010600030101010101" pitchFamily="2" charset="-122"/>
              </a:rPr>
              <a:t>flip </a:t>
            </a:r>
            <a:r>
              <a:rPr lang="zh-CN" altLang="en-US" smtClean="0">
                <a:ea typeface="宋体" panose="02010600030101010101" pitchFamily="2" charset="-122"/>
              </a:rPr>
              <a:t>方法翻转缓冲区，把内部重置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到初始位置，这样在接下来写数据时才能把所有数据写到通道里</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//zl</a:t>
            </a:r>
            <a:r>
              <a:rPr lang="zh-CN" altLang="en-US" smtClean="0">
                <a:ea typeface="宋体" panose="02010600030101010101" pitchFamily="2" charset="-122"/>
              </a:rPr>
              <a:t>代码也可以参考</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com.gan.NIOTest;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java.nio.ByteBuffer;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java.nio.channels.FileChannel;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ChannelTest1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throws IOException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FileOutputStream out=new FileOutputStream("2.txt");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通过</a:t>
            </a:r>
            <a:r>
              <a:rPr lang="en-US" altLang="zh-CN" smtClean="0">
                <a:ea typeface="宋体" panose="02010600030101010101" pitchFamily="2" charset="-122"/>
              </a:rPr>
              <a:t>inputstream</a:t>
            </a:r>
            <a:r>
              <a:rPr lang="zh-CN" altLang="en-US" smtClean="0">
                <a:ea typeface="宋体" panose="02010600030101010101" pitchFamily="2" charset="-122"/>
              </a:rPr>
              <a:t>获得输入流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FileChannel fileChannel=out.getChannel();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设置</a:t>
            </a:r>
            <a:r>
              <a:rPr lang="en-US" altLang="zh-CN" smtClean="0">
                <a:ea typeface="宋体" panose="02010600030101010101" pitchFamily="2" charset="-122"/>
              </a:rPr>
              <a:t>buffer</a:t>
            </a:r>
            <a:r>
              <a:rPr lang="zh-CN" altLang="en-US" smtClean="0">
                <a:ea typeface="宋体" panose="02010600030101010101" pitchFamily="2" charset="-122"/>
              </a:rPr>
              <a:t>的长度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ByteBuffer byteBuffer=ByteBuffer.allocate(215);</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 message="selector channel bytebuffer".getBytes();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i=0;i&lt;message.length;i++){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byteBuffer.put(message[i]);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byteBuffer.flip();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循环读出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fileChannel.write(byteBuffer);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out.close();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可以考虑画出示意图</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参考</a:t>
            </a:r>
            <a:r>
              <a:rPr lang="en-US" altLang="zh-CN" smtClean="0">
                <a:ea typeface="宋体" panose="02010600030101010101" pitchFamily="2" charset="-122"/>
              </a:rPr>
              <a:t>zl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com.gan.NIOTest;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java.nio.ByteBuffer;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java.nio.channels.FileChannel;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ChannelTest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无论是</a:t>
            </a:r>
            <a:r>
              <a:rPr lang="en-US" altLang="zh-CN" smtClean="0">
                <a:ea typeface="宋体" panose="02010600030101010101" pitchFamily="2" charset="-122"/>
              </a:rPr>
              <a:t>input</a:t>
            </a:r>
            <a:r>
              <a:rPr lang="zh-CN" altLang="en-US" smtClean="0">
                <a:ea typeface="宋体" panose="02010600030101010101" pitchFamily="2" charset="-122"/>
              </a:rPr>
              <a:t>还是</a:t>
            </a:r>
            <a:r>
              <a:rPr lang="en-US" altLang="zh-CN" smtClean="0">
                <a:ea typeface="宋体" panose="02010600030101010101" pitchFamily="2" charset="-122"/>
              </a:rPr>
              <a:t>output</a:t>
            </a:r>
            <a:r>
              <a:rPr lang="zh-CN" altLang="en-US" smtClean="0">
                <a:ea typeface="宋体" panose="02010600030101010101" pitchFamily="2" charset="-122"/>
              </a:rPr>
              <a:t>都可以直接</a:t>
            </a:r>
            <a:r>
              <a:rPr lang="en-US" altLang="zh-CN" smtClean="0">
                <a:ea typeface="宋体" panose="02010600030101010101" pitchFamily="2" charset="-122"/>
              </a:rPr>
              <a:t>getChannel</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从侧面也说明管道是双向的。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channel.read(buffer).</a:t>
            </a:r>
            <a:r>
              <a:rPr lang="zh-CN" altLang="en-US" smtClean="0">
                <a:ea typeface="宋体" panose="02010600030101010101" pitchFamily="2" charset="-122"/>
              </a:rPr>
              <a:t>可以认为是</a:t>
            </a:r>
            <a:r>
              <a:rPr lang="en-US" altLang="zh-CN" smtClean="0">
                <a:ea typeface="宋体" panose="02010600030101010101" pitchFamily="2" charset="-122"/>
              </a:rPr>
              <a:t>buffer</a:t>
            </a:r>
            <a:r>
              <a:rPr lang="zh-CN" altLang="en-US" smtClean="0">
                <a:ea typeface="宋体" panose="02010600030101010101" pitchFamily="2" charset="-122"/>
              </a:rPr>
              <a:t>从</a:t>
            </a:r>
            <a:r>
              <a:rPr lang="en-US" altLang="zh-CN" smtClean="0">
                <a:ea typeface="宋体" panose="02010600030101010101" pitchFamily="2" charset="-122"/>
              </a:rPr>
              <a:t>channel</a:t>
            </a:r>
            <a:r>
              <a:rPr lang="zh-CN" altLang="en-US" smtClean="0">
                <a:ea typeface="宋体" panose="02010600030101010101" pitchFamily="2" charset="-122"/>
              </a:rPr>
              <a:t>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channel.write(buffer).</a:t>
            </a:r>
            <a:r>
              <a:rPr lang="zh-CN" altLang="en-US" smtClean="0">
                <a:ea typeface="宋体" panose="02010600030101010101" pitchFamily="2" charset="-122"/>
              </a:rPr>
              <a:t>可以认为是</a:t>
            </a:r>
            <a:r>
              <a:rPr lang="en-US" altLang="zh-CN" smtClean="0">
                <a:ea typeface="宋体" panose="02010600030101010101" pitchFamily="2" charset="-122"/>
              </a:rPr>
              <a:t>buffer</a:t>
            </a:r>
            <a:r>
              <a:rPr lang="zh-CN" altLang="en-US" smtClean="0">
                <a:ea typeface="宋体" panose="02010600030101010101" pitchFamily="2" charset="-122"/>
              </a:rPr>
              <a:t>写入</a:t>
            </a:r>
            <a:r>
              <a:rPr lang="en-US" altLang="zh-CN" smtClean="0">
                <a:ea typeface="宋体" panose="02010600030101010101" pitchFamily="2" charset="-122"/>
              </a:rPr>
              <a:t>channel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args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@throws IOException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throws IOException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FileInputStream in=new FileInputStream("1.txt");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通过</a:t>
            </a:r>
            <a:r>
              <a:rPr lang="en-US" altLang="zh-CN" smtClean="0">
                <a:ea typeface="宋体" panose="02010600030101010101" pitchFamily="2" charset="-122"/>
              </a:rPr>
              <a:t>inputstream</a:t>
            </a:r>
            <a:r>
              <a:rPr lang="zh-CN" altLang="en-US" smtClean="0">
                <a:ea typeface="宋体" panose="02010600030101010101" pitchFamily="2" charset="-122"/>
              </a:rPr>
              <a:t>获得输入流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FileChannel fileChannel=in.getChannel();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设置</a:t>
            </a:r>
            <a:r>
              <a:rPr lang="en-US" altLang="zh-CN" smtClean="0">
                <a:ea typeface="宋体" panose="02010600030101010101" pitchFamily="2" charset="-122"/>
              </a:rPr>
              <a:t>buffer</a:t>
            </a:r>
            <a:r>
              <a:rPr lang="zh-CN" altLang="en-US" smtClean="0">
                <a:ea typeface="宋体" panose="02010600030101010101" pitchFamily="2" charset="-122"/>
              </a:rPr>
              <a:t>的长度，即底层数组长度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ByteBuffer byteBuffer=ByteBuffer.allocate(215);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将数据读入</a:t>
            </a:r>
            <a:r>
              <a:rPr lang="en-US" altLang="zh-CN" smtClean="0">
                <a:ea typeface="宋体" panose="02010600030101010101" pitchFamily="2" charset="-122"/>
              </a:rPr>
              <a:t>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fileChannel.read(byteBuffer);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byteBuffer.flip();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循环读出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byte[] bytes=new byte[215];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(byteBuffer.remaining()&gt;0){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bytes[i]=byteBuffer.get();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System.out.println(new String(bytes));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in=new FileInputStream("2.txt");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fileChannel=in.getChannel();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byteBuffer.clear();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byteBuffer.flip();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fileChannel.read(byteBuffer);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byteBuffer.flip();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循环读出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bytes=new byte[215];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(byteBuffer.remaining()&gt;0){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bytes[i]=byteBuffer.get();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System.out.println(new String(bytes));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bytes=new byte[215];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(byteBuffer.remaining()&gt;0){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bytes[i]=byteBuffer.get();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System.out.println(new String(bytes));*/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in.close();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marL="228600" indent="-228600" eaLnBrk="1" hangingPunct="1">
              <a:buAutoNum type="arabicPeriod"/>
            </a:pPr>
            <a:r>
              <a:rPr lang="en-US" altLang="zh-CN" smtClean="0">
                <a:ea typeface="宋体" panose="02010600030101010101" pitchFamily="2" charset="-122"/>
              </a:rPr>
              <a:t>1.txt </a:t>
            </a:r>
            <a:r>
              <a:rPr lang="zh-CN" altLang="en-US" smtClean="0">
                <a:ea typeface="宋体" panose="02010600030101010101" pitchFamily="2" charset="-122"/>
              </a:rPr>
              <a:t>文件内容自己写点 </a:t>
            </a:r>
            <a:r>
              <a:rPr lang="en-US" altLang="zh-CN" smtClean="0">
                <a:ea typeface="宋体" panose="02010600030101010101" pitchFamily="2" charset="-122"/>
              </a:rPr>
              <a:t>, </a:t>
            </a:r>
            <a:r>
              <a:rPr lang="zh-CN" altLang="en-US" smtClean="0">
                <a:ea typeface="宋体" panose="02010600030101010101" pitchFamily="2" charset="-122"/>
              </a:rPr>
              <a:t>放在项目下，不是</a:t>
            </a:r>
            <a:r>
              <a:rPr lang="en-US" altLang="zh-CN" smtClean="0">
                <a:ea typeface="宋体" panose="02010600030101010101" pitchFamily="2" charset="-122"/>
              </a:rPr>
              <a:t>src</a:t>
            </a:r>
            <a:r>
              <a:rPr lang="zh-CN" altLang="en-US" smtClean="0">
                <a:ea typeface="宋体" panose="02010600030101010101" pitchFamily="2" charset="-122"/>
              </a:rPr>
              <a:t>下哈</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讲的重点是分析去掉 </a:t>
            </a:r>
            <a:r>
              <a:rPr lang="en-US" altLang="zh-CN" smtClean="0">
                <a:ea typeface="宋体" panose="02010600030101010101" pitchFamily="2" charset="-122"/>
              </a:rPr>
              <a:t>clear</a:t>
            </a:r>
            <a:r>
              <a:rPr lang="en-US" altLang="zh-CN" baseline="0" smtClean="0">
                <a:ea typeface="宋体" panose="02010600030101010101" pitchFamily="2" charset="-122"/>
              </a:rPr>
              <a:t> </a:t>
            </a:r>
            <a:r>
              <a:rPr lang="zh-CN" altLang="en-US" baseline="0" smtClean="0">
                <a:ea typeface="宋体" panose="02010600030101010101" pitchFamily="2" charset="-122"/>
              </a:rPr>
              <a:t>方法为什么会停不下来</a:t>
            </a:r>
            <a:r>
              <a:rPr lang="en-US" altLang="zh-CN" baseline="0" smtClean="0">
                <a:ea typeface="宋体" panose="02010600030101010101" pitchFamily="2" charset="-122"/>
              </a:rPr>
              <a:t>,</a:t>
            </a:r>
            <a:r>
              <a:rPr lang="zh-CN" altLang="en-US" baseline="0" smtClean="0">
                <a:ea typeface="宋体" panose="02010600030101010101" pitchFamily="2" charset="-122"/>
              </a:rPr>
              <a:t>会循环拷贝</a:t>
            </a:r>
            <a:endParaRPr lang="en-US" altLang="zh-CN"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a:p>
            <a:pPr marL="0" indent="0" eaLnBrk="1" hangingPunct="1">
              <a:buNone/>
            </a:pPr>
            <a:r>
              <a:rPr lang="en-US" altLang="zh-CN" smtClean="0"/>
              <a:t>hello,world</a:t>
            </a:r>
            <a:br>
              <a:rPr lang="en-US" altLang="zh-CN" smtClean="0"/>
            </a:br>
            <a:r>
              <a:rPr lang="zh-CN" altLang="en-US" sz="1200" kern="1200" smtClean="0">
                <a:solidFill>
                  <a:schemeClr val="tx1"/>
                </a:solidFill>
                <a:effectLst/>
                <a:latin typeface="+mn-lt"/>
                <a:ea typeface="+mn-ea"/>
                <a:cs typeface="+mn-cs"/>
              </a:rPr>
              <a:t>张三</a:t>
            </a:r>
            <a:br>
              <a:rPr lang="zh-CN" altLang="en-US" sz="1200" kern="1200" smtClean="0">
                <a:solidFill>
                  <a:schemeClr val="tx1"/>
                </a:solidFill>
                <a:effectLst/>
                <a:latin typeface="+mn-lt"/>
                <a:ea typeface="+mn-ea"/>
                <a:cs typeface="+mn-cs"/>
              </a:rPr>
            </a:br>
            <a:r>
              <a:rPr lang="zh-CN" altLang="en-US" sz="1200" kern="1200" smtClean="0">
                <a:solidFill>
                  <a:schemeClr val="tx1"/>
                </a:solidFill>
                <a:effectLst/>
                <a:latin typeface="+mn-lt"/>
                <a:ea typeface="+mn-ea"/>
                <a:cs typeface="+mn-cs"/>
              </a:rPr>
              <a:t>李四</a:t>
            </a:r>
            <a:br>
              <a:rPr lang="zh-CN" altLang="en-US" sz="1200" kern="1200" smtClean="0">
                <a:solidFill>
                  <a:schemeClr val="tx1"/>
                </a:solidFill>
                <a:effectLst/>
                <a:latin typeface="+mn-lt"/>
                <a:ea typeface="+mn-ea"/>
                <a:cs typeface="+mn-cs"/>
              </a:rPr>
            </a:br>
            <a:r>
              <a:rPr lang="en-US" altLang="zh-CN" smtClean="0"/>
              <a:t>atguigu!</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atguigu.nio.basic;</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java.nio.ByteBuffer;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java.nio.channels.FileChannel;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CopyFile01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完成文件的复制（读取和写入）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步骤</a:t>
            </a:r>
            <a:r>
              <a:rPr lang="en-US" altLang="zh-CN" smtClean="0">
                <a:ea typeface="宋体" panose="02010600030101010101" pitchFamily="2" charset="-122"/>
              </a:rPr>
              <a:t>1.</a:t>
            </a:r>
            <a:r>
              <a:rPr lang="zh-CN" altLang="en-US" smtClean="0">
                <a:ea typeface="宋体" panose="02010600030101010101" pitchFamily="2" charset="-122"/>
              </a:rPr>
              <a:t>获取输入输出管道</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2.</a:t>
            </a:r>
            <a:r>
              <a:rPr lang="zh-CN" altLang="en-US" smtClean="0">
                <a:ea typeface="宋体" panose="02010600030101010101" pitchFamily="2" charset="-122"/>
              </a:rPr>
              <a:t>创建</a:t>
            </a:r>
            <a:r>
              <a:rPr lang="en-US" altLang="zh-CN" smtClean="0">
                <a:ea typeface="宋体" panose="02010600030101010101" pitchFamily="2" charset="-122"/>
              </a:rPr>
              <a:t>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a:t>
            </a:r>
            <a:r>
              <a:rPr lang="zh-CN" altLang="en-US" smtClean="0">
                <a:ea typeface="宋体" panose="02010600030101010101" pitchFamily="2" charset="-122"/>
              </a:rPr>
              <a:t>写入</a:t>
            </a:r>
            <a:r>
              <a:rPr lang="en-US" altLang="zh-CN" smtClean="0">
                <a:ea typeface="宋体" panose="02010600030101010101" pitchFamily="2" charset="-122"/>
              </a:rPr>
              <a:t>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4.</a:t>
            </a:r>
            <a:r>
              <a:rPr lang="zh-CN" altLang="en-US" smtClean="0">
                <a:ea typeface="宋体" panose="02010600030101010101" pitchFamily="2" charset="-122"/>
              </a:rPr>
              <a:t>读出</a:t>
            </a:r>
            <a:r>
              <a:rPr lang="en-US" altLang="zh-CN" smtClean="0">
                <a:ea typeface="宋体" panose="02010600030101010101" pitchFamily="2" charset="-122"/>
              </a:rPr>
              <a:t>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args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@throws IOException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throws IOException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FileInputStream in=new FileInputStream("1.txt");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FileOutputStream out=new FileOutputStream("2.txt");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FileChannel fileInChannel=in.getChannel();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FileChannel fileOutChannel=out.getChannel();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 byteBuffer= ByteBuffer.allocate(512);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这里必须使用</a:t>
            </a:r>
            <a:r>
              <a:rPr lang="en-US" altLang="zh-CN" smtClean="0">
                <a:ea typeface="宋体" panose="02010600030101010101" pitchFamily="2" charset="-122"/>
              </a:rPr>
              <a:t>clear</a:t>
            </a:r>
            <a:r>
              <a:rPr lang="zh-CN" altLang="en-US" smtClean="0">
                <a:ea typeface="宋体" panose="02010600030101010101" pitchFamily="2" charset="-122"/>
              </a:rPr>
              <a:t>（）复原，如果不复原，</a:t>
            </a:r>
            <a:r>
              <a:rPr lang="en-US" altLang="zh-CN" smtClean="0">
                <a:ea typeface="宋体" panose="02010600030101010101" pitchFamily="2" charset="-122"/>
              </a:rPr>
              <a:t>positon</a:t>
            </a:r>
            <a:r>
              <a:rPr lang="zh-CN" altLang="en-US" smtClean="0">
                <a:ea typeface="宋体" panose="02010600030101010101" pitchFamily="2" charset="-122"/>
              </a:rPr>
              <a:t>和</a:t>
            </a:r>
            <a:r>
              <a:rPr lang="en-US" altLang="zh-CN" smtClean="0">
                <a:ea typeface="宋体" panose="02010600030101010101" pitchFamily="2" charset="-122"/>
              </a:rPr>
              <a:t>limit</a:t>
            </a:r>
            <a:r>
              <a:rPr lang="zh-CN" altLang="en-US" smtClean="0">
                <a:ea typeface="宋体" panose="02010600030101010101" pitchFamily="2" charset="-122"/>
              </a:rPr>
              <a:t>位置相同</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此时不会读取数据，因为可以认为</a:t>
            </a:r>
            <a:r>
              <a:rPr lang="en-US" altLang="zh-CN" smtClean="0">
                <a:ea typeface="宋体" panose="02010600030101010101" pitchFamily="2" charset="-122"/>
              </a:rPr>
              <a:t>buffer</a:t>
            </a:r>
            <a:r>
              <a:rPr lang="zh-CN" altLang="en-US" smtClean="0">
                <a:ea typeface="宋体" panose="02010600030101010101" pitchFamily="2" charset="-122"/>
              </a:rPr>
              <a:t>没有空间了，所以</a:t>
            </a:r>
            <a:r>
              <a:rPr lang="en-US" altLang="zh-CN" smtClean="0">
                <a:ea typeface="宋体" panose="02010600030101010101" pitchFamily="2" charset="-122"/>
              </a:rPr>
              <a:t>read=0,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read</a:t>
            </a:r>
            <a:r>
              <a:rPr lang="zh-CN" altLang="en-US" smtClean="0">
                <a:ea typeface="宋体" panose="02010600030101010101" pitchFamily="2" charset="-122"/>
              </a:rPr>
              <a:t>都没有等于</a:t>
            </a:r>
            <a:r>
              <a:rPr lang="en-US" altLang="zh-CN" smtClean="0">
                <a:ea typeface="宋体" panose="02010600030101010101" pitchFamily="2" charset="-122"/>
              </a:rPr>
              <a:t>-1</a:t>
            </a:r>
            <a:r>
              <a:rPr lang="zh-CN" altLang="en-US" smtClean="0">
                <a:ea typeface="宋体" panose="02010600030101010101" pitchFamily="2" charset="-122"/>
              </a:rPr>
              <a:t>的机会，等于</a:t>
            </a:r>
            <a:r>
              <a:rPr lang="en-US" altLang="zh-CN" smtClean="0">
                <a:ea typeface="宋体" panose="02010600030101010101" pitchFamily="2" charset="-122"/>
              </a:rPr>
              <a:t>-1</a:t>
            </a:r>
            <a:r>
              <a:rPr lang="zh-CN" altLang="en-US" smtClean="0">
                <a:ea typeface="宋体" panose="02010600030101010101" pitchFamily="2" charset="-122"/>
              </a:rPr>
              <a:t>是因为输入流那边文件到头了返回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这种情况根本没有回去读，所以为</a:t>
            </a:r>
            <a:r>
              <a:rPr lang="en-US" altLang="zh-CN" smtClean="0">
                <a:ea typeface="宋体" panose="02010600030101010101" pitchFamily="2" charset="-122"/>
              </a:rPr>
              <a:t>0</a:t>
            </a:r>
            <a:r>
              <a:rPr lang="zh-CN" altLang="en-US" smtClean="0">
                <a:ea typeface="宋体" panose="02010600030101010101" pitchFamily="2" charset="-122"/>
              </a:rPr>
              <a:t>，然后之后</a:t>
            </a:r>
            <a:r>
              <a:rPr lang="en-US" altLang="zh-CN" smtClean="0">
                <a:ea typeface="宋体" panose="02010600030101010101" pitchFamily="2" charset="-122"/>
              </a:rPr>
              <a:t>flip</a:t>
            </a:r>
            <a:r>
              <a:rPr lang="zh-CN" altLang="en-US" smtClean="0">
                <a:ea typeface="宋体" panose="02010600030101010101" pitchFamily="2" charset="-122"/>
              </a:rPr>
              <a:t>把</a:t>
            </a:r>
            <a:r>
              <a:rPr lang="en-US" altLang="zh-CN" smtClean="0">
                <a:ea typeface="宋体" panose="02010600030101010101" pitchFamily="2" charset="-122"/>
              </a:rPr>
              <a:t>postition</a:t>
            </a:r>
            <a:r>
              <a:rPr lang="zh-CN" altLang="en-US" smtClean="0">
                <a:ea typeface="宋体" panose="02010600030101010101" pitchFamily="2" charset="-122"/>
              </a:rPr>
              <a:t>刷新回了</a:t>
            </a:r>
            <a:r>
              <a:rPr lang="en-US" altLang="zh-CN" smtClean="0">
                <a:ea typeface="宋体" panose="02010600030101010101" pitchFamily="2" charset="-122"/>
              </a:rPr>
              <a:t>0</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开始循环读出数据。*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byteBuffer.clear();//!!!!!! [</a:t>
            </a:r>
            <a:r>
              <a:rPr lang="zh-CN" altLang="en-US" smtClean="0">
                <a:ea typeface="宋体" panose="02010600030101010101" pitchFamily="2" charset="-122"/>
              </a:rPr>
              <a:t>可以</a:t>
            </a:r>
            <a:r>
              <a:rPr lang="en-US" altLang="zh-CN" smtClean="0">
                <a:ea typeface="宋体" panose="02010600030101010101" pitchFamily="2" charset="-122"/>
              </a:rPr>
              <a:t>debug ckzl 36, </a:t>
            </a:r>
            <a:r>
              <a:rPr lang="zh-CN" altLang="en-US" smtClean="0">
                <a:ea typeface="宋体" panose="02010600030101010101" pitchFamily="2" charset="-122"/>
              </a:rPr>
              <a:t>不是很好讲的，</a:t>
            </a:r>
            <a:r>
              <a:rPr lang="en-US" altLang="zh-CN" smtClean="0">
                <a:ea typeface="宋体" panose="02010600030101010101" pitchFamily="2" charset="-122"/>
              </a:rPr>
              <a:t>debug </a:t>
            </a:r>
            <a:r>
              <a:rPr lang="zh-CN" altLang="en-US" smtClean="0">
                <a:ea typeface="宋体" panose="02010600030101010101" pitchFamily="2" charset="-122"/>
              </a:rPr>
              <a:t>效果不明</a:t>
            </a:r>
            <a:r>
              <a:rPr lang="en-US" altLang="zh-CN" smtClean="0">
                <a:ea typeface="宋体" panose="02010600030101010101" pitchFamily="2" charset="-122"/>
              </a:rPr>
              <a:t>, </a:t>
            </a:r>
            <a:r>
              <a:rPr lang="zh-CN" altLang="en-US" smtClean="0">
                <a:ea typeface="宋体" panose="02010600030101010101" pitchFamily="2" charset="-122"/>
              </a:rPr>
              <a:t>说明没有 </a:t>
            </a:r>
            <a:r>
              <a:rPr lang="en-US" altLang="zh-CN" smtClean="0">
                <a:ea typeface="宋体" panose="02010600030101010101" pitchFamily="2" charset="-122"/>
              </a:rPr>
              <a:t>clear() </a:t>
            </a:r>
            <a:r>
              <a:rPr lang="zh-CN" altLang="en-US" smtClean="0">
                <a:ea typeface="宋体" panose="02010600030101010101" pitchFamily="2" charset="-122"/>
              </a:rPr>
              <a:t>第二次就返回</a:t>
            </a:r>
            <a:r>
              <a:rPr lang="en-US" altLang="zh-CN" smtClean="0">
                <a:ea typeface="宋体" panose="02010600030101010101" pitchFamily="2" charset="-122"/>
              </a:rPr>
              <a:t>0 </a:t>
            </a:r>
            <a:r>
              <a:rPr lang="zh-CN" altLang="en-US" smtClean="0">
                <a:ea typeface="宋体" panose="02010600030101010101" pitchFamily="2" charset="-122"/>
              </a:rPr>
              <a:t>，就会循环处理即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read=fileInChannel.read(byteBuffer);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System.out.println("read:"+read);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 -1 == read){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byteBuffer.flip();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fileOutChannel.write(byteBuffer);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fileInChannel.close();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fileOutChannel.close();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案例</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atguigu.nio.basic;</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java.nio.ByteBuffer;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NioByteBufferPutGet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 byteBuffer= ByteBuffer.allocate(64);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byteBuffer.putInt(123);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byteBuffer.putLong(23444444);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byteBuffer.putChar('</a:t>
            </a:r>
            <a:r>
              <a:rPr lang="zh-CN" altLang="en-US" smtClean="0">
                <a:ea typeface="宋体" panose="02010600030101010101" pitchFamily="2" charset="-122"/>
              </a:rPr>
              <a:t>大</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byteBuffer.putShort((short)20);</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byteBuffer.flip();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System.out.println(byteBuffer.getInt());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System.out.println(byteBuffer.getLong());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System.out.println(byteBuffer.getChar());// </a:t>
            </a:r>
            <a:r>
              <a:rPr lang="zh-CN" altLang="en-US" smtClean="0">
                <a:ea typeface="宋体" panose="02010600030101010101" pitchFamily="2" charset="-122"/>
              </a:rPr>
              <a:t>改成 </a:t>
            </a:r>
            <a:r>
              <a:rPr lang="en-US" altLang="zh-CN" smtClean="0">
                <a:ea typeface="宋体" panose="02010600030101010101" pitchFamily="2" charset="-122"/>
              </a:rPr>
              <a:t>getInt() </a:t>
            </a:r>
            <a:r>
              <a:rPr lang="zh-CN" altLang="en-US" smtClean="0">
                <a:ea typeface="宋体" panose="02010600030101010101" pitchFamily="2" charset="-122"/>
              </a:rPr>
              <a:t>就会抛出异常</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System.out.println(byteBuffer.getShort());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2</a:t>
            </a:r>
            <a:r>
              <a:rPr lang="zh-CN" altLang="en-US" smtClean="0">
                <a:ea typeface="宋体" panose="02010600030101010101" pitchFamily="2" charset="-122"/>
              </a:rPr>
              <a:t>的案例说明</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atguigu.nio.basic;</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java.nio.ByteBuffer;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只读</a:t>
            </a:r>
            <a:r>
              <a:rPr lang="en-US" altLang="zh-CN" smtClean="0">
                <a:ea typeface="宋体" panose="02010600030101010101" pitchFamily="2" charset="-122"/>
              </a:rPr>
              <a:t>buffer</a:t>
            </a:r>
            <a:r>
              <a:rPr lang="zh-CN" altLang="en-US" smtClean="0">
                <a:ea typeface="宋体" panose="02010600030101010101" pitchFamily="2" charset="-122"/>
              </a:rPr>
              <a:t>，顾名思义只能用来读，很有用的，让别人不能修改，只能读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只读</a:t>
            </a:r>
            <a:r>
              <a:rPr lang="en-US" altLang="zh-CN" smtClean="0">
                <a:ea typeface="宋体" panose="02010600030101010101" pitchFamily="2" charset="-122"/>
              </a:rPr>
              <a:t>buffer</a:t>
            </a:r>
            <a:r>
              <a:rPr lang="zh-CN" altLang="en-US" smtClean="0">
                <a:ea typeface="宋体" panose="02010600030101010101" pitchFamily="2" charset="-122"/>
              </a:rPr>
              <a:t>底层是：</a:t>
            </a:r>
            <a:r>
              <a:rPr lang="en-US" altLang="zh-CN" smtClean="0">
                <a:ea typeface="宋体" panose="02010600030101010101" pitchFamily="2" charset="-122"/>
              </a:rPr>
              <a:t>HeapByteBufferR</a:t>
            </a:r>
            <a:r>
              <a:rPr lang="zh-CN" altLang="en-US" smtClean="0">
                <a:ea typeface="宋体" panose="02010600030101010101" pitchFamily="2" charset="-122"/>
              </a:rPr>
              <a:t>，而普通</a:t>
            </a:r>
            <a:r>
              <a:rPr lang="en-US" altLang="zh-CN" smtClean="0">
                <a:ea typeface="宋体" panose="02010600030101010101" pitchFamily="2" charset="-122"/>
              </a:rPr>
              <a:t>buffer</a:t>
            </a:r>
            <a:r>
              <a:rPr lang="zh-CN" altLang="en-US" smtClean="0">
                <a:ea typeface="宋体" panose="02010600030101010101" pitchFamily="2" charset="-122"/>
              </a:rPr>
              <a:t>底层是：</a:t>
            </a:r>
            <a:r>
              <a:rPr lang="en-US" altLang="zh-CN" smtClean="0">
                <a:ea typeface="宋体" panose="02010600030101010101" pitchFamily="2" charset="-122"/>
              </a:rPr>
              <a:t>HeapByteBuffer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如果向里面</a:t>
            </a:r>
            <a:r>
              <a:rPr lang="en-US" altLang="zh-CN" smtClean="0">
                <a:ea typeface="宋体" panose="02010600030101010101" pitchFamily="2" charset="-122"/>
              </a:rPr>
              <a:t>put</a:t>
            </a:r>
            <a:r>
              <a:rPr lang="zh-CN" altLang="en-US" smtClean="0">
                <a:ea typeface="宋体" panose="02010600030101010101" pitchFamily="2" charset="-122"/>
              </a:rPr>
              <a:t>数据会抛出异常，看源码会发现，他的</a:t>
            </a:r>
            <a:r>
              <a:rPr lang="en-US" altLang="zh-CN" smtClean="0">
                <a:ea typeface="宋体" panose="02010600030101010101" pitchFamily="2" charset="-122"/>
              </a:rPr>
              <a:t>put</a:t>
            </a:r>
            <a:r>
              <a:rPr lang="zh-CN" altLang="en-US" smtClean="0">
                <a:ea typeface="宋体" panose="02010600030101010101" pitchFamily="2" charset="-122"/>
              </a:rPr>
              <a:t>方法就是直接抛异常。</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可以</a:t>
            </a:r>
            <a:r>
              <a:rPr lang="en-US" altLang="zh-CN" smtClean="0">
                <a:ea typeface="宋体" panose="02010600030101010101" pitchFamily="2" charset="-122"/>
              </a:rPr>
              <a:t>debug </a:t>
            </a:r>
            <a:r>
              <a:rPr lang="zh-CN" altLang="en-US" smtClean="0">
                <a:ea typeface="宋体" panose="02010600030101010101" pitchFamily="2" charset="-122"/>
              </a:rPr>
              <a:t>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ReadOnlyBuffer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 byteBuffer = ByteBuffer.allocate(10);</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i=0;i&lt;10;i++){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byteBuffer.put((byte)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byteBuffer.flip();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 onlyReadBuffer=byteBuffer.asReadOnlyBuffer();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System.out.println(onlyReadBuffer.getClass());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(onlyReadBuffer.hasRemaining()){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System.out.println(onlyReadBuffer.get());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onlyReadBuffer.put((byte) 10);// ReadOnlyBufferException</a:t>
            </a:r>
            <a:r>
              <a:rPr lang="zh-CN" altLang="en-US" smtClean="0">
                <a:ea typeface="宋体" panose="02010600030101010101" pitchFamily="2" charset="-122"/>
              </a:rPr>
              <a:t>打开这句，就会抛出异常</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3.</a:t>
            </a:r>
            <a:r>
              <a:rPr lang="zh-CN" altLang="en-US" smtClean="0">
                <a:ea typeface="宋体" panose="02010600030101010101" pitchFamily="2" charset="-122"/>
              </a:rPr>
              <a:t>的代码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atguigu.nio.basic;</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java.io.FileNotFoundException;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java.io.RandomAccessFile;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java.nio.MappedByteBuffer;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java.nio.channels.FileChannel;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MappedByteBuffer</a:t>
            </a:r>
            <a:r>
              <a:rPr lang="zh-CN" altLang="en-US" smtClean="0">
                <a:ea typeface="宋体" panose="02010600030101010101" pitchFamily="2" charset="-122"/>
              </a:rPr>
              <a:t>作用：可以让文件直接在内存（堆外的内存）中进行修改，而操作系统不需要拷贝一次，有点像</a:t>
            </a:r>
            <a:r>
              <a:rPr lang="en-US" altLang="zh-CN" smtClean="0">
                <a:ea typeface="宋体" panose="02010600030101010101" pitchFamily="2" charset="-122"/>
              </a:rPr>
              <a:t>DirectByteBuffer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实际上</a:t>
            </a:r>
            <a:r>
              <a:rPr lang="en-US" altLang="zh-CN" smtClean="0">
                <a:ea typeface="宋体" panose="02010600030101010101" pitchFamily="2" charset="-122"/>
              </a:rPr>
              <a:t>DirectByteBuffer</a:t>
            </a:r>
            <a:r>
              <a:rPr lang="zh-CN" altLang="en-US" smtClean="0">
                <a:ea typeface="宋体" panose="02010600030101010101" pitchFamily="2" charset="-122"/>
              </a:rPr>
              <a:t>也是</a:t>
            </a:r>
            <a:r>
              <a:rPr lang="en-US" altLang="zh-CN" smtClean="0">
                <a:ea typeface="宋体" panose="02010600030101010101" pitchFamily="2" charset="-122"/>
              </a:rPr>
              <a:t>MappedByteBuffer</a:t>
            </a:r>
            <a:r>
              <a:rPr lang="zh-CN" altLang="en-US" smtClean="0">
                <a:ea typeface="宋体" panose="02010600030101010101" pitchFamily="2" charset="-122"/>
              </a:rPr>
              <a:t>作用的子类。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注意：执行完代码后，</a:t>
            </a:r>
            <a:r>
              <a:rPr lang="en-US" altLang="zh-CN" smtClean="0">
                <a:ea typeface="宋体" panose="02010600030101010101" pitchFamily="2" charset="-122"/>
              </a:rPr>
              <a:t>IDEA</a:t>
            </a:r>
            <a:r>
              <a:rPr lang="zh-CN" altLang="en-US" smtClean="0">
                <a:ea typeface="宋体" panose="02010600030101010101" pitchFamily="2" charset="-122"/>
              </a:rPr>
              <a:t>的文件并没有及时改变，但是如果我们在外面打开文件，他的确是发生改变的。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a:t>
            </a:r>
            <a:r>
              <a:rPr lang="zh-CN" altLang="en-US" smtClean="0">
                <a:ea typeface="宋体" panose="02010600030101010101" pitchFamily="2" charset="-122"/>
              </a:rPr>
              <a:t>右键 </a:t>
            </a:r>
            <a:r>
              <a:rPr lang="en-US" altLang="zh-CN" smtClean="0">
                <a:ea typeface="宋体" panose="02010600030101010101" pitchFamily="2" charset="-122"/>
              </a:rPr>
              <a:t>show in ex... </a:t>
            </a:r>
            <a:r>
              <a:rPr lang="zh-CN" altLang="en-US" smtClean="0">
                <a:ea typeface="宋体" panose="02010600030101010101" pitchFamily="2" charset="-122"/>
              </a:rPr>
              <a:t>在打开文件即可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MappedByteBufferTest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throws Exception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RandomAccessFile randomAccess = new RandomAccessFile("1.txt", "rw");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FileChannel fileChannel = randomAccess.getChannel();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//0-4</a:t>
            </a:r>
            <a:r>
              <a:rPr lang="zh-CN" altLang="en-US" smtClean="0">
                <a:ea typeface="宋体" panose="02010600030101010101" pitchFamily="2" charset="-122"/>
              </a:rPr>
              <a:t>范围内容可以直接在内存操作 </a:t>
            </a:r>
            <a:r>
              <a:rPr lang="en-US" altLang="zh-CN" smtClean="0">
                <a:ea typeface="宋体" panose="02010600030101010101" pitchFamily="2" charset="-122"/>
              </a:rPr>
              <a:t>[</a:t>
            </a:r>
            <a:r>
              <a:rPr lang="zh-CN" altLang="en-US" smtClean="0">
                <a:ea typeface="宋体" panose="02010600030101010101" pitchFamily="2" charset="-122"/>
              </a:rPr>
              <a:t>即五个字节位置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第一个参数是 模式， 我们使用的读写模式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第</a:t>
            </a:r>
            <a:r>
              <a:rPr lang="en-US" altLang="zh-CN" smtClean="0">
                <a:ea typeface="宋体" panose="02010600030101010101" pitchFamily="2" charset="-122"/>
              </a:rPr>
              <a:t>2</a:t>
            </a:r>
            <a:r>
              <a:rPr lang="zh-CN" altLang="en-US" smtClean="0">
                <a:ea typeface="宋体" panose="02010600030101010101" pitchFamily="2" charset="-122"/>
              </a:rPr>
              <a:t>个参数是  是起始位置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第</a:t>
            </a:r>
            <a:r>
              <a:rPr lang="en-US" altLang="zh-CN" smtClean="0">
                <a:ea typeface="宋体" panose="02010600030101010101" pitchFamily="2" charset="-122"/>
              </a:rPr>
              <a:t>3</a:t>
            </a:r>
            <a:r>
              <a:rPr lang="zh-CN" altLang="en-US" smtClean="0">
                <a:ea typeface="宋体" panose="02010600030101010101" pitchFamily="2" charset="-122"/>
              </a:rPr>
              <a:t>个参数是  是映射到内存的大小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MappedByteBuffer mappedByteBuffer = fileChannel.map(FileChannel.MapMode.READ_WRITE, 0, 5);</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这里我们就直接在内存操作，就可以修改文件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mappedByteBuffer.put(0, (byte) 'o');//</a:t>
            </a:r>
            <a:r>
              <a:rPr lang="zh-CN" altLang="en-US" smtClean="0">
                <a:ea typeface="宋体" panose="02010600030101010101" pitchFamily="2" charset="-122"/>
              </a:rPr>
              <a:t>修改第一个位置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mappedByteBuffer.put(1, (byte) 'p');//</a:t>
            </a:r>
            <a:r>
              <a:rPr lang="zh-CN" altLang="en-US" smtClean="0">
                <a:ea typeface="宋体" panose="02010600030101010101" pitchFamily="2" charset="-122"/>
              </a:rPr>
              <a:t>修改第</a:t>
            </a:r>
            <a:r>
              <a:rPr lang="en-US" altLang="zh-CN" smtClean="0">
                <a:ea typeface="宋体" panose="02010600030101010101" pitchFamily="2" charset="-122"/>
              </a:rPr>
              <a:t>2</a:t>
            </a:r>
            <a:r>
              <a:rPr lang="zh-CN" altLang="en-US" smtClean="0">
                <a:ea typeface="宋体" panose="02010600030101010101" pitchFamily="2" charset="-122"/>
              </a:rPr>
              <a:t>个位置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修改第</a:t>
            </a:r>
            <a:r>
              <a:rPr lang="en-US" altLang="zh-CN" smtClean="0">
                <a:ea typeface="宋体" panose="02010600030101010101" pitchFamily="2" charset="-122"/>
              </a:rPr>
              <a:t>11</a:t>
            </a:r>
            <a:r>
              <a:rPr lang="zh-CN" altLang="en-US" smtClean="0">
                <a:ea typeface="宋体" panose="02010600030101010101" pitchFamily="2" charset="-122"/>
              </a:rPr>
              <a:t>个位置</a:t>
            </a:r>
            <a:r>
              <a:rPr lang="en-US" altLang="zh-CN" smtClean="0">
                <a:ea typeface="宋体" panose="02010600030101010101" pitchFamily="2" charset="-122"/>
              </a:rPr>
              <a:t>, </a:t>
            </a:r>
            <a:r>
              <a:rPr lang="zh-CN" altLang="en-US" smtClean="0">
                <a:ea typeface="宋体" panose="02010600030101010101" pitchFamily="2" charset="-122"/>
              </a:rPr>
              <a:t>抛出 </a:t>
            </a:r>
            <a:r>
              <a:rPr lang="en-US" altLang="zh-CN" smtClean="0">
                <a:ea typeface="宋体" panose="02010600030101010101" pitchFamily="2" charset="-122"/>
              </a:rPr>
              <a:t>IndexOutOfBoundsException</a:t>
            </a:r>
            <a:r>
              <a:rPr lang="zh-CN" altLang="en-US" smtClean="0">
                <a:ea typeface="宋体" panose="02010600030101010101" pitchFamily="2" charset="-122"/>
              </a:rPr>
              <a:t>，需要将 </a:t>
            </a:r>
            <a:r>
              <a:rPr lang="en-US" altLang="zh-CN" smtClean="0">
                <a:ea typeface="宋体" panose="02010600030101010101" pitchFamily="2" charset="-122"/>
              </a:rPr>
              <a:t>0,5 </a:t>
            </a:r>
            <a:r>
              <a:rPr lang="zh-CN" altLang="en-US" smtClean="0">
                <a:ea typeface="宋体" panose="02010600030101010101" pitchFamily="2" charset="-122"/>
              </a:rPr>
              <a:t>改成 </a:t>
            </a:r>
            <a:r>
              <a:rPr lang="en-US" altLang="zh-CN" smtClean="0">
                <a:ea typeface="宋体" panose="02010600030101010101" pitchFamily="2" charset="-122"/>
              </a:rPr>
              <a:t>0,11 </a:t>
            </a:r>
            <a:r>
              <a:rPr lang="zh-CN" altLang="en-US" smtClean="0">
                <a:ea typeface="宋体" panose="02010600030101010101" pitchFamily="2" charset="-122"/>
              </a:rPr>
              <a:t>而不是 </a:t>
            </a:r>
            <a:r>
              <a:rPr lang="en-US" altLang="zh-CN" smtClean="0">
                <a:ea typeface="宋体" panose="02010600030101010101" pitchFamily="2" charset="-122"/>
              </a:rPr>
              <a:t>0,10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//mappedByteBuffer.put(10, (byte) 'x');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randomAccess.close();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4.</a:t>
            </a:r>
            <a:r>
              <a:rPr lang="zh-CN" altLang="en-US" smtClean="0">
                <a:ea typeface="宋体" panose="02010600030101010101" pitchFamily="2" charset="-122"/>
              </a:rPr>
              <a:t>的案例</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atguigu.nio.basic;</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java.net.InetSocketAddress;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java.nio.ByteBuffer;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java.nio.channels.ServerSocketChannel;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java.nio.channels.SocketChannel;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Scattering:</a:t>
            </a:r>
            <a:r>
              <a:rPr lang="zh-CN" altLang="en-US" smtClean="0">
                <a:ea typeface="宋体" panose="02010600030101010101" pitchFamily="2" charset="-122"/>
              </a:rPr>
              <a:t>在将数据写入到</a:t>
            </a:r>
            <a:r>
              <a:rPr lang="en-US" altLang="zh-CN" smtClean="0">
                <a:ea typeface="宋体" panose="02010600030101010101" pitchFamily="2" charset="-122"/>
              </a:rPr>
              <a:t>buffer</a:t>
            </a:r>
            <a:r>
              <a:rPr lang="zh-CN" altLang="en-US" smtClean="0">
                <a:ea typeface="宋体" panose="02010600030101010101" pitchFamily="2" charset="-122"/>
              </a:rPr>
              <a:t>中时，可以采用</a:t>
            </a:r>
            <a:r>
              <a:rPr lang="en-US" altLang="zh-CN" smtClean="0">
                <a:ea typeface="宋体" panose="02010600030101010101" pitchFamily="2" charset="-122"/>
              </a:rPr>
              <a:t>buffer</a:t>
            </a:r>
            <a:r>
              <a:rPr lang="zh-CN" altLang="en-US" smtClean="0">
                <a:ea typeface="宋体" panose="02010600030101010101" pitchFamily="2" charset="-122"/>
              </a:rPr>
              <a:t>数组，依次写入，一个</a:t>
            </a:r>
            <a:r>
              <a:rPr lang="en-US" altLang="zh-CN" smtClean="0">
                <a:ea typeface="宋体" panose="02010600030101010101" pitchFamily="2" charset="-122"/>
              </a:rPr>
              <a:t>buffer</a:t>
            </a:r>
            <a:r>
              <a:rPr lang="zh-CN" altLang="en-US" smtClean="0">
                <a:ea typeface="宋体" panose="02010600030101010101" pitchFamily="2" charset="-122"/>
              </a:rPr>
              <a:t>满了就写下一个。</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Gatering</a:t>
            </a:r>
            <a:r>
              <a:rPr lang="zh-CN" altLang="en-US" smtClean="0">
                <a:ea typeface="宋体" panose="02010600030101010101" pitchFamily="2" charset="-122"/>
              </a:rPr>
              <a:t>：在将数据读出到</a:t>
            </a:r>
            <a:r>
              <a:rPr lang="en-US" altLang="zh-CN" smtClean="0">
                <a:ea typeface="宋体" panose="02010600030101010101" pitchFamily="2" charset="-122"/>
              </a:rPr>
              <a:t>buffer</a:t>
            </a:r>
            <a:r>
              <a:rPr lang="zh-CN" altLang="en-US" smtClean="0">
                <a:ea typeface="宋体" panose="02010600030101010101" pitchFamily="2" charset="-122"/>
              </a:rPr>
              <a:t>中时，可以采用</a:t>
            </a:r>
            <a:r>
              <a:rPr lang="en-US" altLang="zh-CN" smtClean="0">
                <a:ea typeface="宋体" panose="02010600030101010101" pitchFamily="2" charset="-122"/>
              </a:rPr>
              <a:t>buffer</a:t>
            </a:r>
            <a:r>
              <a:rPr lang="zh-CN" altLang="en-US" smtClean="0">
                <a:ea typeface="宋体" panose="02010600030101010101" pitchFamily="2" charset="-122"/>
              </a:rPr>
              <a:t>数组，依次读入，一个</a:t>
            </a:r>
            <a:r>
              <a:rPr lang="en-US" altLang="zh-CN" smtClean="0">
                <a:ea typeface="宋体" panose="02010600030101010101" pitchFamily="2" charset="-122"/>
              </a:rPr>
              <a:t>buffer</a:t>
            </a:r>
            <a:r>
              <a:rPr lang="zh-CN" altLang="en-US" smtClean="0">
                <a:ea typeface="宋体" panose="02010600030101010101" pitchFamily="2" charset="-122"/>
              </a:rPr>
              <a:t>满了就读下一个。</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使用方式：打开</a:t>
            </a:r>
            <a:r>
              <a:rPr lang="en-US" altLang="zh-CN" smtClean="0">
                <a:ea typeface="宋体" panose="02010600030101010101" pitchFamily="2" charset="-122"/>
              </a:rPr>
              <a:t>cmd telnet locakhost 8899</a:t>
            </a:r>
            <a:r>
              <a:rPr lang="zh-CN" altLang="en-US" smtClean="0">
                <a:ea typeface="宋体" panose="02010600030101010101" pitchFamily="2" charset="-122"/>
              </a:rPr>
              <a:t>， 测试一次，就重新启动连接一次</a:t>
            </a:r>
            <a:r>
              <a:rPr lang="zh-CN" altLang="en-US" baseline="0" smtClean="0">
                <a:ea typeface="宋体" panose="02010600030101010101" pitchFamily="2" charset="-122"/>
              </a:rPr>
              <a:t> </a:t>
            </a:r>
            <a:r>
              <a:rPr lang="en-US" altLang="zh-CN" baseline="0" smtClean="0">
                <a:ea typeface="宋体" panose="02010600030101010101" pitchFamily="2" charset="-122"/>
              </a:rPr>
              <a:t>[</a:t>
            </a:r>
            <a:r>
              <a:rPr lang="zh-CN" altLang="en-US" baseline="0" smtClean="0">
                <a:ea typeface="宋体" panose="02010600030101010101" pitchFamily="2" charset="-122"/>
              </a:rPr>
              <a:t>不足</a:t>
            </a:r>
            <a:r>
              <a:rPr lang="en-US" altLang="zh-CN" baseline="0" smtClean="0">
                <a:ea typeface="宋体" panose="02010600030101010101" pitchFamily="2" charset="-122"/>
              </a:rPr>
              <a:t>8</a:t>
            </a:r>
            <a:r>
              <a:rPr lang="zh-CN" altLang="en-US" baseline="0" smtClean="0">
                <a:ea typeface="宋体" panose="02010600030101010101" pitchFamily="2" charset="-122"/>
              </a:rPr>
              <a:t>个，刚刚</a:t>
            </a:r>
            <a:r>
              <a:rPr lang="en-US" altLang="zh-CN" baseline="0" smtClean="0">
                <a:ea typeface="宋体" panose="02010600030101010101" pitchFamily="2" charset="-122"/>
              </a:rPr>
              <a:t>8</a:t>
            </a:r>
            <a:r>
              <a:rPr lang="zh-CN" altLang="en-US" baseline="0" smtClean="0">
                <a:ea typeface="宋体" panose="02010600030101010101" pitchFamily="2" charset="-122"/>
              </a:rPr>
              <a:t>个字符，超过</a:t>
            </a:r>
            <a:r>
              <a:rPr lang="en-US" altLang="zh-CN" baseline="0" smtClean="0">
                <a:ea typeface="宋体" panose="02010600030101010101" pitchFamily="2" charset="-122"/>
              </a:rPr>
              <a:t>8</a:t>
            </a:r>
            <a:r>
              <a:rPr lang="zh-CN" altLang="en-US" baseline="0" smtClean="0">
                <a:ea typeface="宋体" panose="02010600030101010101" pitchFamily="2" charset="-122"/>
              </a:rPr>
              <a:t>个</a:t>
            </a:r>
            <a:r>
              <a:rPr lang="en-US" altLang="zh-CN" baseline="0" smtClean="0">
                <a:ea typeface="宋体" panose="02010600030101010101" pitchFamily="2" charset="-122"/>
              </a:rPr>
              <a:t>,ck-39]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连接后可以输入字符串了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ScatteringAndGatherIngTest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throws IOException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ServerSocketChannel serverSocketChannel = ServerSocketChannel.open();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InetSocketAddress address = new InetSocketAddress(7000);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serverSocketChannel.socket().bind(address); //</a:t>
            </a:r>
            <a:r>
              <a:rPr lang="zh-CN" altLang="en-US" smtClean="0">
                <a:ea typeface="宋体" panose="02010600030101010101" pitchFamily="2" charset="-122"/>
              </a:rPr>
              <a:t>绑定将端口绑定到 </a:t>
            </a:r>
            <a:r>
              <a:rPr lang="en-US" altLang="zh-CN" smtClean="0">
                <a:ea typeface="宋体" panose="02010600030101010101" pitchFamily="2" charset="-122"/>
              </a:rPr>
              <a:t>scoket </a:t>
            </a:r>
            <a:r>
              <a:rPr lang="zh-CN" altLang="en-US" smtClean="0">
                <a:ea typeface="宋体" panose="02010600030101010101" pitchFamily="2" charset="-122"/>
              </a:rPr>
              <a:t>，并启动监听</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messageLength = 5 + 3;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 byteBuffers = new ByteBuffer[2];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byteBuffers[0] = ByteBuffer.allocate(5);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byteBuffers[1] = ByteBuffer.allocate(3);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SocketChannel socketChannel = serverSocketChannel.accept();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byteRead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接受客户端写入的的字符串</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(byteRead &lt; messageLength)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long r = socketChannel.read(byteBuffers);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byteRead += 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System.out.println("byteRead:" + byteRead);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通过流打印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Arrays.asList(byteBuffers).stream().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map(buffer -&gt; "postiton:" + buffer.position() + ",limit:" + buffer.limit()).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forEach(System.out::println);</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将所有</a:t>
            </a:r>
            <a:r>
              <a:rPr lang="en-US" altLang="zh-CN" smtClean="0">
                <a:ea typeface="宋体" panose="02010600030101010101" pitchFamily="2" charset="-122"/>
              </a:rPr>
              <a:t>buffer</a:t>
            </a:r>
            <a:r>
              <a:rPr lang="zh-CN" altLang="en-US" smtClean="0">
                <a:ea typeface="宋体" panose="02010600030101010101" pitchFamily="2" charset="-122"/>
              </a:rPr>
              <a:t>都</a:t>
            </a:r>
            <a:r>
              <a:rPr lang="en-US" altLang="zh-CN" smtClean="0">
                <a:ea typeface="宋体" panose="02010600030101010101" pitchFamily="2" charset="-122"/>
              </a:rPr>
              <a:t>flip</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Arrays.asList(byteBuffers).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forEach(buffer -&gt;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buffer.flip();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将数据读出回显到客户端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long byteWrite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(byteWrite &lt; messageLength)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long r = socketChannel.write(byteBuffers);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byteWrite += 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将所有</a:t>
            </a:r>
            <a:r>
              <a:rPr lang="en-US" altLang="zh-CN" smtClean="0">
                <a:ea typeface="宋体" panose="02010600030101010101" pitchFamily="2" charset="-122"/>
              </a:rPr>
              <a:t>buffer</a:t>
            </a:r>
            <a:r>
              <a:rPr lang="zh-CN" altLang="en-US" smtClean="0">
                <a:ea typeface="宋体" panose="02010600030101010101" pitchFamily="2" charset="-122"/>
              </a:rPr>
              <a:t>都</a:t>
            </a:r>
            <a:r>
              <a:rPr lang="en-US" altLang="zh-CN" smtClean="0">
                <a:ea typeface="宋体" panose="02010600030101010101" pitchFamily="2" charset="-122"/>
              </a:rPr>
              <a:t>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Arrays.asList(byteBuffers).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forEach(buffer -&gt;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buffer.clear();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System.out.println("byteRead:" + byteRead + ",byteWrite:" + byteWrite + ",messageLength:" + messageLength);</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marL="228600" indent="-228600" eaLnBrk="1" hangingPunct="1">
              <a:buAutoNum type="arabicParenR"/>
            </a:pPr>
            <a:r>
              <a:rPr lang="en-US" altLang="zh-CN" smtClean="0">
                <a:ea typeface="宋体" panose="02010600030101010101" pitchFamily="2" charset="-122"/>
              </a:rPr>
              <a:t>Socket </a:t>
            </a:r>
            <a:r>
              <a:rPr lang="zh-CN" altLang="en-US" smtClean="0">
                <a:ea typeface="宋体" panose="02010600030101010101" pitchFamily="2" charset="-122"/>
              </a:rPr>
              <a:t>是在</a:t>
            </a:r>
            <a:r>
              <a:rPr lang="en-US" altLang="zh-CN" smtClean="0">
                <a:ea typeface="宋体" panose="02010600030101010101" pitchFamily="2" charset="-122"/>
              </a:rPr>
              <a:t>Client</a:t>
            </a:r>
            <a:r>
              <a:rPr lang="zh-CN" altLang="en-US" smtClean="0">
                <a:ea typeface="宋体" panose="02010600030101010101" pitchFamily="2" charset="-122"/>
              </a:rPr>
              <a:t>端</a:t>
            </a:r>
            <a:endParaRPr lang="en-US" altLang="zh-CN" smtClean="0">
              <a:ea typeface="宋体" panose="02010600030101010101" pitchFamily="2" charset="-122"/>
            </a:endParaRPr>
          </a:p>
          <a:p>
            <a:pPr marL="228600" indent="-228600" eaLnBrk="1" hangingPunct="1">
              <a:buAutoNum type="arabicParenR"/>
            </a:pPr>
            <a:r>
              <a:rPr lang="en-US" altLang="zh-CN" smtClean="0">
                <a:ea typeface="宋体" panose="02010600030101010101" pitchFamily="2" charset="-122"/>
              </a:rPr>
              <a:t>Selector</a:t>
            </a:r>
            <a:r>
              <a:rPr lang="en-US" altLang="zh-CN" baseline="0" smtClean="0">
                <a:ea typeface="宋体" panose="02010600030101010101" pitchFamily="2" charset="-122"/>
              </a:rPr>
              <a:t> </a:t>
            </a:r>
            <a:r>
              <a:rPr lang="zh-CN" altLang="en-US" baseline="0" smtClean="0">
                <a:ea typeface="宋体" panose="02010600030101010101" pitchFamily="2" charset="-122"/>
              </a:rPr>
              <a:t>和 </a:t>
            </a:r>
            <a:r>
              <a:rPr lang="en-US" altLang="zh-CN" baseline="0" smtClean="0">
                <a:ea typeface="宋体" panose="02010600030101010101" pitchFamily="2" charset="-122"/>
              </a:rPr>
              <a:t>Thread </a:t>
            </a:r>
            <a:r>
              <a:rPr lang="zh-CN" altLang="en-US" baseline="0" smtClean="0">
                <a:ea typeface="宋体" panose="02010600030101010101" pitchFamily="2" charset="-122"/>
              </a:rPr>
              <a:t>在服务器端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删除这个图，给学生画出来，学生理解会更加到位</a:t>
            </a:r>
            <a:r>
              <a:rPr lang="en-US" altLang="zh-CN" smtClean="0">
                <a:ea typeface="宋体" panose="02010600030101010101" pitchFamily="2" charset="-122"/>
              </a:rPr>
              <a:t>, ,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这个图在</a:t>
            </a:r>
            <a:r>
              <a:rPr lang="en-US" altLang="zh-CN" sz="1200" b="1" smtClean="0"/>
              <a:t>NIO </a:t>
            </a:r>
            <a:r>
              <a:rPr lang="zh-CN" altLang="en-US" sz="1200" b="1" smtClean="0"/>
              <a:t>三大核心原理示意图</a:t>
            </a:r>
            <a:r>
              <a:rPr lang="en-US" altLang="zh-CN" sz="1200" b="1" baseline="0" smtClean="0"/>
              <a:t> </a:t>
            </a:r>
            <a:r>
              <a:rPr lang="zh-CN" altLang="en-US" sz="1200" b="1" baseline="0" smtClean="0"/>
              <a:t>实际上说过了，只是</a:t>
            </a:r>
            <a:endParaRPr lang="en-US" altLang="zh-CN" sz="1200" b="1"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baseline="0" smtClean="0">
                <a:ea typeface="宋体" panose="02010600030101010101" pitchFamily="2" charset="-122"/>
              </a:rPr>
              <a:t>这里的图更加详细</a:t>
            </a:r>
            <a:r>
              <a:rPr lang="en-US" altLang="zh-CN" sz="1200" b="1" baseline="0"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对这个图的理解和说明，看</a:t>
            </a:r>
            <a:r>
              <a:rPr lang="en-US" altLang="zh-CN" smtClean="0">
                <a:ea typeface="宋体" panose="02010600030101010101" pitchFamily="2" charset="-122"/>
              </a:rPr>
              <a:t>PPT</a:t>
            </a:r>
            <a:r>
              <a:rPr lang="en-US" altLang="zh-CN" baseline="0" smtClean="0">
                <a:ea typeface="宋体" panose="02010600030101010101" pitchFamily="2" charset="-122"/>
              </a:rPr>
              <a:t> </a:t>
            </a:r>
            <a:r>
              <a:rPr lang="zh-CN" altLang="en-US" baseline="0" smtClean="0">
                <a:ea typeface="宋体" panose="02010600030101010101" pitchFamily="2" charset="-122"/>
              </a:rPr>
              <a:t>的 说明</a:t>
            </a:r>
            <a:r>
              <a:rPr lang="en-US" altLang="zh-CN" baseline="0" smtClean="0">
                <a:ea typeface="宋体" panose="02010600030101010101" pitchFamily="2" charset="-122"/>
              </a:rPr>
              <a:t>.zip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代码演示讲解流程</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思路分析图</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//zlxs</a:t>
            </a:r>
            <a:r>
              <a:rPr lang="en-US" altLang="zh-CN" baseline="0" smtClean="0">
                <a:ea typeface="宋体" panose="02010600030101010101" pitchFamily="2" charset="-122"/>
              </a:rPr>
              <a:t> </a:t>
            </a:r>
            <a:r>
              <a:rPr lang="zh-CN" altLang="en-US" baseline="0" smtClean="0">
                <a:ea typeface="宋体" panose="02010600030101010101" pitchFamily="2" charset="-122"/>
              </a:rPr>
              <a:t>实例，也是可以讲讲解 </a:t>
            </a:r>
            <a:r>
              <a:rPr lang="en-US" altLang="zh-CN" sz="1200" smtClean="0"/>
              <a:t>Selector</a:t>
            </a:r>
            <a:r>
              <a:rPr lang="zh-CN" altLang="en-US" sz="1200" smtClean="0"/>
              <a:t>、</a:t>
            </a:r>
            <a:r>
              <a:rPr lang="en-US" altLang="zh-CN" sz="1200" smtClean="0"/>
              <a:t>SelectionKey</a:t>
            </a:r>
            <a:r>
              <a:rPr lang="zh-CN" altLang="en-US" sz="1200" smtClean="0"/>
              <a:t>、</a:t>
            </a:r>
            <a:r>
              <a:rPr lang="en-US" altLang="zh-CN" sz="1200" smtClean="0"/>
              <a:t>ServerScoketChannel</a:t>
            </a:r>
            <a:r>
              <a:rPr lang="zh-CN" altLang="en-US" sz="1200" smtClean="0"/>
              <a:t>和</a:t>
            </a:r>
            <a:r>
              <a:rPr lang="en-US" altLang="zh-CN" sz="1200" smtClean="0"/>
              <a:t>SocketChannel </a:t>
            </a:r>
            <a:r>
              <a:rPr lang="zh-CN" altLang="en-US" sz="1200" smtClean="0"/>
              <a:t>关系的案例</a:t>
            </a:r>
            <a:endParaRPr lang="en-US" altLang="zh-CN" sz="1200" smtClean="0"/>
          </a:p>
          <a:p>
            <a:pPr marL="0" indent="0" eaLnBrk="1" hangingPunct="1">
              <a:buNone/>
            </a:pPr>
            <a:r>
              <a:rPr lang="en-US" altLang="zh-CN" sz="1200" smtClean="0">
                <a:ea typeface="宋体" panose="02010600030101010101" pitchFamily="2" charset="-122"/>
              </a:rPr>
              <a:t>//</a:t>
            </a:r>
            <a:r>
              <a:rPr lang="zh-CN" altLang="en-US" sz="1200" smtClean="0">
                <a:ea typeface="宋体" panose="02010600030101010101" pitchFamily="2" charset="-122"/>
              </a:rPr>
              <a:t>其中的注释还是不错的</a:t>
            </a:r>
            <a:r>
              <a:rPr lang="en-US" altLang="zh-CN" sz="1200" smtClean="0">
                <a:ea typeface="宋体" panose="02010600030101010101" pitchFamily="2" charset="-122"/>
              </a:rPr>
              <a:t>,</a:t>
            </a:r>
            <a:r>
              <a:rPr lang="zh-CN" altLang="en-US" sz="1200" smtClean="0">
                <a:ea typeface="宋体" panose="02010600030101010101" pitchFamily="2" charset="-122"/>
              </a:rPr>
              <a:t>可以参考的</a:t>
            </a:r>
            <a:r>
              <a:rPr lang="en-US" altLang="zh-CN" sz="1200" smtClean="0">
                <a:ea typeface="宋体" panose="02010600030101010101" pitchFamily="2" charset="-122"/>
              </a:rPr>
              <a:t>, </a:t>
            </a:r>
            <a:r>
              <a:rPr lang="zh-CN" altLang="en-US" sz="1200" smtClean="0">
                <a:ea typeface="宋体" panose="02010600030101010101" pitchFamily="2" charset="-122"/>
              </a:rPr>
              <a:t>兄弟</a:t>
            </a:r>
            <a:endParaRPr lang="en-US" altLang="zh-CN" sz="1200" smtClean="0">
              <a:ea typeface="宋体" panose="02010600030101010101" pitchFamily="2" charset="-122"/>
            </a:endParaRPr>
          </a:p>
          <a:p>
            <a:pPr marL="0" indent="0" eaLnBrk="1" hangingPunct="1">
              <a:buNone/>
            </a:pPr>
            <a:endParaRPr lang="en-US" altLang="zh-CN" sz="1200"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com.gan.NIOTest;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java.net.InetSocketAddress;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java.net.ServerSocket;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java.nio.ByteBuffer;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java.nio.channels.SelectionKey;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java.nio.channels.Selector;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java.nio.channels.ServerSocketChannel;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java.nio.channels.SocketChannel;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java.nio.channels.spi.SelectorProvider;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java.util.Iterator;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SelectorTest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throws IOException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查看源码</a:t>
            </a:r>
            <a:r>
              <a:rPr lang="en-US" altLang="zh-CN" smtClean="0">
                <a:ea typeface="宋体" panose="02010600030101010101" pitchFamily="2" charset="-122"/>
              </a:rPr>
              <a:t>selector</a:t>
            </a:r>
            <a:r>
              <a:rPr lang="zh-CN" altLang="en-US" smtClean="0">
                <a:ea typeface="宋体" panose="02010600030101010101" pitchFamily="2" charset="-122"/>
              </a:rPr>
              <a:t>不能被</a:t>
            </a:r>
            <a:r>
              <a:rPr lang="en-US" altLang="zh-CN" smtClean="0">
                <a:ea typeface="宋体" panose="02010600030101010101" pitchFamily="2" charset="-122"/>
              </a:rPr>
              <a:t>new</a:t>
            </a:r>
            <a:r>
              <a:rPr lang="zh-CN" altLang="en-US" smtClean="0">
                <a:ea typeface="宋体" panose="02010600030101010101" pitchFamily="2" charset="-122"/>
              </a:rPr>
              <a:t>出来，他是抽象类。实现了</a:t>
            </a:r>
            <a:r>
              <a:rPr lang="en-US" altLang="zh-CN" smtClean="0">
                <a:ea typeface="宋体" panose="02010600030101010101" pitchFamily="2" charset="-122"/>
              </a:rPr>
              <a:t>Closeable</a:t>
            </a:r>
            <a:r>
              <a:rPr lang="zh-CN" altLang="en-US" smtClean="0">
                <a:ea typeface="宋体" panose="02010600030101010101" pitchFamily="2" charset="-122"/>
              </a:rPr>
              <a:t>，会自动</a:t>
            </a:r>
            <a:r>
              <a:rPr lang="en-US" altLang="zh-CN" smtClean="0">
                <a:ea typeface="宋体" panose="02010600030101010101" pitchFamily="2" charset="-122"/>
              </a:rPr>
              <a:t>close</a:t>
            </a:r>
            <a:r>
              <a:rPr lang="zh-CN" altLang="en-US" smtClean="0">
                <a:ea typeface="宋体" panose="02010600030101010101" pitchFamily="2" charset="-122"/>
              </a:rPr>
              <a:t>方法。</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一般都采用</a:t>
            </a:r>
            <a:r>
              <a:rPr lang="en-US" altLang="zh-CN" smtClean="0">
                <a:ea typeface="宋体" panose="02010600030101010101" pitchFamily="2" charset="-122"/>
              </a:rPr>
              <a:t>open</a:t>
            </a:r>
            <a:r>
              <a:rPr lang="zh-CN" altLang="en-US" smtClean="0">
                <a:ea typeface="宋体" panose="02010600030101010101" pitchFamily="2" charset="-122"/>
              </a:rPr>
              <a:t>方法。</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解释：</a:t>
            </a:r>
            <a:r>
              <a:rPr lang="en-US" altLang="zh-CN" smtClean="0">
                <a:ea typeface="宋体" panose="02010600030101010101" pitchFamily="2" charset="-122"/>
              </a:rPr>
              <a:t>Selector(</a:t>
            </a:r>
            <a:r>
              <a:rPr lang="zh-CN" altLang="en-US" smtClean="0">
                <a:ea typeface="宋体" panose="02010600030101010101" pitchFamily="2" charset="-122"/>
              </a:rPr>
              <a:t>选择器</a:t>
            </a:r>
            <a:r>
              <a:rPr lang="en-US" altLang="zh-CN" smtClean="0">
                <a:ea typeface="宋体" panose="02010600030101010101" pitchFamily="2" charset="-122"/>
              </a:rPr>
              <a:t>)</a:t>
            </a:r>
            <a:r>
              <a:rPr lang="zh-CN" altLang="en-US" smtClean="0">
                <a:ea typeface="宋体" panose="02010600030101010101" pitchFamily="2" charset="-122"/>
              </a:rPr>
              <a:t>是</a:t>
            </a:r>
            <a:r>
              <a:rPr lang="en-US" altLang="zh-CN" smtClean="0">
                <a:ea typeface="宋体" panose="02010600030101010101" pitchFamily="2" charset="-122"/>
              </a:rPr>
              <a:t>Java NIO</a:t>
            </a:r>
            <a:r>
              <a:rPr lang="zh-CN" altLang="en-US" smtClean="0">
                <a:ea typeface="宋体" panose="02010600030101010101" pitchFamily="2" charset="-122"/>
              </a:rPr>
              <a:t>中能够检测一到多个</a:t>
            </a:r>
            <a:r>
              <a:rPr lang="en-US" altLang="zh-CN" smtClean="0">
                <a:ea typeface="宋体" panose="02010600030101010101" pitchFamily="2" charset="-122"/>
              </a:rPr>
              <a:t>NIO</a:t>
            </a:r>
            <a:r>
              <a:rPr lang="zh-CN" altLang="en-US" smtClean="0">
                <a:ea typeface="宋体" panose="02010600030101010101" pitchFamily="2" charset="-122"/>
              </a:rPr>
              <a:t>通道，并能够知晓通道是否为诸如读写事件做好准备的组件。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这样，一个单独的线程可以管理多个</a:t>
            </a:r>
            <a:r>
              <a:rPr lang="en-US" altLang="zh-CN" smtClean="0">
                <a:ea typeface="宋体" panose="02010600030101010101" pitchFamily="2" charset="-122"/>
              </a:rPr>
              <a:t>channel</a:t>
            </a:r>
            <a:r>
              <a:rPr lang="zh-CN" altLang="en-US" smtClean="0">
                <a:ea typeface="宋体" panose="02010600030101010101" pitchFamily="2" charset="-122"/>
              </a:rPr>
              <a:t>，从而管理多个网络连接。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 ports=new int[5];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ports[0]=5000;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ports[1]=5001;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ports[2]=5002;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ports[3]=5003;</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ports[4]=5004;</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一般创建</a:t>
            </a:r>
            <a:r>
              <a:rPr lang="en-US" altLang="zh-CN" smtClean="0">
                <a:ea typeface="宋体" panose="02010600030101010101" pitchFamily="2" charset="-122"/>
              </a:rPr>
              <a:t>selector</a:t>
            </a:r>
            <a:r>
              <a:rPr lang="zh-CN" altLang="en-US" smtClean="0">
                <a:ea typeface="宋体" panose="02010600030101010101" pitchFamily="2" charset="-122"/>
              </a:rPr>
              <a:t>的方法</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Selector selector=Selector.open();</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System.out.println("selector</a:t>
            </a:r>
            <a:r>
              <a:rPr lang="zh-CN" altLang="en-US" smtClean="0">
                <a:ea typeface="宋体" panose="02010600030101010101" pitchFamily="2" charset="-122"/>
              </a:rPr>
              <a:t>的底层创建对象：</a:t>
            </a:r>
            <a:r>
              <a:rPr lang="en-US" altLang="zh-CN" smtClean="0">
                <a:ea typeface="宋体" panose="02010600030101010101" pitchFamily="2" charset="-122"/>
              </a:rPr>
              <a:t>"+SelectorProvider.provider().getClass());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a:t>
            </a:r>
            <a:r>
              <a:rPr lang="zh-CN" altLang="en-US" smtClean="0">
                <a:ea typeface="宋体" panose="02010600030101010101" pitchFamily="2" charset="-122"/>
              </a:rPr>
              <a:t>循环用来将多个端口地址和通道绑定</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i=0;i&lt;5;i++){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打开</a:t>
            </a:r>
            <a:r>
              <a:rPr lang="en-US" altLang="zh-CN" smtClean="0">
                <a:ea typeface="宋体" panose="02010600030101010101" pitchFamily="2" charset="-122"/>
              </a:rPr>
              <a:t>ServerSocketChannel</a:t>
            </a:r>
            <a:r>
              <a:rPr lang="zh-CN" altLang="en-US" smtClean="0">
                <a:ea typeface="宋体" panose="02010600030101010101" pitchFamily="2" charset="-122"/>
              </a:rPr>
              <a:t>通道</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ServerSocketChannel serverSocketChannel=ServerSocketChannel.open();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配置成不阻塞必须写</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与</a:t>
            </a:r>
            <a:r>
              <a:rPr lang="en-US" altLang="zh-CN" smtClean="0">
                <a:ea typeface="宋体" panose="02010600030101010101" pitchFamily="2" charset="-122"/>
              </a:rPr>
              <a:t>Selector</a:t>
            </a:r>
            <a:r>
              <a:rPr lang="zh-CN" altLang="en-US" smtClean="0">
                <a:ea typeface="宋体" panose="02010600030101010101" pitchFamily="2" charset="-122"/>
              </a:rPr>
              <a:t>一起使用时，</a:t>
            </a:r>
            <a:r>
              <a:rPr lang="en-US" altLang="zh-CN" smtClean="0">
                <a:ea typeface="宋体" panose="02010600030101010101" pitchFamily="2" charset="-122"/>
              </a:rPr>
              <a:t>Channel</a:t>
            </a:r>
            <a:r>
              <a:rPr lang="zh-CN" altLang="en-US" smtClean="0">
                <a:ea typeface="宋体" panose="02010600030101010101" pitchFamily="2" charset="-122"/>
              </a:rPr>
              <a:t>必须处于非阻塞模式下。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这意味着</a:t>
            </a:r>
            <a:r>
              <a:rPr lang="en-US" altLang="zh-CN" smtClean="0">
                <a:ea typeface="宋体" panose="02010600030101010101" pitchFamily="2" charset="-122"/>
              </a:rPr>
              <a:t>Channel</a:t>
            </a:r>
            <a:r>
              <a:rPr lang="zh-CN" altLang="en-US" smtClean="0">
                <a:ea typeface="宋体" panose="02010600030101010101" pitchFamily="2" charset="-122"/>
              </a:rPr>
              <a:t>与</a:t>
            </a:r>
            <a:r>
              <a:rPr lang="en-US" altLang="zh-CN" smtClean="0">
                <a:ea typeface="宋体" panose="02010600030101010101" pitchFamily="2" charset="-122"/>
              </a:rPr>
              <a:t>Selector</a:t>
            </a:r>
            <a:r>
              <a:rPr lang="zh-CN" altLang="en-US" smtClean="0">
                <a:ea typeface="宋体" panose="02010600030101010101" pitchFamily="2" charset="-122"/>
              </a:rPr>
              <a:t>不能一起使用。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serverSocketChannel.configureBlocking(false);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通过</a:t>
            </a:r>
            <a:r>
              <a:rPr lang="en-US" altLang="zh-CN" smtClean="0">
                <a:ea typeface="宋体" panose="02010600030101010101" pitchFamily="2" charset="-122"/>
              </a:rPr>
              <a:t>ServerSocketChannel</a:t>
            </a:r>
            <a:r>
              <a:rPr lang="zh-CN" altLang="en-US" smtClean="0">
                <a:ea typeface="宋体" panose="02010600030101010101" pitchFamily="2" charset="-122"/>
              </a:rPr>
              <a:t>的</a:t>
            </a:r>
            <a:r>
              <a:rPr lang="en-US" altLang="zh-CN" smtClean="0">
                <a:ea typeface="宋体" panose="02010600030101010101" pitchFamily="2" charset="-122"/>
              </a:rPr>
              <a:t>socket</a:t>
            </a:r>
            <a:r>
              <a:rPr lang="zh-CN" altLang="en-US" smtClean="0">
                <a:ea typeface="宋体" panose="02010600030101010101" pitchFamily="2" charset="-122"/>
              </a:rPr>
              <a:t>（）方法获得</a:t>
            </a:r>
            <a:r>
              <a:rPr lang="en-US" altLang="zh-CN" smtClean="0">
                <a:ea typeface="宋体" panose="02010600030101010101" pitchFamily="2" charset="-122"/>
              </a:rPr>
              <a:t>serverSocket</a:t>
            </a:r>
            <a:r>
              <a:rPr lang="zh-CN" altLang="en-US" smtClean="0">
                <a:ea typeface="宋体" panose="02010600030101010101" pitchFamily="2" charset="-122"/>
              </a:rPr>
              <a:t>对象。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ServerSocket serverSocket=serverSocketChannel.socket();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将每一个</a:t>
            </a:r>
            <a:r>
              <a:rPr lang="en-US" altLang="zh-CN" smtClean="0">
                <a:ea typeface="宋体" panose="02010600030101010101" pitchFamily="2" charset="-122"/>
              </a:rPr>
              <a:t>serverSocket</a:t>
            </a:r>
            <a:r>
              <a:rPr lang="zh-CN" altLang="en-US" smtClean="0">
                <a:ea typeface="宋体" panose="02010600030101010101" pitchFamily="2" charset="-122"/>
              </a:rPr>
              <a:t>和端口号绑定</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InetSocketAddress address=new InetSocketAddress(ports[i]);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serverSocket.bind(address);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channel</a:t>
            </a:r>
            <a:r>
              <a:rPr lang="zh-CN" altLang="en-US" smtClean="0">
                <a:ea typeface="宋体" panose="02010600030101010101" pitchFamily="2" charset="-122"/>
              </a:rPr>
              <a:t>注册到</a:t>
            </a:r>
            <a:r>
              <a:rPr lang="en-US" altLang="zh-CN" smtClean="0">
                <a:ea typeface="宋体" panose="02010600030101010101" pitchFamily="2" charset="-122"/>
              </a:rPr>
              <a:t>selector</a:t>
            </a:r>
            <a:r>
              <a:rPr lang="zh-CN" altLang="en-US" smtClean="0">
                <a:ea typeface="宋体" panose="02010600030101010101" pitchFamily="2" charset="-122"/>
              </a:rPr>
              <a:t>上，只对感性的事件监听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注意</a:t>
            </a:r>
            <a:r>
              <a:rPr lang="en-US" altLang="zh-CN" smtClean="0">
                <a:ea typeface="宋体" panose="02010600030101010101" pitchFamily="2" charset="-122"/>
              </a:rPr>
              <a:t>register()</a:t>
            </a:r>
            <a:r>
              <a:rPr lang="zh-CN" altLang="en-US" smtClean="0">
                <a:ea typeface="宋体" panose="02010600030101010101" pitchFamily="2" charset="-122"/>
              </a:rPr>
              <a:t>方法的第二个参数。这是一个“</a:t>
            </a:r>
            <a:r>
              <a:rPr lang="en-US" altLang="zh-CN" smtClean="0">
                <a:ea typeface="宋体" panose="02010600030101010101" pitchFamily="2" charset="-122"/>
              </a:rPr>
              <a:t>interest</a:t>
            </a:r>
            <a:r>
              <a:rPr lang="zh-CN" altLang="en-US" smtClean="0">
                <a:ea typeface="宋体" panose="02010600030101010101" pitchFamily="2" charset="-122"/>
              </a:rPr>
              <a:t>集合”，意思是在通过</a:t>
            </a:r>
            <a:r>
              <a:rPr lang="en-US" altLang="zh-CN" smtClean="0">
                <a:ea typeface="宋体" panose="02010600030101010101" pitchFamily="2" charset="-122"/>
              </a:rPr>
              <a:t>Selector</a:t>
            </a:r>
            <a:r>
              <a:rPr lang="zh-CN" altLang="en-US" smtClean="0">
                <a:ea typeface="宋体" panose="02010600030101010101" pitchFamily="2" charset="-122"/>
              </a:rPr>
              <a:t>监听</a:t>
            </a:r>
            <a:r>
              <a:rPr lang="en-US" altLang="zh-CN" smtClean="0">
                <a:ea typeface="宋体" panose="02010600030101010101" pitchFamily="2" charset="-122"/>
              </a:rPr>
              <a:t>Channel</a:t>
            </a:r>
            <a:r>
              <a:rPr lang="zh-CN" altLang="en-US" smtClean="0">
                <a:ea typeface="宋体" panose="02010600030101010101" pitchFamily="2" charset="-122"/>
              </a:rPr>
              <a:t>时对什么事件感兴趣。可以监听四种不同类型的事件：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这里对</a:t>
            </a:r>
            <a:r>
              <a:rPr lang="en-US" altLang="zh-CN" smtClean="0">
                <a:ea typeface="宋体" panose="02010600030101010101" pitchFamily="2" charset="-122"/>
              </a:rPr>
              <a:t>accept</a:t>
            </a:r>
            <a:r>
              <a:rPr lang="zh-CN" altLang="en-US" smtClean="0">
                <a:ea typeface="宋体" panose="02010600030101010101" pitchFamily="2" charset="-122"/>
              </a:rPr>
              <a:t>感兴趣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可以配置对多个事件感兴趣</a:t>
            </a:r>
            <a:r>
              <a:rPr lang="en-US" altLang="zh-CN" smtClean="0">
                <a:ea typeface="宋体" panose="02010600030101010101" pitchFamily="2" charset="-122"/>
              </a:rPr>
              <a:t>,</a:t>
            </a:r>
            <a:r>
              <a:rPr lang="zh-CN" altLang="en-US" smtClean="0">
                <a:ea typeface="宋体" panose="02010600030101010101" pitchFamily="2" charset="-122"/>
              </a:rPr>
              <a:t>具体方法百度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serverSocketChannel.register(selector, SelectionKey.OP_ACCEPT);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通道触发了一个事件意思是该事件已经就绪。四种事件，用四种</a:t>
            </a:r>
            <a:r>
              <a:rPr lang="en-US" altLang="zh-CN" smtClean="0">
                <a:ea typeface="宋体" panose="02010600030101010101" pitchFamily="2" charset="-122"/>
              </a:rPr>
              <a:t>key</a:t>
            </a:r>
            <a:r>
              <a:rPr lang="zh-CN" altLang="en-US" smtClean="0">
                <a:ea typeface="宋体" panose="02010600030101010101" pitchFamily="2" charset="-122"/>
              </a:rPr>
              <a:t>表示。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所以，某个</a:t>
            </a:r>
            <a:r>
              <a:rPr lang="en-US" altLang="zh-CN" smtClean="0">
                <a:ea typeface="宋体" panose="02010600030101010101" pitchFamily="2" charset="-122"/>
              </a:rPr>
              <a:t>channel</a:t>
            </a:r>
            <a:r>
              <a:rPr lang="zh-CN" altLang="en-US" smtClean="0">
                <a:ea typeface="宋体" panose="02010600030101010101" pitchFamily="2" charset="-122"/>
              </a:rPr>
              <a:t>成功连接到另一个服务器称为“连接就绪”。 </a:t>
            </a:r>
            <a:r>
              <a:rPr lang="en-US" altLang="zh-CN" smtClean="0">
                <a:ea typeface="宋体" panose="02010600030101010101" pitchFamily="2" charset="-122"/>
              </a:rPr>
              <a:t>SelectionKey.OP_CONNECT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一个</a:t>
            </a:r>
            <a:r>
              <a:rPr lang="en-US" altLang="zh-CN" smtClean="0">
                <a:ea typeface="宋体" panose="02010600030101010101" pitchFamily="2" charset="-122"/>
              </a:rPr>
              <a:t>server socket channel</a:t>
            </a:r>
            <a:r>
              <a:rPr lang="zh-CN" altLang="en-US" smtClean="0">
                <a:ea typeface="宋体" panose="02010600030101010101" pitchFamily="2" charset="-122"/>
              </a:rPr>
              <a:t>准备好接收新进入的连接称为“接收就绪”。  </a:t>
            </a:r>
            <a:r>
              <a:rPr lang="en-US" altLang="zh-CN" smtClean="0">
                <a:ea typeface="宋体" panose="02010600030101010101" pitchFamily="2" charset="-122"/>
              </a:rPr>
              <a:t>SelectionKey.OP_ACCEPT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一个有数据可读的通道可以说是“读就绪”。</a:t>
            </a:r>
            <a:r>
              <a:rPr lang="en-US" altLang="zh-CN" smtClean="0">
                <a:ea typeface="宋体" panose="02010600030101010101" pitchFamily="2" charset="-122"/>
              </a:rPr>
              <a:t>SelectionKey.OP_READ</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等待写数据的通道可以说是“写就绪”。  </a:t>
            </a:r>
            <a:r>
              <a:rPr lang="en-US" altLang="zh-CN" smtClean="0">
                <a:ea typeface="宋体" panose="02010600030101010101" pitchFamily="2" charset="-122"/>
              </a:rPr>
              <a:t>SelectionKey.OP_WRITE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监听端口为：</a:t>
            </a:r>
            <a:r>
              <a:rPr lang="en-US" altLang="zh-CN" smtClean="0">
                <a:ea typeface="宋体" panose="02010600030101010101" pitchFamily="2" charset="-122"/>
              </a:rPr>
              <a:t>"+ports[i]);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一个</a:t>
            </a:r>
            <a:r>
              <a:rPr lang="en-US" altLang="zh-CN" smtClean="0">
                <a:ea typeface="宋体" panose="02010600030101010101" pitchFamily="2" charset="-122"/>
              </a:rPr>
              <a:t>Selector</a:t>
            </a:r>
            <a:r>
              <a:rPr lang="zh-CN" altLang="en-US" smtClean="0">
                <a:ea typeface="宋体" panose="02010600030101010101" pitchFamily="2" charset="-122"/>
              </a:rPr>
              <a:t>对象会包含</a:t>
            </a:r>
            <a:r>
              <a:rPr lang="en-US" altLang="zh-CN" smtClean="0">
                <a:ea typeface="宋体" panose="02010600030101010101" pitchFamily="2" charset="-122"/>
              </a:rPr>
              <a:t>3</a:t>
            </a:r>
            <a:r>
              <a:rPr lang="zh-CN" altLang="en-US" smtClean="0">
                <a:ea typeface="宋体" panose="02010600030101010101" pitchFamily="2" charset="-122"/>
              </a:rPr>
              <a:t>种类型的</a:t>
            </a:r>
            <a:r>
              <a:rPr lang="en-US" altLang="zh-CN" smtClean="0">
                <a:ea typeface="宋体" panose="02010600030101010101" pitchFamily="2" charset="-122"/>
              </a:rPr>
              <a:t>SelectionKey</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all-keys</a:t>
            </a:r>
            <a:r>
              <a:rPr lang="zh-CN" altLang="en-US" smtClean="0">
                <a:ea typeface="宋体" panose="02010600030101010101" pitchFamily="2" charset="-122"/>
              </a:rPr>
              <a:t>集合 </a:t>
            </a:r>
            <a:r>
              <a:rPr lang="en-US" altLang="zh-CN" smtClean="0">
                <a:ea typeface="宋体" panose="02010600030101010101" pitchFamily="2" charset="-122"/>
              </a:rPr>
              <a:t>—— </a:t>
            </a:r>
            <a:r>
              <a:rPr lang="zh-CN" altLang="en-US" smtClean="0">
                <a:ea typeface="宋体" panose="02010600030101010101" pitchFamily="2" charset="-122"/>
              </a:rPr>
              <a:t>当前所有向</a:t>
            </a:r>
            <a:r>
              <a:rPr lang="en-US" altLang="zh-CN" smtClean="0">
                <a:ea typeface="宋体" panose="02010600030101010101" pitchFamily="2" charset="-122"/>
              </a:rPr>
              <a:t>Selector</a:t>
            </a:r>
            <a:r>
              <a:rPr lang="zh-CN" altLang="en-US" smtClean="0">
                <a:ea typeface="宋体" panose="02010600030101010101" pitchFamily="2" charset="-122"/>
              </a:rPr>
              <a:t>注册的</a:t>
            </a:r>
            <a:r>
              <a:rPr lang="en-US" altLang="zh-CN" smtClean="0">
                <a:ea typeface="宋体" panose="02010600030101010101" pitchFamily="2" charset="-122"/>
              </a:rPr>
              <a:t>SelectionKey</a:t>
            </a:r>
            <a:r>
              <a:rPr lang="zh-CN" altLang="en-US" smtClean="0">
                <a:ea typeface="宋体" panose="02010600030101010101" pitchFamily="2" charset="-122"/>
              </a:rPr>
              <a:t>的集合，</a:t>
            </a:r>
            <a:r>
              <a:rPr lang="en-US" altLang="zh-CN" smtClean="0">
                <a:ea typeface="宋体" panose="02010600030101010101" pitchFamily="2" charset="-122"/>
              </a:rPr>
              <a:t>Selector</a:t>
            </a:r>
            <a:r>
              <a:rPr lang="zh-CN" altLang="en-US" smtClean="0">
                <a:ea typeface="宋体" panose="02010600030101010101" pitchFamily="2" charset="-122"/>
              </a:rPr>
              <a:t>的</a:t>
            </a:r>
            <a:r>
              <a:rPr lang="en-US" altLang="zh-CN" smtClean="0">
                <a:ea typeface="宋体" panose="02010600030101010101" pitchFamily="2" charset="-122"/>
              </a:rPr>
              <a:t>keys()</a:t>
            </a:r>
            <a:r>
              <a:rPr lang="zh-CN" altLang="en-US" smtClean="0">
                <a:ea typeface="宋体" panose="02010600030101010101" pitchFamily="2" charset="-122"/>
              </a:rPr>
              <a:t>方法返回该集合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selected-keys</a:t>
            </a:r>
            <a:r>
              <a:rPr lang="zh-CN" altLang="en-US" smtClean="0">
                <a:ea typeface="宋体" panose="02010600030101010101" pitchFamily="2" charset="-122"/>
              </a:rPr>
              <a:t>集合 </a:t>
            </a:r>
            <a:r>
              <a:rPr lang="en-US" altLang="zh-CN" smtClean="0">
                <a:ea typeface="宋体" panose="02010600030101010101" pitchFamily="2" charset="-122"/>
              </a:rPr>
              <a:t>—— </a:t>
            </a:r>
            <a:r>
              <a:rPr lang="zh-CN" altLang="en-US" smtClean="0">
                <a:ea typeface="宋体" panose="02010600030101010101" pitchFamily="2" charset="-122"/>
              </a:rPr>
              <a:t>相关事件已经被</a:t>
            </a:r>
            <a:r>
              <a:rPr lang="en-US" altLang="zh-CN" smtClean="0">
                <a:ea typeface="宋体" panose="02010600030101010101" pitchFamily="2" charset="-122"/>
              </a:rPr>
              <a:t>Selector</a:t>
            </a:r>
            <a:r>
              <a:rPr lang="zh-CN" altLang="en-US" smtClean="0">
                <a:ea typeface="宋体" panose="02010600030101010101" pitchFamily="2" charset="-122"/>
              </a:rPr>
              <a:t>捕获的</a:t>
            </a:r>
            <a:r>
              <a:rPr lang="en-US" altLang="zh-CN" smtClean="0">
                <a:ea typeface="宋体" panose="02010600030101010101" pitchFamily="2" charset="-122"/>
              </a:rPr>
              <a:t>SelectionKey</a:t>
            </a:r>
            <a:r>
              <a:rPr lang="zh-CN" altLang="en-US" smtClean="0">
                <a:ea typeface="宋体" panose="02010600030101010101" pitchFamily="2" charset="-122"/>
              </a:rPr>
              <a:t>的集合，</a:t>
            </a:r>
            <a:r>
              <a:rPr lang="en-US" altLang="zh-CN" smtClean="0">
                <a:ea typeface="宋体" panose="02010600030101010101" pitchFamily="2" charset="-122"/>
              </a:rPr>
              <a:t>Selector</a:t>
            </a:r>
            <a:r>
              <a:rPr lang="zh-CN" altLang="en-US" smtClean="0">
                <a:ea typeface="宋体" panose="02010600030101010101" pitchFamily="2" charset="-122"/>
              </a:rPr>
              <a:t>的</a:t>
            </a:r>
            <a:r>
              <a:rPr lang="en-US" altLang="zh-CN" smtClean="0">
                <a:ea typeface="宋体" panose="02010600030101010101" pitchFamily="2" charset="-122"/>
              </a:rPr>
              <a:t>selectedKeys()</a:t>
            </a:r>
            <a:r>
              <a:rPr lang="zh-CN" altLang="en-US" smtClean="0">
                <a:ea typeface="宋体" panose="02010600030101010101" pitchFamily="2" charset="-122"/>
              </a:rPr>
              <a:t>方法返回该集合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cancelled-keys</a:t>
            </a:r>
            <a:r>
              <a:rPr lang="zh-CN" altLang="en-US" smtClean="0">
                <a:ea typeface="宋体" panose="02010600030101010101" pitchFamily="2" charset="-122"/>
              </a:rPr>
              <a:t>集合 </a:t>
            </a:r>
            <a:r>
              <a:rPr lang="en-US" altLang="zh-CN" smtClean="0">
                <a:ea typeface="宋体" panose="02010600030101010101" pitchFamily="2" charset="-122"/>
              </a:rPr>
              <a:t>—— </a:t>
            </a:r>
            <a:r>
              <a:rPr lang="zh-CN" altLang="en-US" smtClean="0">
                <a:ea typeface="宋体" panose="02010600030101010101" pitchFamily="2" charset="-122"/>
              </a:rPr>
              <a:t>已经被取消的</a:t>
            </a:r>
            <a:r>
              <a:rPr lang="en-US" altLang="zh-CN" smtClean="0">
                <a:ea typeface="宋体" panose="02010600030101010101" pitchFamily="2" charset="-122"/>
              </a:rPr>
              <a:t>SelectionKey</a:t>
            </a:r>
            <a:r>
              <a:rPr lang="zh-CN" altLang="en-US" smtClean="0">
                <a:ea typeface="宋体" panose="02010600030101010101" pitchFamily="2" charset="-122"/>
              </a:rPr>
              <a:t>的集合，</a:t>
            </a:r>
            <a:r>
              <a:rPr lang="en-US" altLang="zh-CN" smtClean="0">
                <a:ea typeface="宋体" panose="02010600030101010101" pitchFamily="2" charset="-122"/>
              </a:rPr>
              <a:t>Selector</a:t>
            </a:r>
            <a:r>
              <a:rPr lang="zh-CN" altLang="en-US" smtClean="0">
                <a:ea typeface="宋体" panose="02010600030101010101" pitchFamily="2" charset="-122"/>
              </a:rPr>
              <a:t>没有提供访问这种集合的方法</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当</a:t>
            </a:r>
            <a:r>
              <a:rPr lang="en-US" altLang="zh-CN" smtClean="0">
                <a:ea typeface="宋体" panose="02010600030101010101" pitchFamily="2" charset="-122"/>
              </a:rPr>
              <a:t>register()</a:t>
            </a:r>
            <a:r>
              <a:rPr lang="zh-CN" altLang="en-US" smtClean="0">
                <a:ea typeface="宋体" panose="02010600030101010101" pitchFamily="2" charset="-122"/>
              </a:rPr>
              <a:t>方法执行时，新建一个</a:t>
            </a:r>
            <a:r>
              <a:rPr lang="en-US" altLang="zh-CN" smtClean="0">
                <a:ea typeface="宋体" panose="02010600030101010101" pitchFamily="2" charset="-122"/>
              </a:rPr>
              <a:t>SelectioKey</a:t>
            </a:r>
            <a:r>
              <a:rPr lang="zh-CN" altLang="en-US" smtClean="0">
                <a:ea typeface="宋体" panose="02010600030101010101" pitchFamily="2" charset="-122"/>
              </a:rPr>
              <a:t>，并把它加入</a:t>
            </a:r>
            <a:r>
              <a:rPr lang="en-US" altLang="zh-CN" smtClean="0">
                <a:ea typeface="宋体" panose="02010600030101010101" pitchFamily="2" charset="-122"/>
              </a:rPr>
              <a:t>Selector</a:t>
            </a:r>
            <a:r>
              <a:rPr lang="zh-CN" altLang="en-US" smtClean="0">
                <a:ea typeface="宋体" panose="02010600030101010101" pitchFamily="2" charset="-122"/>
              </a:rPr>
              <a:t>的</a:t>
            </a:r>
            <a:r>
              <a:rPr lang="en-US" altLang="zh-CN" smtClean="0">
                <a:ea typeface="宋体" panose="02010600030101010101" pitchFamily="2" charset="-122"/>
              </a:rPr>
              <a:t>all-keys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如果关闭了与</a:t>
            </a:r>
            <a:r>
              <a:rPr lang="en-US" altLang="zh-CN" smtClean="0">
                <a:ea typeface="宋体" panose="02010600030101010101" pitchFamily="2" charset="-122"/>
              </a:rPr>
              <a:t>SelectionKey</a:t>
            </a:r>
            <a:r>
              <a:rPr lang="zh-CN" altLang="en-US" smtClean="0">
                <a:ea typeface="宋体" panose="02010600030101010101" pitchFamily="2" charset="-122"/>
              </a:rPr>
              <a:t>对象关联的</a:t>
            </a:r>
            <a:r>
              <a:rPr lang="en-US" altLang="zh-CN" smtClean="0">
                <a:ea typeface="宋体" panose="02010600030101010101" pitchFamily="2" charset="-122"/>
              </a:rPr>
              <a:t>Channel</a:t>
            </a:r>
            <a:r>
              <a:rPr lang="zh-CN" altLang="en-US" smtClean="0">
                <a:ea typeface="宋体" panose="02010600030101010101" pitchFamily="2" charset="-122"/>
              </a:rPr>
              <a:t>对象，或者调用了</a:t>
            </a:r>
            <a:r>
              <a:rPr lang="en-US" altLang="zh-CN" smtClean="0">
                <a:ea typeface="宋体" panose="02010600030101010101" pitchFamily="2" charset="-122"/>
              </a:rPr>
              <a:t>SelectionKey</a:t>
            </a:r>
            <a:r>
              <a:rPr lang="zh-CN" altLang="en-US" smtClean="0">
                <a:ea typeface="宋体" panose="02010600030101010101" pitchFamily="2" charset="-122"/>
              </a:rPr>
              <a:t>对象的</a:t>
            </a:r>
            <a:r>
              <a:rPr lang="en-US" altLang="zh-CN" smtClean="0">
                <a:ea typeface="宋体" panose="02010600030101010101" pitchFamily="2" charset="-122"/>
              </a:rPr>
              <a:t>cancel</a:t>
            </a:r>
            <a:r>
              <a:rPr lang="zh-CN" altLang="en-US" smtClean="0">
                <a:ea typeface="宋体" panose="02010600030101010101" pitchFamily="2" charset="-122"/>
              </a:rPr>
              <a:t>方法，</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这个</a:t>
            </a:r>
            <a:r>
              <a:rPr lang="en-US" altLang="zh-CN" smtClean="0">
                <a:ea typeface="宋体" panose="02010600030101010101" pitchFamily="2" charset="-122"/>
              </a:rPr>
              <a:t>SelectionKey</a:t>
            </a:r>
            <a:r>
              <a:rPr lang="zh-CN" altLang="en-US" smtClean="0">
                <a:ea typeface="宋体" panose="02010600030101010101" pitchFamily="2" charset="-122"/>
              </a:rPr>
              <a:t>对象就会被加入到</a:t>
            </a:r>
            <a:r>
              <a:rPr lang="en-US" altLang="zh-CN" smtClean="0">
                <a:ea typeface="宋体" panose="02010600030101010101" pitchFamily="2" charset="-122"/>
              </a:rPr>
              <a:t>cancelled-keys</a:t>
            </a:r>
            <a:r>
              <a:rPr lang="zh-CN" altLang="en-US" smtClean="0">
                <a:ea typeface="宋体" panose="02010600030101010101" pitchFamily="2" charset="-122"/>
              </a:rPr>
              <a:t>集合中，表示这个</a:t>
            </a:r>
            <a:r>
              <a:rPr lang="en-US" altLang="zh-CN" smtClean="0">
                <a:ea typeface="宋体" panose="02010600030101010101" pitchFamily="2" charset="-122"/>
              </a:rPr>
              <a:t>SelectionKey</a:t>
            </a:r>
            <a:r>
              <a:rPr lang="zh-CN" altLang="en-US" smtClean="0">
                <a:ea typeface="宋体" panose="02010600030101010101" pitchFamily="2" charset="-122"/>
              </a:rPr>
              <a:t>对象已经被取消。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在执行</a:t>
            </a:r>
            <a:r>
              <a:rPr lang="en-US" altLang="zh-CN" smtClean="0">
                <a:ea typeface="宋体" panose="02010600030101010101" pitchFamily="2" charset="-122"/>
              </a:rPr>
              <a:t>Selector</a:t>
            </a:r>
            <a:r>
              <a:rPr lang="zh-CN" altLang="en-US" smtClean="0">
                <a:ea typeface="宋体" panose="02010600030101010101" pitchFamily="2" charset="-122"/>
              </a:rPr>
              <a:t>的</a:t>
            </a:r>
            <a:r>
              <a:rPr lang="en-US" altLang="zh-CN" smtClean="0">
                <a:ea typeface="宋体" panose="02010600030101010101" pitchFamily="2" charset="-122"/>
              </a:rPr>
              <a:t>select()</a:t>
            </a:r>
            <a:r>
              <a:rPr lang="zh-CN" altLang="en-US" smtClean="0">
                <a:ea typeface="宋体" panose="02010600030101010101" pitchFamily="2" charset="-122"/>
              </a:rPr>
              <a:t>方法时，如果与</a:t>
            </a:r>
            <a:r>
              <a:rPr lang="en-US" altLang="zh-CN" smtClean="0">
                <a:ea typeface="宋体" panose="02010600030101010101" pitchFamily="2" charset="-122"/>
              </a:rPr>
              <a:t>SelectionKey</a:t>
            </a:r>
            <a:r>
              <a:rPr lang="zh-CN" altLang="en-US" smtClean="0">
                <a:ea typeface="宋体" panose="02010600030101010101" pitchFamily="2" charset="-122"/>
              </a:rPr>
              <a:t>相关的事件发生了，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这个</a:t>
            </a:r>
            <a:r>
              <a:rPr lang="en-US" altLang="zh-CN" smtClean="0">
                <a:ea typeface="宋体" panose="02010600030101010101" pitchFamily="2" charset="-122"/>
              </a:rPr>
              <a:t>SelectionKey</a:t>
            </a:r>
            <a:r>
              <a:rPr lang="zh-CN" altLang="en-US" smtClean="0">
                <a:ea typeface="宋体" panose="02010600030101010101" pitchFamily="2" charset="-122"/>
              </a:rPr>
              <a:t>就被加入到</a:t>
            </a:r>
            <a:r>
              <a:rPr lang="en-US" altLang="zh-CN" smtClean="0">
                <a:ea typeface="宋体" panose="02010600030101010101" pitchFamily="2" charset="-122"/>
              </a:rPr>
              <a:t>selected-keys</a:t>
            </a:r>
            <a:r>
              <a:rPr lang="zh-CN" altLang="en-US" smtClean="0">
                <a:ea typeface="宋体" panose="02010600030101010101" pitchFamily="2" charset="-122"/>
              </a:rPr>
              <a:t>集合中，程序直接调用</a:t>
            </a:r>
            <a:r>
              <a:rPr lang="en-US" altLang="zh-CN" smtClean="0">
                <a:ea typeface="宋体" panose="02010600030101010101" pitchFamily="2" charset="-122"/>
              </a:rPr>
              <a:t>selected-keys</a:t>
            </a:r>
            <a:r>
              <a:rPr lang="zh-CN" altLang="en-US" smtClean="0">
                <a:ea typeface="宋体" panose="02010600030101010101" pitchFamily="2" charset="-122"/>
              </a:rPr>
              <a:t>集合的</a:t>
            </a:r>
            <a:r>
              <a:rPr lang="en-US" altLang="zh-CN" smtClean="0">
                <a:ea typeface="宋体" panose="02010600030101010101" pitchFamily="2" charset="-122"/>
              </a:rPr>
              <a:t>remove()</a:t>
            </a:r>
            <a:r>
              <a:rPr lang="zh-CN" altLang="en-US" smtClean="0">
                <a:ea typeface="宋体" panose="02010600030101010101" pitchFamily="2" charset="-122"/>
              </a:rPr>
              <a:t>方法，</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或者调用它的</a:t>
            </a:r>
            <a:r>
              <a:rPr lang="en-US" altLang="zh-CN" smtClean="0">
                <a:ea typeface="宋体" panose="02010600030101010101" pitchFamily="2" charset="-122"/>
              </a:rPr>
              <a:t>iterator</a:t>
            </a:r>
            <a:r>
              <a:rPr lang="zh-CN" altLang="en-US" smtClean="0">
                <a:ea typeface="宋体" panose="02010600030101010101" pitchFamily="2" charset="-122"/>
              </a:rPr>
              <a:t>的</a:t>
            </a:r>
            <a:r>
              <a:rPr lang="en-US" altLang="zh-CN" smtClean="0">
                <a:ea typeface="宋体" panose="02010600030101010101" pitchFamily="2" charset="-122"/>
              </a:rPr>
              <a:t>remove()</a:t>
            </a:r>
            <a:r>
              <a:rPr lang="zh-CN" altLang="en-US" smtClean="0">
                <a:ea typeface="宋体" panose="02010600030101010101" pitchFamily="2" charset="-122"/>
              </a:rPr>
              <a:t>方法，都可以从</a:t>
            </a:r>
            <a:r>
              <a:rPr lang="en-US" altLang="zh-CN" smtClean="0">
                <a:ea typeface="宋体" panose="02010600030101010101" pitchFamily="2" charset="-122"/>
              </a:rPr>
              <a:t>selected-keys</a:t>
            </a:r>
            <a:r>
              <a:rPr lang="zh-CN" altLang="en-US" smtClean="0">
                <a:ea typeface="宋体" panose="02010600030101010101" pitchFamily="2" charset="-122"/>
              </a:rPr>
              <a:t>集合中删除一个</a:t>
            </a:r>
            <a:r>
              <a:rPr lang="en-US" altLang="zh-CN" smtClean="0">
                <a:ea typeface="宋体" panose="02010600030101010101" pitchFamily="2" charset="-122"/>
              </a:rPr>
              <a:t>SelectionKey</a:t>
            </a:r>
            <a:r>
              <a:rPr lang="zh-CN" altLang="en-US" smtClean="0">
                <a:ea typeface="宋体" panose="02010600030101010101" pitchFamily="2" charset="-122"/>
              </a:rPr>
              <a:t>对象。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while(true){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在执行</a:t>
            </a:r>
            <a:r>
              <a:rPr lang="en-US" altLang="zh-CN" smtClean="0">
                <a:ea typeface="宋体" panose="02010600030101010101" pitchFamily="2" charset="-122"/>
              </a:rPr>
              <a:t>Selector</a:t>
            </a:r>
            <a:r>
              <a:rPr lang="zh-CN" altLang="en-US" smtClean="0">
                <a:ea typeface="宋体" panose="02010600030101010101" pitchFamily="2" charset="-122"/>
              </a:rPr>
              <a:t>的</a:t>
            </a:r>
            <a:r>
              <a:rPr lang="en-US" altLang="zh-CN" smtClean="0">
                <a:ea typeface="宋体" panose="02010600030101010101" pitchFamily="2" charset="-122"/>
              </a:rPr>
              <a:t>select()</a:t>
            </a:r>
            <a:r>
              <a:rPr lang="zh-CN" altLang="en-US" smtClean="0">
                <a:ea typeface="宋体" panose="02010600030101010101" pitchFamily="2" charset="-122"/>
              </a:rPr>
              <a:t>方法时，如果与</a:t>
            </a:r>
            <a:r>
              <a:rPr lang="en-US" altLang="zh-CN" smtClean="0">
                <a:ea typeface="宋体" panose="02010600030101010101" pitchFamily="2" charset="-122"/>
              </a:rPr>
              <a:t>SelectionKey</a:t>
            </a:r>
            <a:r>
              <a:rPr lang="zh-CN" altLang="en-US" smtClean="0">
                <a:ea typeface="宋体" panose="02010600030101010101" pitchFamily="2" charset="-122"/>
              </a:rPr>
              <a:t>相关的事件发生了，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这个</a:t>
            </a:r>
            <a:r>
              <a:rPr lang="en-US" altLang="zh-CN" smtClean="0">
                <a:ea typeface="宋体" panose="02010600030101010101" pitchFamily="2" charset="-122"/>
              </a:rPr>
              <a:t>SelectionKey</a:t>
            </a:r>
            <a:r>
              <a:rPr lang="zh-CN" altLang="en-US" smtClean="0">
                <a:ea typeface="宋体" panose="02010600030101010101" pitchFamily="2" charset="-122"/>
              </a:rPr>
              <a:t>就被加入到</a:t>
            </a:r>
            <a:r>
              <a:rPr lang="en-US" altLang="zh-CN" smtClean="0">
                <a:ea typeface="宋体" panose="02010600030101010101" pitchFamily="2" charset="-122"/>
              </a:rPr>
              <a:t>selected-keys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注意：通过测试发现这个在进入循环后，这个</a:t>
            </a:r>
            <a:r>
              <a:rPr lang="en-US" altLang="zh-CN" smtClean="0">
                <a:ea typeface="宋体" panose="02010600030101010101" pitchFamily="2" charset="-122"/>
              </a:rPr>
              <a:t>selector.select()</a:t>
            </a:r>
            <a:r>
              <a:rPr lang="zh-CN" altLang="en-US" smtClean="0">
                <a:ea typeface="宋体" panose="02010600030101010101" pitchFamily="2" charset="-122"/>
              </a:rPr>
              <a:t>，会检查是否有</a:t>
            </a:r>
            <a:r>
              <a:rPr lang="en-US" altLang="zh-CN" smtClean="0">
                <a:ea typeface="宋体" panose="02010600030101010101" pitchFamily="2" charset="-122"/>
              </a:rPr>
              <a:t>selectkey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如果没有，代码根本不往下走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通过打断点调试</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相当于不断查询是否有关注的事件出现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keyNumbers=selector.select();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测试下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返回</a:t>
            </a:r>
            <a:r>
              <a:rPr lang="en-US" altLang="zh-CN" smtClean="0">
                <a:ea typeface="宋体" panose="02010600030101010101" pitchFamily="2" charset="-122"/>
              </a:rPr>
              <a:t>key</a:t>
            </a:r>
            <a:r>
              <a:rPr lang="zh-CN" altLang="en-US" smtClean="0">
                <a:ea typeface="宋体" panose="02010600030101010101" pitchFamily="2" charset="-122"/>
              </a:rPr>
              <a:t>的数量：</a:t>
            </a:r>
            <a:r>
              <a:rPr lang="en-US" altLang="zh-CN" smtClean="0">
                <a:ea typeface="宋体" panose="02010600030101010101" pitchFamily="2" charset="-122"/>
              </a:rPr>
              <a:t>"+keyNumbers);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获得所有</a:t>
            </a:r>
            <a:r>
              <a:rPr lang="en-US" altLang="zh-CN" smtClean="0">
                <a:ea typeface="宋体" panose="02010600030101010101" pitchFamily="2" charset="-122"/>
              </a:rPr>
              <a:t>key</a:t>
            </a:r>
            <a:r>
              <a:rPr lang="zh-CN" altLang="en-US" smtClean="0">
                <a:ea typeface="宋体" panose="02010600030101010101" pitchFamily="2" charset="-122"/>
              </a:rPr>
              <a:t>，因为同一时间可能连接多个</a:t>
            </a:r>
            <a:r>
              <a:rPr lang="en-US" altLang="zh-CN" smtClean="0">
                <a:ea typeface="宋体" panose="02010600030101010101" pitchFamily="2" charset="-122"/>
              </a:rPr>
              <a:t>channel</a:t>
            </a:r>
            <a:r>
              <a:rPr lang="zh-CN" altLang="en-US" smtClean="0">
                <a:ea typeface="宋体" panose="02010600030101010101" pitchFamily="2" charset="-122"/>
              </a:rPr>
              <a:t>，产生多个</a:t>
            </a:r>
            <a:r>
              <a:rPr lang="en-US" altLang="zh-CN" smtClean="0">
                <a:ea typeface="宋体" panose="02010600030101010101" pitchFamily="2" charset="-122"/>
              </a:rPr>
              <a: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Set&lt;SelectionKey&gt;  selectionKeys=selector.selectedKeys();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因为</a:t>
            </a:r>
            <a:r>
              <a:rPr lang="en-US" altLang="zh-CN" smtClean="0">
                <a:ea typeface="宋体" panose="02010600030101010101" pitchFamily="2" charset="-122"/>
              </a:rPr>
              <a:t>selector</a:t>
            </a:r>
            <a:r>
              <a:rPr lang="zh-CN" altLang="en-US" smtClean="0">
                <a:ea typeface="宋体" panose="02010600030101010101" pitchFamily="2" charset="-122"/>
              </a:rPr>
              <a:t>可能监听多个通道，所以返回一个</a:t>
            </a:r>
            <a:r>
              <a:rPr lang="en-US" altLang="zh-CN" smtClean="0">
                <a:ea typeface="宋体" panose="02010600030101010101" pitchFamily="2" charset="-122"/>
              </a:rPr>
              <a:t>set</a:t>
            </a:r>
            <a:r>
              <a:rPr lang="zh-CN" altLang="en-US" smtClean="0">
                <a:ea typeface="宋体" panose="02010600030101010101" pitchFamily="2" charset="-122"/>
              </a:rPr>
              <a:t>集合</a:t>
            </a:r>
            <a:r>
              <a:rPr lang="en-US" altLang="zh-CN" smtClean="0">
                <a:ea typeface="宋体" panose="02010600030101010101" pitchFamily="2" charset="-122"/>
              </a:rPr>
              <a:t>"+selectionKeys);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迭代所有已经获得的</a:t>
            </a:r>
            <a:r>
              <a:rPr lang="en-US" altLang="zh-CN" smtClean="0">
                <a:ea typeface="宋体" panose="02010600030101010101" pitchFamily="2" charset="-122"/>
              </a:rPr>
              <a:t>Selectedkey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Iterator&lt;SelectionKey&gt; iterator= selectionKeys.iterator();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迭代</a:t>
            </a:r>
            <a:r>
              <a:rPr lang="en-US" altLang="zh-CN" smtClean="0">
                <a:ea typeface="宋体" panose="02010600030101010101" pitchFamily="2" charset="-122"/>
              </a:rPr>
              <a:t>selectionKeys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while (iterator.hasNext()){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SelectionKey selectionKey=iterator.next();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如果当前</a:t>
            </a:r>
            <a:r>
              <a:rPr lang="en-US" altLang="zh-CN" smtClean="0">
                <a:ea typeface="宋体" panose="02010600030101010101" pitchFamily="2" charset="-122"/>
              </a:rPr>
              <a:t>key</a:t>
            </a:r>
            <a:r>
              <a:rPr lang="zh-CN" altLang="en-US" smtClean="0">
                <a:ea typeface="宋体" panose="02010600030101010101" pitchFamily="2" charset="-122"/>
              </a:rPr>
              <a:t>是之前的</a:t>
            </a:r>
            <a:r>
              <a:rPr lang="en-US" altLang="zh-CN" smtClean="0">
                <a:ea typeface="宋体" panose="02010600030101010101" pitchFamily="2" charset="-122"/>
              </a:rPr>
              <a:t>SelectionKey.OP_ACCEPT</a:t>
            </a:r>
            <a:r>
              <a:rPr lang="zh-CN" altLang="en-US" smtClean="0">
                <a:ea typeface="宋体" panose="02010600030101010101" pitchFamily="2" charset="-122"/>
              </a:rPr>
              <a:t>这种状态，说明这是个感兴趣的事件。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(selectionKey.isAcceptable()){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通过</a:t>
            </a:r>
            <a:r>
              <a:rPr lang="en-US" altLang="zh-CN" smtClean="0">
                <a:ea typeface="宋体" panose="02010600030101010101" pitchFamily="2" charset="-122"/>
              </a:rPr>
              <a:t>key</a:t>
            </a:r>
            <a:r>
              <a:rPr lang="zh-CN" altLang="en-US" smtClean="0">
                <a:ea typeface="宋体" panose="02010600030101010101" pitchFamily="2" charset="-122"/>
              </a:rPr>
              <a:t>来获得通道</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ServerSocketChannel serverSocketChannel= (ServerSocketChannel) selectionKey.channel();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如果客户端连接，获得客户端</a:t>
            </a:r>
            <a:r>
              <a:rPr lang="en-US" altLang="zh-CN" smtClean="0">
                <a:ea typeface="宋体" panose="02010600030101010101" pitchFamily="2" charset="-122"/>
              </a:rPr>
              <a:t>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SocketChannel socketChannel=serverSocketChannel.accept();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socketChannel.configureBlocking(false);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通过</a:t>
            </a:r>
            <a:r>
              <a:rPr lang="en-US" altLang="zh-CN" smtClean="0">
                <a:ea typeface="宋体" panose="02010600030101010101" pitchFamily="2" charset="-122"/>
              </a:rPr>
              <a:t>selec</a:t>
            </a:r>
            <a:r>
              <a:rPr lang="zh-CN" altLang="en-US" smtClean="0">
                <a:ea typeface="宋体" panose="02010600030101010101" pitchFamily="2" charset="-122"/>
              </a:rPr>
              <a:t>来监听读事件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socketChannel.register(selector,SelectionKey.OP_READ);</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如果不移除这个</a:t>
            </a:r>
            <a:r>
              <a:rPr lang="en-US" altLang="zh-CN" smtClean="0">
                <a:ea typeface="宋体" panose="02010600030101010101" pitchFamily="2" charset="-122"/>
              </a:rPr>
              <a:t>key</a:t>
            </a:r>
            <a:r>
              <a:rPr lang="zh-CN" altLang="en-US" smtClean="0">
                <a:ea typeface="宋体" panose="02010600030101010101" pitchFamily="2" charset="-122"/>
              </a:rPr>
              <a:t>，他还存在在</a:t>
            </a:r>
            <a:r>
              <a:rPr lang="en-US" altLang="zh-CN" smtClean="0">
                <a:ea typeface="宋体" panose="02010600030101010101" pitchFamily="2" charset="-122"/>
              </a:rPr>
              <a:t>Selectedkey</a:t>
            </a:r>
            <a:r>
              <a:rPr lang="zh-CN" altLang="en-US" smtClean="0">
                <a:ea typeface="宋体" panose="02010600030101010101" pitchFamily="2" charset="-122"/>
              </a:rPr>
              <a:t>集合中，那么下次迭代他还存在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所以需要移除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iterator.remove();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获取客户端连接：</a:t>
            </a:r>
            <a:r>
              <a:rPr lang="en-US" altLang="zh-CN" smtClean="0">
                <a:ea typeface="宋体" panose="02010600030101010101" pitchFamily="2" charset="-122"/>
              </a:rPr>
              <a:t>"+socketChannel);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if (selectionKey.isReadable()){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SocketChannel socketChannel= (SocketChannel) selectionKey.channel();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bytesRead=0;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while(true){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ByteBuffer byteBuffer=ByteBuffer.allocate(512);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byteBuffer.clear();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read= socketChannel.read(byteBuffer);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(read&lt;=0){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break;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byteBuffer.flip();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socketChannel.write(byteBuffer);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bytesRead+=read;</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读取：</a:t>
            </a:r>
            <a:r>
              <a:rPr lang="en-US" altLang="zh-CN" smtClean="0">
                <a:ea typeface="宋体" panose="02010600030101010101" pitchFamily="2" charset="-122"/>
              </a:rPr>
              <a:t>"+bytesRead+",</a:t>
            </a:r>
            <a:r>
              <a:rPr lang="zh-CN" altLang="en-US" smtClean="0">
                <a:ea typeface="宋体" panose="02010600030101010101" pitchFamily="2" charset="-122"/>
              </a:rPr>
              <a:t>来自于</a:t>
            </a:r>
            <a:r>
              <a:rPr lang="en-US" altLang="zh-CN" smtClean="0">
                <a:ea typeface="宋体" panose="02010600030101010101" pitchFamily="2" charset="-122"/>
              </a:rPr>
              <a:t>"+socketChannel);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iterator.remove();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Eclipse</a:t>
            </a:r>
            <a:r>
              <a:rPr lang="en-US" altLang="zh-CN" baseline="0" smtClean="0">
                <a:ea typeface="宋体" panose="02010600030101010101" pitchFamily="2" charset="-122"/>
              </a:rPr>
              <a:t> </a:t>
            </a:r>
            <a:r>
              <a:rPr lang="zh-CN" altLang="en-US" baseline="0" smtClean="0">
                <a:ea typeface="宋体" panose="02010600030101010101" pitchFamily="2" charset="-122"/>
              </a:rPr>
              <a:t>中 </a:t>
            </a:r>
            <a:r>
              <a:rPr lang="en-US" altLang="zh-CN" sz="1200" u="sng" kern="1200" smtClean="0">
                <a:solidFill>
                  <a:schemeClr val="tx1"/>
                </a:solidFill>
                <a:latin typeface="+mn-lt"/>
                <a:ea typeface="+mn-ea"/>
                <a:cs typeface="+mn-cs"/>
              </a:rPr>
              <a:t>SelectionKey  </a:t>
            </a:r>
            <a:r>
              <a:rPr lang="zh-CN" altLang="en-US" sz="1200" u="sng" kern="1200" smtClean="0">
                <a:solidFill>
                  <a:schemeClr val="tx1"/>
                </a:solidFill>
                <a:latin typeface="+mn-lt"/>
                <a:ea typeface="+mn-ea"/>
                <a:cs typeface="+mn-cs"/>
              </a:rPr>
              <a:t>然后</a:t>
            </a:r>
            <a:r>
              <a:rPr lang="zh-CN" altLang="en-US" sz="1200" u="sng" kern="1200" baseline="0" smtClean="0">
                <a:solidFill>
                  <a:schemeClr val="tx1"/>
                </a:solidFill>
                <a:latin typeface="+mn-lt"/>
                <a:ea typeface="+mn-ea"/>
                <a:cs typeface="+mn-cs"/>
              </a:rPr>
              <a:t> </a:t>
            </a:r>
            <a:r>
              <a:rPr lang="en-US" altLang="zh-CN" sz="1200" u="sng" kern="1200" baseline="0" smtClean="0">
                <a:solidFill>
                  <a:schemeClr val="tx1"/>
                </a:solidFill>
                <a:latin typeface="+mn-lt"/>
                <a:ea typeface="+mn-ea"/>
                <a:cs typeface="+mn-cs"/>
              </a:rPr>
              <a:t>ctrl + d</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代码演示讲解流程</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思路分析图</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zlxs</a:t>
            </a:r>
            <a:r>
              <a:rPr lang="zh-CN" altLang="en-US" smtClean="0">
                <a:ea typeface="宋体" panose="02010600030101010101" pitchFamily="2" charset="-122"/>
              </a:rPr>
              <a:t>的多个用户聊天代码</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zh-CN" altLang="en-US" smtClean="0">
                <a:ea typeface="宋体" panose="02010600030101010101" pitchFamily="2" charset="-122"/>
              </a:rPr>
              <a:t>服务器端</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com.gan.NIOTest;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java.net.InetSocketAddress;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java.nio.ByteBuffer;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java.nio.channels.SelectionKey;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java.nio.channels.Selector;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java.nio.channels.ServerSocketChannel;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java.nio.channels.SocketChannel;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java.nio.charset.Charset;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java.util.UUID;</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NIOServer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Map&lt;String, SocketChannel&gt;  clientMap=new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throws IOException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ServerSocketChannel serverSocketChannel=ServerSocketChannel.open();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serverSocketChannel.configureBlocking(false);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serverSocketChannel.socket().bind(new InetSocketAddress(8899));</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Selector selector=Selector.open();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serverSocketChannel.register(selector, SelectionKey.OP_ACCEPT);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while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selector.select();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Set&lt;SelectionKey&gt; selectionKeys=selector.selectedKeys();</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selectionKeys.forEach(selectionKey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final  SocketChannel client;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(selectionKey.isAcceptable()){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ServerSocketChannel serverSocketChannel1= (ServerSocketChannel) selectionKey.channel();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client=serverSocketChannel1.accept();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client.configureBlocking(false);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client.register(selector,SelectionKey.OP_READ);</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UUID.randomUUID().toString()+"]";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clientMap.put(key,client);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if(selectionKey.isReadable()){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client= (SocketChannel) selectionKey.channel();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ByteBuffer readBuffer=ByteBuffer.allocate(1024);</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count=client.read(readBuffer);</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(count&gt;0){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readBuffer.flip();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Charset charset=Charset.forName("utf-8");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reciveString=String.valueOf(charset.decode(readBuffer).array());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System.out.println(client+":"+reciveString);</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senderKey=null;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(Map.Entry&lt;String,SocketChannel&gt; entry : clientMap.entrySet()){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(client ==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senderKey=entry.getKey();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break;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(Map.Entry&lt;String,SocketChannel&gt; entry : clientMap.entrySet()){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SocketChannel socketChannel=entry.getValue();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ByteBuffer writeBuffer=ByteBuffer.allocate(1024);</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writeBuffer.put((senderKey+":"+reciveString).getBytes());</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writeBuffer.flip();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socketChannel.write(writeBuffer);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将</a:t>
            </a:r>
            <a:r>
              <a:rPr lang="en-US" altLang="zh-CN" smtClean="0">
                <a:ea typeface="宋体" panose="02010600030101010101" pitchFamily="2" charset="-122"/>
              </a:rPr>
              <a:t>key</a:t>
            </a:r>
            <a:r>
              <a:rPr lang="zh-CN" altLang="en-US" smtClean="0">
                <a:ea typeface="宋体" panose="02010600030101010101" pitchFamily="2" charset="-122"/>
              </a:rPr>
              <a:t>清空，相当于</a:t>
            </a:r>
            <a:r>
              <a:rPr lang="en-US" altLang="zh-CN" smtClean="0">
                <a:ea typeface="宋体" panose="02010600030101010101" pitchFamily="2" charset="-122"/>
              </a:rPr>
              <a:t>Itetor</a:t>
            </a:r>
            <a:r>
              <a:rPr lang="zh-CN" altLang="en-US" smtClean="0">
                <a:ea typeface="宋体" panose="02010600030101010101" pitchFamily="2" charset="-122"/>
              </a:rPr>
              <a:t>一次性</a:t>
            </a:r>
            <a:r>
              <a:rPr lang="en-US" altLang="zh-CN" smtClean="0">
                <a:ea typeface="宋体" panose="02010600030101010101" pitchFamily="2" charset="-122"/>
              </a:rPr>
              <a:t>remove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selectionKeys.clear();</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catch (Exception 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zh-CN" altLang="en-US" smtClean="0">
                <a:ea typeface="宋体" panose="02010600030101010101" pitchFamily="2" charset="-122"/>
              </a:rPr>
              <a:t>客户端程序</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com.gan.NIOTest;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java.io.BufferedReader;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java.io.InputStreamReader;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java.net.InetSocketAddress;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java.nio.ByteBuffer;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java.nio.channels.SelectionKey;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java.nio.channels.Selector;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java.nio.channels.SocketChannel;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java.time.LocalDateTime;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java.util.concurrent.ExecutorService;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java.util.concurrent.Executors;</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NIOClient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throws IOException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SocketChannel socketChannel=SocketChannel.open();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socketChannel.configureBlocking(false);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Selector selector=Selector.open();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监听客户端是否发起连接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socketChannel.register(selector, SelectionKey.OP_CONNECT);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socketChannel.connect(new InetSocketAddress("127.0.0.1",8899));</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while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selector.select();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Set&lt;SelectionKey&gt; selectionKeys=selector.selectedKeys();</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(SelectionKey  selectionKey:selectionKeys){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(selectionKey.isConnectable()){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SocketChannel client= (SocketChannel) selectionKey.channel();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(client.isConnectionPending()){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client.finishConnect();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ByteBuffer writeBuffer=ByteBuffer.allocate(1024);</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writeBuffer.put((LocalDateTime.now()+"</a:t>
            </a:r>
            <a:r>
              <a:rPr lang="zh-CN" altLang="en-US" smtClean="0">
                <a:ea typeface="宋体" panose="02010600030101010101" pitchFamily="2" charset="-122"/>
              </a:rPr>
              <a:t>连接成功</a:t>
            </a:r>
            <a:r>
              <a:rPr lang="en-US" altLang="zh-CN" smtClean="0">
                <a:ea typeface="宋体" panose="02010600030101010101" pitchFamily="2" charset="-122"/>
              </a:rPr>
              <a: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writeBuffer.flip();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client.write(writeBuffer);</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ExecutorService executorService= Executors.newSingleThreadExecutor(Executors.defaultThreadFactory());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executorService.submit(()-&gt;{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while(true){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writeBuffer.clear();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InputStreamReader input=new InputStreamReader(System.in);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BufferedReader bufferedReader=new BufferedReader(input);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message=bufferedReader.readLine();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writeBuffer.put(message.getBytes());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writeBuffer.flip();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client.write(writeBuffer);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catch (Exception 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client.register(selector,SelectionKey.OP_READ);</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if (selectionKey.isReadable()){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SocketChannel client= (SocketChannel) selectionKey.channel();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ByteBuffer readBuffer=ByteBuffer.allocate(1024);</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count=client.read(readBuffer);</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(count&gt;0){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receiveMessage=new String(readBuffer.array(),0,count);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System.out.println(receiveMessage);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selectionKeys.clear();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catch (Exception 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代码演示讲解流程</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思路分析图</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代码实现</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这里可以小结</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latin typeface="Arial" panose="020B0604020202020204" pitchFamily="34" charset="0"/>
                <a:cs typeface="Arial" panose="020B0604020202020204" pitchFamily="34" charset="0"/>
              </a:rPr>
              <a:t>rocketMQ </a:t>
            </a:r>
            <a:r>
              <a:rPr lang="zh-CN" altLang="en-US" smtClean="0">
                <a:latin typeface="Arial" panose="020B0604020202020204" pitchFamily="34" charset="0"/>
                <a:cs typeface="Arial" panose="020B0604020202020204" pitchFamily="34" charset="0"/>
              </a:rPr>
              <a:t>在消费消息时，使用了 </a:t>
            </a:r>
            <a:r>
              <a:rPr lang="en-US" altLang="zh-CN" smtClean="0">
                <a:latin typeface="Arial" panose="020B0604020202020204" pitchFamily="34" charset="0"/>
                <a:cs typeface="Arial" panose="020B0604020202020204" pitchFamily="34" charset="0"/>
              </a:rPr>
              <a:t>mmap</a:t>
            </a:r>
            <a:r>
              <a:rPr lang="zh-CN" altLang="en-US" smtClean="0">
                <a:latin typeface="Arial" panose="020B0604020202020204" pitchFamily="34" charset="0"/>
                <a:cs typeface="Arial" panose="020B0604020202020204" pitchFamily="34" charset="0"/>
              </a:rPr>
              <a:t>。</a:t>
            </a:r>
            <a:r>
              <a:rPr lang="en-US" altLang="zh-CN" smtClean="0">
                <a:latin typeface="Arial" panose="020B0604020202020204" pitchFamily="34" charset="0"/>
                <a:cs typeface="Arial" panose="020B0604020202020204" pitchFamily="34" charset="0"/>
              </a:rPr>
              <a:t>kafka </a:t>
            </a:r>
            <a:r>
              <a:rPr lang="zh-CN" altLang="en-US" smtClean="0">
                <a:latin typeface="Arial" panose="020B0604020202020204" pitchFamily="34" charset="0"/>
                <a:cs typeface="Arial" panose="020B0604020202020204" pitchFamily="34" charset="0"/>
              </a:rPr>
              <a:t>使用了 </a:t>
            </a:r>
            <a:r>
              <a:rPr lang="en-US" altLang="zh-CN" smtClean="0">
                <a:latin typeface="Arial" panose="020B0604020202020204" pitchFamily="34" charset="0"/>
                <a:cs typeface="Arial" panose="020B0604020202020204" pitchFamily="34" charset="0"/>
              </a:rPr>
              <a:t>sendFile</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debug </a:t>
            </a:r>
            <a:r>
              <a:rPr lang="zh-CN" altLang="en-US" smtClean="0">
                <a:ea typeface="宋体" panose="02010600030101010101" pitchFamily="2" charset="-122"/>
              </a:rPr>
              <a:t>方法</a:t>
            </a:r>
            <a:endParaRPr lang="en-US" altLang="zh-CN" smtClean="0">
              <a:ea typeface="宋体" panose="02010600030101010101" pitchFamily="2" charset="-122"/>
            </a:endParaRPr>
          </a:p>
          <a:p>
            <a:pPr eaLnBrk="1" hangingPunct="1"/>
            <a:r>
              <a:rPr lang="en-US" altLang="zh-CN" sz="1200" b="1" kern="1200" smtClean="0">
                <a:solidFill>
                  <a:schemeClr val="tx1"/>
                </a:solidFill>
                <a:effectLst/>
                <a:latin typeface="+mn-lt"/>
                <a:ea typeface="+mn-ea"/>
                <a:cs typeface="+mn-cs"/>
              </a:rPr>
              <a:t>public abstract long </a:t>
            </a:r>
            <a:r>
              <a:rPr lang="en-US" altLang="zh-CN" smtClean="0"/>
              <a:t>transferTo(</a:t>
            </a:r>
            <a:r>
              <a:rPr lang="en-US" altLang="zh-CN" sz="1200" b="1" kern="1200" smtClean="0">
                <a:solidFill>
                  <a:schemeClr val="tx1"/>
                </a:solidFill>
                <a:effectLst/>
                <a:latin typeface="+mn-lt"/>
                <a:ea typeface="+mn-ea"/>
                <a:cs typeface="+mn-cs"/>
              </a:rPr>
              <a:t>long </a:t>
            </a:r>
            <a:r>
              <a:rPr lang="en-US" altLang="zh-CN" smtClean="0"/>
              <a:t>position, </a:t>
            </a:r>
            <a:r>
              <a:rPr lang="en-US" altLang="zh-CN" sz="1200" b="1" kern="1200" smtClean="0">
                <a:solidFill>
                  <a:schemeClr val="tx1"/>
                </a:solidFill>
                <a:effectLst/>
                <a:latin typeface="+mn-lt"/>
                <a:ea typeface="+mn-ea"/>
                <a:cs typeface="+mn-cs"/>
              </a:rPr>
              <a:t>long </a:t>
            </a:r>
            <a:r>
              <a:rPr lang="en-US" altLang="zh-CN" smtClean="0"/>
              <a:t>count,</a:t>
            </a:r>
            <a:br>
              <a:rPr lang="en-US" altLang="zh-CN" smtClean="0"/>
            </a:br>
            <a:r>
              <a:rPr lang="en-US" altLang="zh-CN" smtClean="0"/>
              <a:t>                                WritableByteChannel target){}</a:t>
            </a:r>
            <a:endParaRPr lang="en-US" altLang="zh-CN" smtClean="0"/>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的说明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z="1200" i="1" kern="1200" smtClean="0">
                <a:solidFill>
                  <a:schemeClr val="tx1"/>
                </a:solidFill>
                <a:effectLst/>
                <a:latin typeface="+mn-lt"/>
                <a:ea typeface="+mn-ea"/>
                <a:cs typeface="+mn-cs"/>
              </a:rPr>
              <a:t>This method is potentially much more efficient than a simple loop</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that reads from this channel and writes to the target channel.  Many</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operating systems can transfer bytes directly from the filesystem cache</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to the target channel without actually copying them.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AIO</a:t>
            </a:r>
            <a:r>
              <a:rPr lang="zh-CN" altLang="en-US" smtClean="0"/>
              <a:t>方式使用于</a:t>
            </a:r>
            <a:r>
              <a:rPr lang="zh-CN" altLang="en-US" b="1" smtClean="0"/>
              <a:t>连接数目多且连接比较长</a:t>
            </a:r>
            <a:r>
              <a:rPr lang="zh-CN" altLang="en-US" smtClean="0"/>
              <a:t>（重操作）的架构，比如相册服务器，充分调用</a:t>
            </a:r>
            <a:r>
              <a:rPr lang="en-US" altLang="zh-CN" smtClean="0"/>
              <a:t>OS</a:t>
            </a:r>
            <a:r>
              <a:rPr lang="zh-CN" altLang="en-US" smtClean="0"/>
              <a:t>参与并发操作，编程比较复杂，</a:t>
            </a:r>
            <a:r>
              <a:rPr lang="en-US" altLang="zh-CN" smtClean="0"/>
              <a:t>JDK7</a:t>
            </a:r>
            <a:r>
              <a:rPr lang="zh-CN" altLang="en-US" smtClean="0"/>
              <a:t>开始支持。</a:t>
            </a:r>
            <a:endParaRPr lang="en-US" altLang="zh-CN" smtClean="0"/>
          </a:p>
          <a:p>
            <a:pPr eaLnBrk="1" hangingPunct="1"/>
            <a:r>
              <a:rPr lang="zh-CN" altLang="en-US" smtClean="0">
                <a:ea typeface="宋体" panose="02010600030101010101" pitchFamily="2" charset="-122"/>
              </a:rPr>
              <a:t>我的理解，就是可以传递数据量大的通讯情景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网站</a:t>
            </a:r>
            <a:r>
              <a:rPr lang="en-US" altLang="zh-CN" smtClean="0">
                <a:ea typeface="宋体" panose="02010600030101010101" pitchFamily="2" charset="-122"/>
              </a:rPr>
              <a:t>: https://netty.io/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对应的翻译： </a:t>
            </a:r>
            <a:r>
              <a:rPr lang="en-US" altLang="zh-CN" smtClean="0"/>
              <a:t>Netty</a:t>
            </a:r>
            <a:r>
              <a:rPr lang="zh-CN" altLang="en-US" smtClean="0"/>
              <a:t>是一个异步的、基于事件驱动的网络应用框架可以快速开发高性能</a:t>
            </a:r>
            <a:r>
              <a:rPr lang="en-US" altLang="zh-CN" smtClean="0"/>
              <a:t>Servers</a:t>
            </a:r>
            <a:r>
              <a:rPr lang="zh-CN" altLang="en-US" smtClean="0"/>
              <a:t>、</a:t>
            </a:r>
            <a:r>
              <a:rPr lang="en-US" altLang="zh-CN" smtClean="0"/>
              <a:t>Clients</a:t>
            </a:r>
            <a:endParaRPr lang="en-US" altLang="zh-CN" smtClean="0"/>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网站</a:t>
            </a:r>
            <a:r>
              <a:rPr lang="en-US" altLang="zh-CN" smtClean="0">
                <a:ea typeface="宋体" panose="02010600030101010101" pitchFamily="2" charset="-122"/>
              </a:rPr>
              <a:t>: https://netty.io/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Reactor </a:t>
            </a:r>
            <a:r>
              <a:rPr lang="zh-CN" altLang="en-US" smtClean="0">
                <a:ea typeface="宋体" panose="02010600030101010101" pitchFamily="2" charset="-122"/>
              </a:rPr>
              <a:t>模式 </a:t>
            </a:r>
            <a:r>
              <a:rPr lang="en-US" altLang="zh-CN" smtClean="0">
                <a:ea typeface="宋体" panose="02010600030101010101" pitchFamily="2" charset="-122"/>
              </a:rPr>
              <a:t>[</a:t>
            </a:r>
            <a:r>
              <a:rPr lang="zh-CN" altLang="en-US" smtClean="0">
                <a:ea typeface="宋体" panose="02010600030101010101" pitchFamily="2" charset="-122"/>
              </a:rPr>
              <a:t>翻译成反应器模式</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smtClean="0">
                <a:solidFill>
                  <a:schemeClr val="tx1"/>
                </a:solidFill>
                <a:effectLst/>
                <a:latin typeface="+mn-lt"/>
                <a:ea typeface="+mn-ea"/>
                <a:cs typeface="+mn-cs"/>
              </a:rPr>
              <a:t>说明</a:t>
            </a:r>
            <a:r>
              <a:rPr lang="en-US" altLang="zh-CN" sz="1200" b="1" i="0" kern="1200" smtClean="0">
                <a:solidFill>
                  <a:schemeClr val="tx1"/>
                </a:solidFill>
                <a:effectLst/>
                <a:latin typeface="+mn-lt"/>
                <a:ea typeface="+mn-ea"/>
                <a:cs typeface="+mn-cs"/>
              </a:rPr>
              <a:t>:</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黄色框是对象</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蓝色框是线程</a:t>
            </a:r>
            <a:endParaRPr lang="en-US" altLang="zh-CN" sz="1200" b="1" i="0" kern="1200" smtClean="0">
              <a:solidFill>
                <a:schemeClr val="tx1"/>
              </a:solidFill>
              <a:effectLst/>
              <a:latin typeface="+mn-lt"/>
              <a:ea typeface="+mn-ea"/>
              <a:cs typeface="+mn-cs"/>
            </a:endParaRPr>
          </a:p>
          <a:p>
            <a:pPr marL="228600" indent="-228600" fontAlgn="base">
              <a:buAutoNum type="arabicParenR"/>
            </a:pPr>
            <a:r>
              <a:rPr lang="zh-CN" altLang="en-US" sz="1200" b="1" i="0" kern="1200" smtClean="0">
                <a:solidFill>
                  <a:schemeClr val="tx1"/>
                </a:solidFill>
                <a:effectLst/>
                <a:latin typeface="+mn-lt"/>
                <a:ea typeface="+mn-ea"/>
                <a:cs typeface="+mn-cs"/>
              </a:rPr>
              <a:t>白色框是方法</a:t>
            </a:r>
            <a:r>
              <a:rPr lang="en-US" altLang="zh-CN" sz="1200" b="1" i="0" kern="1200" smtClean="0">
                <a:solidFill>
                  <a:schemeClr val="tx1"/>
                </a:solidFill>
                <a:effectLst/>
                <a:latin typeface="+mn-lt"/>
                <a:ea typeface="+mn-ea"/>
                <a:cs typeface="+mn-cs"/>
              </a:rPr>
              <a:t>(API)</a:t>
            </a:r>
            <a:endParaRPr lang="en-US" altLang="zh-CN" sz="1200" b="1" i="0" kern="1200" smtClean="0">
              <a:solidFill>
                <a:schemeClr val="tx1"/>
              </a:solidFill>
              <a:effectLst/>
              <a:latin typeface="+mn-lt"/>
              <a:ea typeface="+mn-ea"/>
              <a:cs typeface="+mn-cs"/>
            </a:endParaRPr>
          </a:p>
          <a:p>
            <a:pPr marL="0" indent="0" fontAlgn="base">
              <a:buNone/>
            </a:pPr>
            <a:r>
              <a:rPr lang="en-US" altLang="zh-CN" sz="1200" b="1" i="0" kern="1200" smtClean="0">
                <a:solidFill>
                  <a:schemeClr val="tx1"/>
                </a:solidFill>
                <a:effectLst/>
                <a:latin typeface="+mn-lt"/>
                <a:ea typeface="+mn-ea"/>
                <a:cs typeface="+mn-cs"/>
              </a:rPr>
              <a:t>//</a:t>
            </a:r>
            <a:r>
              <a:rPr lang="zh-CN" altLang="en-US" sz="1200" b="1" i="0" kern="1200" smtClean="0">
                <a:solidFill>
                  <a:schemeClr val="tx1"/>
                </a:solidFill>
                <a:effectLst/>
                <a:latin typeface="+mn-lt"/>
                <a:ea typeface="+mn-ea"/>
                <a:cs typeface="+mn-cs"/>
              </a:rPr>
              <a:t>讲解方式，可以考虑现场总结方式</a:t>
            </a:r>
            <a:endParaRPr lang="en-US" altLang="zh-CN" sz="1200" b="1" i="0" kern="1200" smtClean="0">
              <a:solidFill>
                <a:schemeClr val="tx1"/>
              </a:solidFill>
              <a:effectLst/>
              <a:latin typeface="+mn-lt"/>
              <a:ea typeface="+mn-ea"/>
              <a:cs typeface="+mn-cs"/>
            </a:endParaRPr>
          </a:p>
          <a:p>
            <a:pPr fontAlgn="base"/>
            <a:r>
              <a:rPr lang="zh-CN" altLang="en-US" sz="1200" b="1" i="0" kern="1200" smtClean="0">
                <a:solidFill>
                  <a:schemeClr val="tx1"/>
                </a:solidFill>
                <a:effectLst/>
                <a:latin typeface="+mn-lt"/>
                <a:ea typeface="+mn-ea"/>
                <a:cs typeface="+mn-cs"/>
              </a:rPr>
              <a:t>模型特点：</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）采用阻塞式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模型获取输入数据；</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）每个连接都需要独立的线程完成数据输入，业务处理，数据返回的完整操作。</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pPr fontAlgn="base"/>
            <a:br>
              <a:rPr lang="zh-CN" altLang="en-US" smtClean="0"/>
            </a:br>
            <a:r>
              <a:rPr lang="zh-CN" altLang="en-US" sz="1200" b="1" i="0" kern="1200" smtClean="0">
                <a:solidFill>
                  <a:schemeClr val="tx1"/>
                </a:solidFill>
                <a:effectLst/>
                <a:latin typeface="+mn-lt"/>
                <a:ea typeface="+mn-ea"/>
                <a:cs typeface="+mn-cs"/>
              </a:rPr>
              <a:t>问题分析：</a:t>
            </a:r>
            <a:br>
              <a:rPr lang="zh-CN" altLang="en-US" smtClean="0"/>
            </a:br>
            <a:br>
              <a:rPr lang="zh-CN" altLang="en-US" smtClean="0"/>
            </a:b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）当并发数较大时，需要创建大量线程来处理连接，系统资源占用较大；</a:t>
            </a:r>
            <a:endParaRPr lang="zh-CN" altLang="en-US" sz="1200" b="0" i="0" kern="1200" smtClean="0">
              <a:solidFill>
                <a:schemeClr val="tx1"/>
              </a:solidFill>
              <a:effectLst/>
              <a:latin typeface="+mn-lt"/>
              <a:ea typeface="+mn-ea"/>
              <a:cs typeface="+mn-cs"/>
            </a:endParaRPr>
          </a:p>
          <a:p>
            <a:pPr fontAlgn="base"/>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）连接建立后，如果当前线程暂时没有数据可读，则线程就阻塞在 </a:t>
            </a:r>
            <a:r>
              <a:rPr lang="en-US" altLang="zh-CN" sz="1200" b="0" i="0" kern="1200" smtClean="0">
                <a:solidFill>
                  <a:schemeClr val="tx1"/>
                </a:solidFill>
                <a:effectLst/>
                <a:latin typeface="+mn-lt"/>
                <a:ea typeface="+mn-ea"/>
                <a:cs typeface="+mn-cs"/>
              </a:rPr>
              <a:t>Read </a:t>
            </a:r>
            <a:r>
              <a:rPr lang="zh-CN" altLang="en-US" sz="1200" b="0" i="0" kern="1200" smtClean="0">
                <a:solidFill>
                  <a:schemeClr val="tx1"/>
                </a:solidFill>
                <a:effectLst/>
                <a:latin typeface="+mn-lt"/>
                <a:ea typeface="+mn-ea"/>
                <a:cs typeface="+mn-cs"/>
              </a:rPr>
              <a:t>操作上，造成线程资源浪费。</a:t>
            </a:r>
            <a:endParaRPr lang="zh-CN" altLang="en-US" sz="1200" b="0" i="0" kern="1200" smtClean="0">
              <a:solidFill>
                <a:schemeClr val="tx1"/>
              </a:solidFill>
              <a:effectLst/>
              <a:latin typeface="+mn-lt"/>
              <a:ea typeface="+mn-ea"/>
              <a:cs typeface="+mn-cs"/>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Reactor </a:t>
            </a:r>
            <a:r>
              <a:rPr lang="zh-CN" altLang="en-US" smtClean="0">
                <a:ea typeface="宋体" panose="02010600030101010101" pitchFamily="2" charset="-122"/>
              </a:rPr>
              <a:t>模式 翻译为 反应器模式，或者 分发者模式</a:t>
            </a:r>
            <a:r>
              <a:rPr lang="en-US" altLang="zh-CN" smtClean="0">
                <a:ea typeface="宋体" panose="02010600030101010101" pitchFamily="2" charset="-122"/>
              </a:rPr>
              <a:t>(Dispatcher), </a:t>
            </a:r>
            <a:r>
              <a:rPr lang="zh-CN" altLang="en-US" smtClean="0">
                <a:ea typeface="宋体" panose="02010600030101010101" pitchFamily="2" charset="-122"/>
              </a:rPr>
              <a:t>通知者模式</a:t>
            </a:r>
            <a:r>
              <a:rPr lang="en-US" altLang="zh-CN" smtClean="0">
                <a:ea typeface="宋体" panose="02010600030101010101" pitchFamily="2" charset="-122"/>
              </a:rPr>
              <a:t>(notifier)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现场</a:t>
            </a:r>
            <a:endParaRPr lang="en-US" altLang="zh-CN" smtClean="0">
              <a:ea typeface="宋体" panose="02010600030101010101" pitchFamily="2" charset="-122"/>
            </a:endParaRPr>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200" smtClean="0"/>
              <a:t>Reactor </a:t>
            </a:r>
            <a:r>
              <a:rPr lang="zh-CN" altLang="en-US" sz="1200" smtClean="0"/>
              <a:t>模式，是指通过一个或多个输入同时传递给服务处理器的服务请求处理模式</a:t>
            </a:r>
            <a:r>
              <a:rPr lang="en-US" altLang="zh-CN" sz="1200" smtClean="0"/>
              <a:t>(</a:t>
            </a:r>
            <a:r>
              <a:rPr lang="zh-CN" altLang="en-US" sz="1200" smtClean="0"/>
              <a:t>基于事件驱动</a:t>
            </a:r>
            <a:r>
              <a:rPr lang="en-US" altLang="zh-CN" sz="1200" smtClean="0"/>
              <a:t>)</a:t>
            </a:r>
            <a:r>
              <a:rPr lang="zh-CN" altLang="en-US" sz="1200" smtClean="0"/>
              <a:t>。 </a:t>
            </a:r>
            <a:endParaRPr lang="en-US" altLang="zh-CN" sz="1200" smtClean="0"/>
          </a:p>
          <a:p>
            <a:pPr marL="342900" indent="-342900" fontAlgn="base">
              <a:buAutoNum type="arabicParenR"/>
            </a:pPr>
            <a:r>
              <a:rPr lang="zh-CN" altLang="en-US" sz="1200" smtClean="0"/>
              <a:t>服务端程序处理传入的多路请求，并将它们同步分派给请求对应的处理线程，</a:t>
            </a:r>
            <a:r>
              <a:rPr lang="en-US" altLang="zh-CN" sz="1200" smtClean="0"/>
              <a:t>Reactor </a:t>
            </a:r>
            <a:r>
              <a:rPr lang="zh-CN" altLang="en-US" sz="1200" smtClean="0"/>
              <a:t>模式也叫 </a:t>
            </a:r>
            <a:r>
              <a:rPr lang="en-US" altLang="zh-CN" sz="1200" smtClean="0"/>
              <a:t>Dispatcher </a:t>
            </a:r>
            <a:r>
              <a:rPr lang="zh-CN" altLang="en-US" sz="1200" smtClean="0"/>
              <a:t>模式。</a:t>
            </a:r>
            <a:endParaRPr lang="en-US" altLang="zh-CN" sz="1200" smtClean="0"/>
          </a:p>
          <a:p>
            <a:pPr marL="342900" indent="-342900" fontAlgn="base">
              <a:buAutoNum type="arabicParenR"/>
            </a:pPr>
            <a:r>
              <a:rPr lang="zh-CN" altLang="en-US" sz="1200" smtClean="0"/>
              <a:t>即 </a:t>
            </a:r>
            <a:r>
              <a:rPr lang="en-US" altLang="zh-CN" sz="1200" smtClean="0"/>
              <a:t>I/O </a:t>
            </a:r>
            <a:r>
              <a:rPr lang="zh-CN" altLang="en-US" sz="1200" smtClean="0"/>
              <a:t>多了复用统一监听事件，收到事件后分发</a:t>
            </a:r>
            <a:r>
              <a:rPr lang="en-US" altLang="zh-CN" sz="1200" smtClean="0"/>
              <a:t>(Dispatch </a:t>
            </a:r>
            <a:r>
              <a:rPr lang="zh-CN" altLang="en-US" sz="1200" smtClean="0"/>
              <a:t>给某进程</a:t>
            </a:r>
            <a:r>
              <a:rPr lang="en-US" altLang="zh-CN" sz="1200" smtClean="0"/>
              <a:t>)</a:t>
            </a:r>
            <a:r>
              <a:rPr lang="zh-CN" altLang="en-US" sz="1200" smtClean="0"/>
              <a:t>，是编写高性能网络服务器的关键</a:t>
            </a:r>
            <a:endParaRPr lang="en-US" altLang="zh-CN"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说明：后面</a:t>
            </a:r>
            <a:r>
              <a:rPr lang="en-US" altLang="zh-CN" smtClean="0">
                <a:ea typeface="宋体" panose="02010600030101010101" pitchFamily="2" charset="-122"/>
              </a:rPr>
              <a:t>Netty</a:t>
            </a:r>
            <a:r>
              <a:rPr lang="en-US" altLang="zh-CN" baseline="0" smtClean="0">
                <a:ea typeface="宋体" panose="02010600030101010101" pitchFamily="2" charset="-122"/>
              </a:rPr>
              <a:t> </a:t>
            </a:r>
            <a:r>
              <a:rPr lang="zh-CN" altLang="en-US" baseline="0" smtClean="0">
                <a:ea typeface="宋体" panose="02010600030101010101" pitchFamily="2" charset="-122"/>
              </a:rPr>
              <a:t>的 </a:t>
            </a:r>
            <a:r>
              <a:rPr lang="en-US" altLang="zh-CN" baseline="0" smtClean="0">
                <a:ea typeface="宋体" panose="02010600030101010101" pitchFamily="2" charset="-122"/>
              </a:rPr>
              <a:t>NIOEventLoop </a:t>
            </a:r>
            <a:r>
              <a:rPr lang="zh-CN" altLang="en-US" baseline="0" smtClean="0">
                <a:ea typeface="宋体" panose="02010600030101010101" pitchFamily="2" charset="-122"/>
              </a:rPr>
              <a:t>就是一个</a:t>
            </a:r>
            <a:r>
              <a:rPr lang="en-US" altLang="zh-CN" baseline="0" smtClean="0">
                <a:ea typeface="宋体" panose="02010600030101010101" pitchFamily="2" charset="-122"/>
              </a:rPr>
              <a:t>Reactor</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Apache Avro</a:t>
            </a:r>
            <a:r>
              <a:rPr lang="zh-CN" altLang="en-US" sz="1200" b="0" i="0" kern="1200" smtClean="0">
                <a:solidFill>
                  <a:schemeClr val="tx1"/>
                </a:solidFill>
                <a:effectLst/>
                <a:latin typeface="+mn-lt"/>
                <a:ea typeface="+mn-ea"/>
                <a:cs typeface="+mn-cs"/>
              </a:rPr>
              <a:t>（以下简称 </a:t>
            </a:r>
            <a:r>
              <a:rPr lang="en-US" altLang="zh-CN" sz="1200" b="0" i="0" kern="1200" smtClean="0">
                <a:solidFill>
                  <a:schemeClr val="tx1"/>
                </a:solidFill>
                <a:effectLst/>
                <a:latin typeface="+mn-lt"/>
                <a:ea typeface="+mn-ea"/>
                <a:cs typeface="+mn-cs"/>
              </a:rPr>
              <a:t>Avro</a:t>
            </a:r>
            <a:r>
              <a:rPr lang="zh-CN" altLang="en-US" sz="1200" b="0" i="0" kern="1200" smtClean="0">
                <a:solidFill>
                  <a:schemeClr val="tx1"/>
                </a:solidFill>
                <a:effectLst/>
                <a:latin typeface="+mn-lt"/>
                <a:ea typeface="+mn-ea"/>
                <a:cs typeface="+mn-cs"/>
              </a:rPr>
              <a:t>）是一种与编程语言无关的序列化格式。</a:t>
            </a:r>
            <a:r>
              <a:rPr lang="zh-CN" altLang="en-US" sz="1200" b="1" i="0" kern="1200" smtClean="0">
                <a:solidFill>
                  <a:schemeClr val="tx1"/>
                </a:solidFill>
                <a:effectLst/>
                <a:latin typeface="+mn-lt"/>
                <a:ea typeface="+mn-ea"/>
                <a:cs typeface="+mn-cs"/>
              </a:rPr>
              <a:t>大数据通用的序列化器</a:t>
            </a:r>
            <a:r>
              <a:rPr lang="en-US" altLang="zh-CN" sz="1200" b="1" i="0" kern="1200" smtClean="0">
                <a:solidFill>
                  <a:schemeClr val="tx1"/>
                </a:solidFill>
                <a:effectLst/>
                <a:latin typeface="+mn-lt"/>
                <a:ea typeface="+mn-ea"/>
                <a:cs typeface="+mn-cs"/>
              </a:rPr>
              <a:t>——Apache Avro</a:t>
            </a:r>
            <a:r>
              <a:rPr lang="zh-CN" altLang="en-US" sz="1200" b="1"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目的是提供一种共享数据文件的方式</a:t>
            </a:r>
            <a:r>
              <a:rPr lang="en-US" altLang="zh-CN" sz="1200" b="0" i="0"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可以演示下</a:t>
            </a:r>
            <a:r>
              <a:rPr lang="en-US" altLang="zh-CN" smtClean="0">
                <a:ea typeface="宋体" panose="02010600030101010101" pitchFamily="2" charset="-122"/>
              </a:rPr>
              <a:t>NIO</a:t>
            </a:r>
            <a:r>
              <a:rPr lang="en-US" altLang="zh-CN" baseline="0" smtClean="0">
                <a:ea typeface="宋体" panose="02010600030101010101" pitchFamily="2" charset="-122"/>
              </a:rPr>
              <a:t> </a:t>
            </a:r>
            <a:r>
              <a:rPr lang="zh-CN" altLang="en-US" baseline="0" smtClean="0">
                <a:ea typeface="宋体" panose="02010600030101010101" pitchFamily="2" charset="-122"/>
              </a:rPr>
              <a:t>群聊</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对象通过 </a:t>
            </a:r>
            <a:r>
              <a:rPr lang="en-US" altLang="zh-CN" smtClean="0"/>
              <a:t>Select </a:t>
            </a:r>
            <a:r>
              <a:rPr lang="zh-CN" altLang="en-US" smtClean="0"/>
              <a:t>监控客户端请求事件，收到事件后通过 </a:t>
            </a:r>
            <a:r>
              <a:rPr lang="en-US" altLang="zh-CN" smtClean="0"/>
              <a:t>Dispatch </a:t>
            </a:r>
            <a:r>
              <a:rPr lang="zh-CN" altLang="en-US" smtClean="0"/>
              <a:t>进行分发；</a:t>
            </a:r>
            <a:endParaRPr lang="en-US" altLang="zh-CN" smtClean="0"/>
          </a:p>
          <a:p>
            <a:pPr marL="342900" indent="-342900" fontAlgn="base">
              <a:buAutoNum type="arabicParenR"/>
            </a:pPr>
            <a:r>
              <a:rPr lang="zh-CN" altLang="en-US" smtClean="0"/>
              <a:t>如果是建立连接请求事件，则由 </a:t>
            </a:r>
            <a:r>
              <a:rPr lang="en-US" altLang="zh-CN" smtClean="0"/>
              <a:t>Acceptor </a:t>
            </a:r>
            <a:r>
              <a:rPr lang="zh-CN" altLang="en-US" smtClean="0"/>
              <a:t>通过 </a:t>
            </a:r>
            <a:r>
              <a:rPr lang="en-US" altLang="zh-CN" smtClean="0"/>
              <a:t>Accept </a:t>
            </a:r>
            <a:r>
              <a:rPr lang="zh-CN" altLang="en-US" smtClean="0"/>
              <a:t>处理连接请求，然后创建一个 </a:t>
            </a:r>
            <a:r>
              <a:rPr lang="en-US" altLang="zh-CN" smtClean="0"/>
              <a:t>Handler </a:t>
            </a:r>
            <a:r>
              <a:rPr lang="zh-CN" altLang="en-US" smtClean="0"/>
              <a:t>对象处理连接完成后续的各种事件；</a:t>
            </a:r>
            <a:endParaRPr lang="en-US" altLang="zh-CN" smtClean="0"/>
          </a:p>
          <a:p>
            <a:pPr marL="342900" indent="-342900" fontAlgn="base">
              <a:buAutoNum type="arabicParenR"/>
            </a:pPr>
            <a:r>
              <a:rPr lang="zh-CN" altLang="en-US" smtClean="0"/>
              <a:t>如果不是建立连接事件，则 </a:t>
            </a:r>
            <a:r>
              <a:rPr lang="en-US" altLang="zh-CN" smtClean="0"/>
              <a:t>Reactor </a:t>
            </a:r>
            <a:r>
              <a:rPr lang="zh-CN" altLang="en-US" smtClean="0"/>
              <a:t>会分发调用连接对应的 </a:t>
            </a:r>
            <a:r>
              <a:rPr lang="en-US" altLang="zh-CN" smtClean="0"/>
              <a:t>Handler </a:t>
            </a:r>
            <a:r>
              <a:rPr lang="zh-CN" altLang="en-US" smtClean="0"/>
              <a:t>来响应；</a:t>
            </a:r>
            <a:endParaRPr lang="en-US" altLang="zh-CN" smtClean="0"/>
          </a:p>
          <a:p>
            <a:pPr marL="342900" indent="-342900" fontAlgn="base">
              <a:buAutoNum type="arabicParenR"/>
            </a:pPr>
            <a:r>
              <a:rPr lang="en-US" altLang="zh-CN" smtClean="0"/>
              <a:t>Handler </a:t>
            </a:r>
            <a:r>
              <a:rPr lang="zh-CN" altLang="en-US" smtClean="0"/>
              <a:t>只负责响应事件，不做具体业务处理，通过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a:t>
            </a:r>
            <a:r>
              <a:rPr lang="en-US" altLang="zh-CN" smtClean="0"/>
              <a:t>, </a:t>
            </a:r>
            <a:r>
              <a:rPr lang="zh-CN" altLang="en-US" smtClean="0"/>
              <a:t>并返回结果</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r>
              <a:rPr lang="zh-CN" altLang="en-US" smtClean="0"/>
              <a:t>。</a:t>
            </a:r>
            <a:endParaRPr lang="zh-CN" altLang="en-US"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现场</a:t>
            </a:r>
            <a:endParaRPr lang="en-US" altLang="zh-CN" smtClean="0">
              <a:ea typeface="宋体" panose="02010600030101010101" pitchFamily="2" charset="-122"/>
            </a:endParaRPr>
          </a:p>
          <a:p>
            <a:pPr marL="342900" indent="-342900" fontAlgn="base">
              <a:buAutoNum type="arabicParenR"/>
            </a:pPr>
            <a:r>
              <a:rPr lang="zh-CN" altLang="en-US" b="1" smtClean="0"/>
              <a:t>优点：</a:t>
            </a:r>
            <a:r>
              <a:rPr lang="zh-CN" altLang="en-US" smtClean="0"/>
              <a:t>可以充分利用多核 </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缺点：</a:t>
            </a:r>
            <a:r>
              <a:rPr lang="zh-CN" altLang="en-US" smtClean="0"/>
              <a:t>多线程数据共享和访问比较复杂；</a:t>
            </a:r>
            <a:r>
              <a:rPr lang="en-US" altLang="zh-CN" smtClean="0"/>
              <a:t>Reactor </a:t>
            </a:r>
            <a:r>
              <a:rPr lang="zh-CN" altLang="en-US" smtClean="0"/>
              <a:t>承担所有事件的监听和响应，在单线程中运行，高并发场景下容易成为性能瓶颈</a:t>
            </a:r>
            <a:endParaRPr lang="en-US" altLang="zh-CN" b="1"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smtClean="0"/>
              <a:t>Reactor </a:t>
            </a:r>
            <a:r>
              <a:rPr lang="zh-CN" altLang="en-US" smtClean="0"/>
              <a:t>主线程 </a:t>
            </a:r>
            <a:r>
              <a:rPr lang="en-US" altLang="zh-CN" smtClean="0"/>
              <a:t>MainReactor </a:t>
            </a:r>
            <a:r>
              <a:rPr lang="zh-CN" altLang="en-US" smtClean="0"/>
              <a:t>对象通过 </a:t>
            </a:r>
            <a:r>
              <a:rPr lang="en-US" altLang="zh-CN" smtClean="0"/>
              <a:t>Select </a:t>
            </a:r>
            <a:r>
              <a:rPr lang="zh-CN" altLang="en-US" smtClean="0"/>
              <a:t>监控建立连接事件，收到事件后通过 </a:t>
            </a:r>
            <a:r>
              <a:rPr lang="en-US" altLang="zh-CN" smtClean="0"/>
              <a:t>Acceptor </a:t>
            </a:r>
            <a:r>
              <a:rPr lang="zh-CN" altLang="en-US" smtClean="0"/>
              <a:t>接收，处理建立连接事件；</a:t>
            </a:r>
            <a:endParaRPr lang="en-US" altLang="zh-CN" smtClean="0"/>
          </a:p>
          <a:p>
            <a:pPr marL="342900" indent="-342900" fontAlgn="base">
              <a:buAutoNum type="arabicParenR"/>
            </a:pPr>
            <a:r>
              <a:rPr lang="en-US" altLang="zh-CN" smtClean="0"/>
              <a:t>Acceptor </a:t>
            </a:r>
            <a:r>
              <a:rPr lang="zh-CN" altLang="en-US" smtClean="0"/>
              <a:t>处理建立连接事件后，</a:t>
            </a:r>
            <a:r>
              <a:rPr lang="en-US" altLang="zh-CN" smtClean="0"/>
              <a:t>MainReactor </a:t>
            </a:r>
            <a:r>
              <a:rPr lang="zh-CN" altLang="en-US" smtClean="0"/>
              <a:t>将连接分配 </a:t>
            </a:r>
            <a:r>
              <a:rPr lang="en-US" altLang="zh-CN" smtClean="0"/>
              <a:t>Reactor </a:t>
            </a:r>
            <a:r>
              <a:rPr lang="zh-CN" altLang="en-US" smtClean="0"/>
              <a:t>子线程 </a:t>
            </a:r>
            <a:r>
              <a:rPr lang="en-US" altLang="zh-CN" smtClean="0"/>
              <a:t>SubReactor </a:t>
            </a:r>
            <a:r>
              <a:rPr lang="zh-CN" altLang="en-US" smtClean="0"/>
              <a:t>进行处理；</a:t>
            </a:r>
            <a:endParaRPr lang="en-US" altLang="zh-CN" smtClean="0"/>
          </a:p>
          <a:p>
            <a:pPr marL="342900" indent="-342900" fontAlgn="base">
              <a:buAutoNum type="arabicParenR"/>
            </a:pPr>
            <a:r>
              <a:rPr lang="en-US" altLang="zh-CN" smtClean="0"/>
              <a:t>SubReactor </a:t>
            </a:r>
            <a:r>
              <a:rPr lang="zh-CN" altLang="en-US" smtClean="0"/>
              <a:t>将连接加入连接队列进行监听，并创建一个 </a:t>
            </a:r>
            <a:r>
              <a:rPr lang="en-US" altLang="zh-CN" smtClean="0"/>
              <a:t>Handler </a:t>
            </a:r>
            <a:r>
              <a:rPr lang="zh-CN" altLang="en-US" smtClean="0"/>
              <a:t>用于处理各种连接事件；</a:t>
            </a:r>
            <a:endParaRPr lang="en-US" altLang="zh-CN" smtClean="0"/>
          </a:p>
          <a:p>
            <a:pPr marL="342900" indent="-342900" fontAlgn="base">
              <a:buAutoNum type="arabicParenR"/>
            </a:pPr>
            <a:r>
              <a:rPr lang="zh-CN" altLang="en-US" smtClean="0"/>
              <a:t>当有新的事件发生时，</a:t>
            </a:r>
            <a:r>
              <a:rPr lang="en-US" altLang="zh-CN" smtClean="0"/>
              <a:t>SubReactor </a:t>
            </a:r>
            <a:r>
              <a:rPr lang="zh-CN" altLang="en-US" smtClean="0"/>
              <a:t>会调用连接对应的 </a:t>
            </a:r>
            <a:r>
              <a:rPr lang="en-US" altLang="zh-CN" smtClean="0"/>
              <a:t>Handler </a:t>
            </a:r>
            <a:r>
              <a:rPr lang="zh-CN" altLang="en-US" smtClean="0"/>
              <a:t>进行响应；</a:t>
            </a:r>
            <a:endParaRPr lang="en-US" altLang="zh-CN" smtClean="0"/>
          </a:p>
          <a:p>
            <a:pPr marL="342900" indent="-342900" fontAlgn="base">
              <a:buAutoNum type="arabicParenR"/>
            </a:pPr>
            <a:r>
              <a:rPr lang="en-US" altLang="zh-CN" smtClean="0"/>
              <a:t>Handler </a:t>
            </a:r>
            <a:r>
              <a:rPr lang="zh-CN" altLang="en-US" smtClean="0"/>
              <a:t>通过 </a:t>
            </a:r>
            <a:r>
              <a:rPr lang="en-US" altLang="zh-CN" smtClean="0"/>
              <a:t>Read </a:t>
            </a:r>
            <a:r>
              <a:rPr lang="zh-CN" altLang="en-US" smtClean="0"/>
              <a:t>读取数据后，会分发给后面的 </a:t>
            </a:r>
            <a:r>
              <a:rPr lang="en-US" altLang="zh-CN" smtClean="0"/>
              <a:t>Worker </a:t>
            </a:r>
            <a:r>
              <a:rPr lang="zh-CN" altLang="en-US" smtClean="0"/>
              <a:t>线程池进行业务处理；</a:t>
            </a:r>
            <a:endParaRPr lang="en-US" altLang="zh-CN" smtClean="0"/>
          </a:p>
          <a:p>
            <a:pPr marL="342900" indent="-342900" fontAlgn="base">
              <a:buAutoNum type="arabicParenR"/>
            </a:pPr>
            <a:r>
              <a:rPr lang="en-US" altLang="zh-CN" smtClean="0"/>
              <a:t>Worker </a:t>
            </a:r>
            <a:r>
              <a:rPr lang="zh-CN" altLang="en-US" smtClean="0"/>
              <a:t>线程池会分配独立的线程完成真正的业务处理，如何将响应结果发给 </a:t>
            </a:r>
            <a:r>
              <a:rPr lang="en-US" altLang="zh-CN" smtClean="0"/>
              <a:t>Handler </a:t>
            </a:r>
            <a:r>
              <a:rPr lang="zh-CN" altLang="en-US" smtClean="0"/>
              <a:t>进行处理；</a:t>
            </a:r>
            <a:endParaRPr lang="en-US" altLang="zh-CN" smtClean="0"/>
          </a:p>
          <a:p>
            <a:pPr marL="342900" indent="-342900" fontAlgn="base">
              <a:buAutoNum type="arabicParenR"/>
            </a:pPr>
            <a:r>
              <a:rPr lang="en-US" altLang="zh-CN" smtClean="0"/>
              <a:t>Handler </a:t>
            </a:r>
            <a:r>
              <a:rPr lang="zh-CN" altLang="en-US" smtClean="0"/>
              <a:t>收到响应结果后通过 </a:t>
            </a:r>
            <a:r>
              <a:rPr lang="en-US" altLang="zh-CN" smtClean="0"/>
              <a:t>Send </a:t>
            </a:r>
            <a:r>
              <a:rPr lang="zh-CN" altLang="en-US" smtClean="0"/>
              <a:t>将响应结果返回给 </a:t>
            </a:r>
            <a:r>
              <a:rPr lang="en-US" altLang="zh-CN" smtClean="0"/>
              <a:t>Client</a:t>
            </a:r>
            <a:endParaRPr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自己画，自己总结</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对</a:t>
            </a:r>
            <a:r>
              <a:rPr lang="en-US" altLang="zh-CN" smtClean="0">
                <a:ea typeface="宋体" panose="02010600030101010101" pitchFamily="2" charset="-122"/>
              </a:rPr>
              <a:t>zl</a:t>
            </a:r>
            <a:r>
              <a:rPr lang="zh-CN" altLang="en-US" smtClean="0">
                <a:ea typeface="宋体" panose="02010600030101010101" pitchFamily="2" charset="-122"/>
              </a:rPr>
              <a:t>的图说明</a:t>
            </a:r>
            <a:endParaRPr lang="en-US" altLang="zh-CN" baseline="0" smtClean="0">
              <a:ea typeface="宋体" panose="02010600030101010101" pitchFamily="2" charset="-122"/>
            </a:endParaRPr>
          </a:p>
          <a:p>
            <a:pPr marL="228600" indent="-228600" eaLnBrk="1" hangingPunct="1">
              <a:buAutoNum type="arabicParenR"/>
            </a:pPr>
            <a:r>
              <a:rPr lang="en-US" altLang="zh-CN" baseline="0" smtClean="0">
                <a:ea typeface="宋体" panose="02010600030101010101" pitchFamily="2" charset="-122"/>
              </a:rPr>
              <a:t>Boss</a:t>
            </a:r>
            <a:r>
              <a:rPr lang="zh-CN" altLang="en-US" baseline="0" smtClean="0">
                <a:ea typeface="宋体" panose="02010600030101010101" pitchFamily="2" charset="-122"/>
              </a:rPr>
              <a:t>线程 维护</a:t>
            </a:r>
            <a:r>
              <a:rPr lang="en-US" altLang="zh-CN" baseline="0" smtClean="0">
                <a:ea typeface="宋体" panose="02010600030101010101" pitchFamily="2" charset="-122"/>
              </a:rPr>
              <a:t>Selector </a:t>
            </a:r>
            <a:r>
              <a:rPr lang="zh-CN" altLang="en-US" baseline="0" smtClean="0">
                <a:ea typeface="宋体" panose="02010600030101010101" pitchFamily="2" charset="-122"/>
              </a:rPr>
              <a:t>， 只关注 </a:t>
            </a:r>
            <a:r>
              <a:rPr lang="en-US" altLang="zh-CN" baseline="0" smtClean="0">
                <a:ea typeface="宋体" panose="02010600030101010101" pitchFamily="2" charset="-122"/>
              </a:rPr>
              <a:t>Accept </a:t>
            </a:r>
            <a:r>
              <a:rPr lang="zh-CN" altLang="en-US" baseline="0" smtClean="0">
                <a:ea typeface="宋体" panose="02010600030101010101" pitchFamily="2" charset="-122"/>
              </a:rPr>
              <a:t>事件</a:t>
            </a:r>
            <a:endParaRPr lang="en-US" altLang="zh-CN" baseline="0"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当接收到</a:t>
            </a:r>
            <a:r>
              <a:rPr lang="en-US" altLang="zh-CN" baseline="0" smtClean="0">
                <a:ea typeface="宋体" panose="02010600030101010101" pitchFamily="2" charset="-122"/>
              </a:rPr>
              <a:t>Accept </a:t>
            </a:r>
            <a:r>
              <a:rPr lang="zh-CN" altLang="en-US" baseline="0" smtClean="0">
                <a:ea typeface="宋体" panose="02010600030101010101" pitchFamily="2" charset="-122"/>
              </a:rPr>
              <a:t>事件时，即客户端连接，即获取</a:t>
            </a:r>
            <a:r>
              <a:rPr lang="en-US" altLang="zh-CN" baseline="0" smtClean="0">
                <a:ea typeface="宋体" panose="02010600030101010101" pitchFamily="2" charset="-122"/>
              </a:rPr>
              <a:t>SelectionKey </a:t>
            </a:r>
            <a:r>
              <a:rPr lang="zh-CN" altLang="en-US" baseline="0" smtClean="0">
                <a:ea typeface="宋体" panose="02010600030101010101" pitchFamily="2" charset="-122"/>
              </a:rPr>
              <a:t>集合</a:t>
            </a:r>
            <a:r>
              <a:rPr lang="en-US" altLang="zh-CN" baseline="0" smtClean="0">
                <a:ea typeface="宋体" panose="02010600030101010101" pitchFamily="2" charset="-122"/>
              </a:rPr>
              <a:t>, </a:t>
            </a:r>
            <a:r>
              <a:rPr lang="zh-CN" altLang="en-US" baseline="0" smtClean="0">
                <a:ea typeface="宋体" panose="02010600030101010101" pitchFamily="2" charset="-122"/>
              </a:rPr>
              <a:t>并获取到对应的</a:t>
            </a:r>
            <a:r>
              <a:rPr lang="en-US" altLang="zh-CN" baseline="0" smtClean="0">
                <a:ea typeface="宋体" panose="02010600030101010101" pitchFamily="2" charset="-122"/>
              </a:rPr>
              <a:t>SocketChannel </a:t>
            </a:r>
            <a:r>
              <a:rPr lang="zh-CN" altLang="en-US" baseline="0" smtClean="0">
                <a:ea typeface="宋体" panose="02010600030101010101" pitchFamily="2" charset="-122"/>
              </a:rPr>
              <a:t>，进一步封装成</a:t>
            </a:r>
            <a:r>
              <a:rPr lang="en-US" altLang="zh-CN" baseline="0" smtClean="0">
                <a:ea typeface="宋体" panose="02010600030101010101" pitchFamily="2" charset="-122"/>
              </a:rPr>
              <a:t>NIOSocketChannel</a:t>
            </a:r>
            <a:r>
              <a:rPr lang="en-US" altLang="zh-CN" smtClean="0">
                <a:ea typeface="宋体" panose="02010600030101010101" pitchFamily="2" charset="-122"/>
              </a:rPr>
              <a:t>,</a:t>
            </a:r>
            <a:r>
              <a:rPr lang="zh-CN" altLang="en-US" smtClean="0">
                <a:ea typeface="宋体" panose="02010600030101010101" pitchFamily="2" charset="-122"/>
              </a:rPr>
              <a:t>注册到</a:t>
            </a:r>
            <a:r>
              <a:rPr lang="en-US" altLang="zh-CN" smtClean="0">
                <a:ea typeface="宋体" panose="02010600030101010101" pitchFamily="2" charset="-122"/>
              </a:rPr>
              <a:t>Worker</a:t>
            </a:r>
            <a:r>
              <a:rPr lang="en-US" altLang="zh-CN" baseline="0" smtClean="0">
                <a:ea typeface="宋体" panose="02010600030101010101" pitchFamily="2" charset="-122"/>
              </a:rPr>
              <a:t> </a:t>
            </a:r>
            <a:r>
              <a:rPr lang="zh-CN" altLang="en-US" baseline="0" smtClean="0">
                <a:ea typeface="宋体" panose="02010600030101010101" pitchFamily="2" charset="-122"/>
              </a:rPr>
              <a:t>线程</a:t>
            </a:r>
            <a:r>
              <a:rPr lang="en-US" altLang="zh-CN" baseline="0" smtClean="0">
                <a:ea typeface="宋体" panose="02010600030101010101" pitchFamily="2" charset="-122"/>
              </a:rPr>
              <a:t>(</a:t>
            </a:r>
            <a:r>
              <a:rPr lang="zh-CN" altLang="en-US" baseline="0" smtClean="0">
                <a:ea typeface="宋体" panose="02010600030101010101" pitchFamily="2" charset="-122"/>
              </a:rPr>
              <a:t>事件循环</a:t>
            </a:r>
            <a:r>
              <a:rPr lang="en-US" altLang="zh-CN" baseline="0" smtClean="0">
                <a:ea typeface="宋体" panose="02010600030101010101" pitchFamily="2" charset="-122"/>
              </a:rPr>
              <a:t>)</a:t>
            </a:r>
            <a:r>
              <a:rPr lang="zh-CN" altLang="en-US" baseline="0" smtClean="0">
                <a:ea typeface="宋体" panose="02010600030101010101" pitchFamily="2" charset="-122"/>
              </a:rPr>
              <a:t>维护的</a:t>
            </a:r>
            <a:r>
              <a:rPr lang="en-US" altLang="zh-CN" baseline="0" smtClean="0">
                <a:ea typeface="宋体" panose="02010600030101010101" pitchFamily="2" charset="-122"/>
              </a:rPr>
              <a:t>Selector </a:t>
            </a:r>
            <a:r>
              <a:rPr lang="zh-CN" altLang="en-US" baseline="0" smtClean="0">
                <a:ea typeface="宋体" panose="02010600030101010101" pitchFamily="2" charset="-122"/>
              </a:rPr>
              <a:t>中</a:t>
            </a:r>
            <a:endParaRPr lang="en-US" altLang="zh-CN" baseline="0" smtClean="0">
              <a:ea typeface="宋体" panose="02010600030101010101" pitchFamily="2" charset="-122"/>
            </a:endParaRPr>
          </a:p>
          <a:p>
            <a:pPr marL="0" indent="0" eaLnBrk="1" hangingPunct="1">
              <a:buNone/>
            </a:pPr>
            <a:r>
              <a:rPr lang="en-US" altLang="zh-CN" baseline="0" smtClean="0">
                <a:ea typeface="宋体" panose="02010600030101010101" pitchFamily="2" charset="-122"/>
              </a:rPr>
              <a:t>4) </a:t>
            </a:r>
            <a:r>
              <a:rPr lang="zh-CN" altLang="en-US" baseline="0" smtClean="0">
                <a:ea typeface="宋体" panose="02010600030101010101" pitchFamily="2" charset="-122"/>
              </a:rPr>
              <a:t>当</a:t>
            </a:r>
            <a:r>
              <a:rPr lang="en-US" altLang="zh-CN" baseline="0" smtClean="0">
                <a:ea typeface="宋体" panose="02010600030101010101" pitchFamily="2" charset="-122"/>
              </a:rPr>
              <a:t>Worker </a:t>
            </a:r>
            <a:r>
              <a:rPr lang="zh-CN" altLang="en-US" baseline="0" smtClean="0">
                <a:ea typeface="宋体" panose="02010600030101010101" pitchFamily="2" charset="-122"/>
              </a:rPr>
              <a:t>线程监听到注册到</a:t>
            </a:r>
            <a:r>
              <a:rPr lang="en-US" altLang="zh-CN" baseline="0" smtClean="0">
                <a:ea typeface="宋体" panose="02010600030101010101" pitchFamily="2" charset="-122"/>
              </a:rPr>
              <a:t>Selector </a:t>
            </a:r>
            <a:r>
              <a:rPr lang="zh-CN" altLang="en-US" baseline="0" smtClean="0">
                <a:ea typeface="宋体" panose="02010600030101010101" pitchFamily="2" charset="-122"/>
              </a:rPr>
              <a:t>中的通道发生自己感兴趣的事件时，就进行处理</a:t>
            </a:r>
            <a:r>
              <a:rPr lang="en-US" altLang="zh-CN" baseline="0" smtClean="0">
                <a:ea typeface="宋体" panose="02010600030101010101" pitchFamily="2" charset="-122"/>
              </a:rPr>
              <a:t>(</a:t>
            </a:r>
            <a:r>
              <a:rPr lang="zh-CN" altLang="en-US" baseline="0" smtClean="0">
                <a:ea typeface="宋体" panose="02010600030101010101" pitchFamily="2" charset="-122"/>
              </a:rPr>
              <a:t>由</a:t>
            </a:r>
            <a:r>
              <a:rPr lang="en-US" altLang="zh-CN" baseline="0" smtClean="0">
                <a:ea typeface="宋体" panose="02010600030101010101" pitchFamily="2" charset="-122"/>
              </a:rPr>
              <a:t>Hanndler</a:t>
            </a:r>
            <a:r>
              <a:rPr lang="zh-CN" altLang="en-US" baseline="0" smtClean="0">
                <a:ea typeface="宋体" panose="02010600030101010101" pitchFamily="2" charset="-122"/>
              </a:rPr>
              <a:t>来处理</a:t>
            </a:r>
            <a:r>
              <a:rPr lang="en-US" altLang="zh-CN" baseline="0" smtClean="0">
                <a:ea typeface="宋体" panose="02010600030101010101" pitchFamily="2" charset="-122"/>
              </a:rPr>
              <a:t>[</a:t>
            </a:r>
            <a:r>
              <a:rPr lang="zh-CN" altLang="en-US" baseline="0" smtClean="0">
                <a:ea typeface="宋体" panose="02010600030101010101" pitchFamily="2" charset="-122"/>
              </a:rPr>
              <a:t>已经加入到通道的</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endParaRPr lang="en-US" altLang="zh-CN" baseline="0" smtClean="0">
              <a:ea typeface="宋体" panose="02010600030101010101" pitchFamily="2" charset="-122"/>
            </a:endParaRPr>
          </a:p>
          <a:p>
            <a:pPr marL="0" indent="0" eaLnBrk="1" hangingPunct="1">
              <a:buNone/>
            </a:pPr>
            <a:endParaRPr lang="en-US" altLang="zh-CN" baseline="0" smtClean="0">
              <a:ea typeface="宋体" panose="02010600030101010101" pitchFamily="2" charset="-122"/>
            </a:endParaRPr>
          </a:p>
          <a:p>
            <a:pPr marL="0" indent="0" eaLnBrk="1" hangingPunct="1">
              <a:buNone/>
            </a:pPr>
            <a:endParaRPr lang="en-US" altLang="zh-CN" baseline="0" smtClean="0">
              <a:ea typeface="宋体" panose="02010600030101010101" pitchFamily="2" charset="-122"/>
            </a:endParaRPr>
          </a:p>
          <a:p>
            <a:pPr marL="0" indent="0" eaLnBrk="1" hangingPunct="1">
              <a:buNone/>
            </a:pPr>
            <a:r>
              <a:rPr lang="zh-CN" altLang="en-US" baseline="0" smtClean="0">
                <a:ea typeface="宋体" panose="02010600030101010101" pitchFamily="2" charset="-122"/>
              </a:rPr>
              <a:t>问题说明举例：比如当发生的 </a:t>
            </a:r>
            <a:r>
              <a:rPr lang="en-US" altLang="zh-CN" baseline="0" smtClean="0">
                <a:ea typeface="宋体" panose="02010600030101010101" pitchFamily="2" charset="-122"/>
              </a:rPr>
              <a:t>READ </a:t>
            </a:r>
            <a:r>
              <a:rPr lang="zh-CN" altLang="en-US" baseline="0" smtClean="0">
                <a:ea typeface="宋体" panose="02010600030101010101" pitchFamily="2" charset="-122"/>
              </a:rPr>
              <a:t>事件时，就会进行入站，入站过程中总会调用到自己的</a:t>
            </a:r>
            <a:r>
              <a:rPr lang="en-US" altLang="zh-CN" baseline="0" smtClean="0">
                <a:ea typeface="宋体" panose="02010600030101010101" pitchFamily="2" charset="-122"/>
              </a:rPr>
              <a:t>Handler </a:t>
            </a:r>
            <a:r>
              <a:rPr lang="zh-CN" altLang="en-US" baseline="0" smtClean="0">
                <a:ea typeface="宋体" panose="02010600030101010101" pitchFamily="2" charset="-122"/>
              </a:rPr>
              <a:t>的</a:t>
            </a:r>
            <a:r>
              <a:rPr lang="en-US" altLang="zh-CN" smtClean="0"/>
              <a:t>channelRead</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panose="02010600030101010101" pitchFamily="2" charset="-122"/>
              </a:rPr>
              <a:t>方法，这里我们可以获取数据，并处理业务，但是如果我们直接在</a:t>
            </a:r>
            <a:r>
              <a:rPr lang="en-US" altLang="zh-CN" smtClean="0"/>
              <a:t>channelRead</a:t>
            </a:r>
            <a:r>
              <a:rPr lang="en-US" altLang="zh-CN" baseline="0" smtClean="0"/>
              <a:t> </a:t>
            </a:r>
            <a:r>
              <a:rPr lang="zh-CN" altLang="en-US" baseline="0" smtClean="0"/>
              <a:t>处理耗时业务，一会造成阻塞，因此，如果</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smtClean="0">
                <a:ea typeface="宋体" panose="02010600030101010101" pitchFamily="2" charset="-122"/>
              </a:rPr>
              <a:t>直接这里处理业务，效率不高，需要在后面做成 异步处理，</a:t>
            </a:r>
            <a:r>
              <a:rPr lang="en-US" altLang="zh-CN" baseline="0" smtClean="0">
                <a:ea typeface="宋体" panose="02010600030101010101" pitchFamily="2" charset="-122"/>
              </a:rPr>
              <a:t>[</a:t>
            </a:r>
            <a:r>
              <a:rPr lang="zh-CN" altLang="en-US" baseline="0" smtClean="0">
                <a:ea typeface="宋体" panose="02010600030101010101" pitchFamily="2" charset="-122"/>
              </a:rPr>
              <a:t>通过 业务线程池来完成，后面会讲的</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endParaRPr lang="en-US" altLang="zh-CN" baseline="0" smtClean="0">
              <a:ea typeface="宋体" panose="02010600030101010101" pitchFamily="2" charset="-122"/>
            </a:endParaRPr>
          </a:p>
          <a:p>
            <a:pPr marL="0" indent="0" eaLnBrk="1" hangingPunct="1">
              <a:buNone/>
            </a:pPr>
            <a:r>
              <a:rPr lang="en-US" altLang="zh-CN" sz="1200" b="1" kern="1200" smtClean="0">
                <a:solidFill>
                  <a:schemeClr val="tx1"/>
                </a:solidFill>
                <a:effectLst/>
                <a:latin typeface="+mn-lt"/>
                <a:ea typeface="+mn-ea"/>
                <a:cs typeface="+mn-cs"/>
              </a:rPr>
              <a:t>public class </a:t>
            </a:r>
            <a:r>
              <a:rPr lang="en-US" altLang="zh-CN" smtClean="0"/>
              <a:t>NettyServerHandler </a:t>
            </a:r>
            <a:r>
              <a:rPr lang="en-US" altLang="zh-CN" sz="1200" b="1" kern="1200" smtClean="0">
                <a:solidFill>
                  <a:schemeClr val="tx1"/>
                </a:solidFill>
                <a:effectLst/>
                <a:latin typeface="+mn-lt"/>
                <a:ea typeface="+mn-ea"/>
                <a:cs typeface="+mn-cs"/>
              </a:rPr>
              <a:t>extends </a:t>
            </a:r>
            <a:r>
              <a:rPr lang="en-US" altLang="zh-CN" smtClean="0"/>
              <a:t>ChannelInboundHandlerAdapter {</a:t>
            </a:r>
            <a:br>
              <a:rPr lang="en-US" altLang="zh-CN" smtClean="0"/>
            </a:b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读取数据事件</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读取客户端发送的数据</a:t>
            </a:r>
            <a:r>
              <a:rPr lang="en-US" altLang="zh-CN" sz="1200" i="1" kern="1200" smtClean="0">
                <a:solidFill>
                  <a:schemeClr val="tx1"/>
                </a:solidFill>
                <a:effectLst/>
                <a:latin typeface="+mn-lt"/>
                <a:ea typeface="+mn-ea"/>
                <a:cs typeface="+mn-cs"/>
              </a:rPr>
              <a:t>)</a:t>
            </a:r>
            <a:br>
              <a:rPr lang="en-US" altLang="zh-CN" sz="1200" i="1"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    // ctx </a:t>
            </a:r>
            <a:r>
              <a:rPr lang="zh-CN" altLang="en-US" sz="1200" i="1" kern="1200" smtClean="0">
                <a:solidFill>
                  <a:schemeClr val="tx1"/>
                </a:solidFill>
                <a:effectLst/>
                <a:latin typeface="+mn-lt"/>
                <a:ea typeface="+mn-ea"/>
                <a:cs typeface="+mn-cs"/>
              </a:rPr>
              <a:t>： 上下文对象</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封装了很多信息，比如管道、客户端的地址等</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 msg : </a:t>
            </a:r>
            <a:r>
              <a:rPr lang="zh-CN" altLang="en-US" sz="1200" i="1" kern="1200" smtClean="0">
                <a:solidFill>
                  <a:schemeClr val="tx1"/>
                </a:solidFill>
                <a:effectLst/>
                <a:latin typeface="+mn-lt"/>
                <a:ea typeface="+mn-ea"/>
                <a:cs typeface="+mn-cs"/>
              </a:rPr>
              <a:t>客户端发送的数据</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channelRead(ChannelHandlerContext ctx, Object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"Server:"</a:t>
            </a:r>
            <a:r>
              <a:rPr lang="en-US" altLang="zh-CN" smtClean="0"/>
              <a:t>+ctx);</a:t>
            </a:r>
            <a:br>
              <a:rPr lang="en-US" altLang="zh-CN" smtClean="0"/>
            </a:br>
            <a:r>
              <a:rPr lang="en-US" altLang="zh-CN" smtClean="0"/>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这个 </a:t>
            </a:r>
            <a:r>
              <a:rPr lang="en-US" altLang="zh-CN" sz="1200" i="1" kern="1200" smtClean="0">
                <a:solidFill>
                  <a:schemeClr val="tx1"/>
                </a:solidFill>
                <a:effectLst/>
                <a:latin typeface="+mn-lt"/>
                <a:ea typeface="+mn-ea"/>
                <a:cs typeface="+mn-cs"/>
              </a:rPr>
              <a:t>ByteBuf </a:t>
            </a:r>
            <a:r>
              <a:rPr lang="zh-CN" altLang="en-US" sz="1200" i="1" kern="1200" smtClean="0">
                <a:solidFill>
                  <a:schemeClr val="tx1"/>
                </a:solidFill>
                <a:effectLst/>
                <a:latin typeface="+mn-lt"/>
                <a:ea typeface="+mn-ea"/>
                <a:cs typeface="+mn-cs"/>
              </a:rPr>
              <a:t>是 </a:t>
            </a:r>
            <a:r>
              <a:rPr lang="en-US" altLang="zh-CN" sz="1200" i="1" kern="1200" smtClean="0">
                <a:solidFill>
                  <a:schemeClr val="tx1"/>
                </a:solidFill>
                <a:effectLst/>
                <a:latin typeface="+mn-lt"/>
                <a:ea typeface="+mn-ea"/>
                <a:cs typeface="+mn-cs"/>
              </a:rPr>
              <a:t>netty </a:t>
            </a:r>
            <a:r>
              <a:rPr lang="zh-CN" altLang="en-US" sz="1200" i="1" kern="1200" smtClean="0">
                <a:solidFill>
                  <a:schemeClr val="tx1"/>
                </a:solidFill>
                <a:effectLst/>
                <a:latin typeface="+mn-lt"/>
                <a:ea typeface="+mn-ea"/>
                <a:cs typeface="+mn-cs"/>
              </a:rPr>
              <a:t>提供的</a:t>
            </a:r>
            <a:r>
              <a:rPr lang="en-US" altLang="zh-CN" sz="1200" i="1" kern="1200" smtClean="0">
                <a:solidFill>
                  <a:schemeClr val="tx1"/>
                </a:solidFill>
                <a:effectLst/>
                <a:latin typeface="+mn-lt"/>
                <a:ea typeface="+mn-ea"/>
                <a:cs typeface="+mn-cs"/>
              </a:rPr>
              <a:t>, </a:t>
            </a:r>
            <a:r>
              <a:rPr lang="zh-CN" altLang="en-US" sz="1200" i="1" kern="1200" smtClean="0">
                <a:solidFill>
                  <a:schemeClr val="tx1"/>
                </a:solidFill>
                <a:effectLst/>
                <a:latin typeface="+mn-lt"/>
                <a:ea typeface="+mn-ea"/>
                <a:cs typeface="+mn-cs"/>
              </a:rPr>
              <a:t>为了与</a:t>
            </a:r>
            <a:r>
              <a:rPr lang="en-US" altLang="zh-CN" sz="1200" i="1" kern="1200" smtClean="0">
                <a:solidFill>
                  <a:schemeClr val="tx1"/>
                </a:solidFill>
                <a:effectLst/>
                <a:latin typeface="+mn-lt"/>
                <a:ea typeface="+mn-ea"/>
                <a:cs typeface="+mn-cs"/>
              </a:rPr>
              <a:t>nio </a:t>
            </a:r>
            <a:r>
              <a:rPr lang="zh-CN" altLang="en-US" sz="1200" i="1" kern="1200" smtClean="0">
                <a:solidFill>
                  <a:schemeClr val="tx1"/>
                </a:solidFill>
                <a:effectLst/>
                <a:latin typeface="+mn-lt"/>
                <a:ea typeface="+mn-ea"/>
                <a:cs typeface="+mn-cs"/>
              </a:rPr>
              <a:t>的</a:t>
            </a:r>
            <a:r>
              <a:rPr lang="en-US" altLang="zh-CN" sz="1200" i="1" kern="1200" smtClean="0">
                <a:solidFill>
                  <a:schemeClr val="tx1"/>
                </a:solidFill>
                <a:effectLst/>
                <a:latin typeface="+mn-lt"/>
                <a:ea typeface="+mn-ea"/>
                <a:cs typeface="+mn-cs"/>
              </a:rPr>
              <a:t>ByteBuffer </a:t>
            </a:r>
            <a:r>
              <a:rPr lang="zh-CN" altLang="en-US" sz="1200" i="1" kern="1200" smtClean="0">
                <a:solidFill>
                  <a:schemeClr val="tx1"/>
                </a:solidFill>
                <a:effectLst/>
                <a:latin typeface="+mn-lt"/>
                <a:ea typeface="+mn-ea"/>
                <a:cs typeface="+mn-cs"/>
              </a:rPr>
              <a:t>区分，</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并且性能更高</a:t>
            </a:r>
            <a:br>
              <a:rPr lang="zh-CN" altLang="en-US" sz="1200" i="1" kern="1200" smtClean="0">
                <a:solidFill>
                  <a:schemeClr val="tx1"/>
                </a:solidFill>
                <a:effectLst/>
                <a:latin typeface="+mn-lt"/>
                <a:ea typeface="+mn-ea"/>
                <a:cs typeface="+mn-cs"/>
              </a:rPr>
            </a:br>
            <a:r>
              <a:rPr lang="zh-CN" altLang="en-US" sz="1200" i="1" kern="1200" smtClean="0">
                <a:solidFill>
                  <a:schemeClr val="tx1"/>
                </a:solidFill>
                <a:effectLst/>
                <a:latin typeface="+mn-lt"/>
                <a:ea typeface="+mn-ea"/>
                <a:cs typeface="+mn-cs"/>
              </a:rPr>
              <a:t>        </a:t>
            </a:r>
            <a:r>
              <a:rPr lang="en-US" altLang="zh-CN" smtClean="0"/>
              <a:t>ByteBuf buf=(ByteBuf) msg;</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客户端发来的消息：</a:t>
            </a:r>
            <a:r>
              <a:rPr lang="en-US" altLang="zh-CN" sz="1200" b="1" kern="1200" smtClean="0">
                <a:solidFill>
                  <a:schemeClr val="tx1"/>
                </a:solidFill>
                <a:effectLst/>
                <a:latin typeface="+mn-lt"/>
                <a:ea typeface="+mn-ea"/>
                <a:cs typeface="+mn-cs"/>
              </a:rPr>
              <a:t>"</a:t>
            </a:r>
            <a:r>
              <a:rPr lang="en-US" altLang="zh-CN" smtClean="0"/>
              <a:t>+buf.toString(CharsetUtil.</a:t>
            </a:r>
            <a:r>
              <a:rPr lang="en-US" altLang="zh-CN" sz="1200" b="1" i="1" kern="1200" smtClean="0">
                <a:solidFill>
                  <a:schemeClr val="tx1"/>
                </a:solidFill>
                <a:effectLst/>
                <a:latin typeface="+mn-lt"/>
                <a:ea typeface="+mn-ea"/>
                <a:cs typeface="+mn-cs"/>
              </a:rPr>
              <a:t>UTF_8</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客户端地址</a:t>
            </a:r>
            <a:r>
              <a:rPr lang="en-US" altLang="zh-CN" sz="1200" b="1" kern="1200" smtClean="0">
                <a:solidFill>
                  <a:schemeClr val="tx1"/>
                </a:solidFill>
                <a:effectLst/>
                <a:latin typeface="+mn-lt"/>
                <a:ea typeface="+mn-ea"/>
                <a:cs typeface="+mn-cs"/>
              </a:rPr>
              <a:t>=" </a:t>
            </a:r>
            <a:r>
              <a:rPr lang="en-US" altLang="zh-CN" smtClean="0"/>
              <a:t>+ ctx.channel().remoteAddress());</a:t>
            </a:r>
            <a:br>
              <a:rPr lang="en-US" altLang="zh-CN" smtClean="0"/>
            </a:br>
            <a:br>
              <a:rPr lang="en-US" altLang="zh-CN" smtClean="0"/>
            </a:br>
            <a:r>
              <a:rPr lang="en-US" altLang="zh-CN" smtClean="0"/>
              <a:t>    }</a:t>
            </a:r>
            <a:endParaRPr lang="en-US" altLang="zh-CN" smtClean="0"/>
          </a:p>
          <a:p>
            <a:pPr marL="0" indent="0" eaLnBrk="1" hangingPunct="1">
              <a:buNone/>
            </a:pP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en-US" altLang="zh-CN" baseline="0" smtClean="0">
                <a:ea typeface="宋体" panose="02010600030101010101" pitchFamily="2" charset="-122"/>
              </a:rPr>
              <a:t> </a:t>
            </a:r>
            <a:endParaRPr lang="en-US" altLang="zh-CN" baseline="0"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en-US" altLang="zh-CN" sz="1200" b="0" i="0" kern="1200" smtClean="0">
                <a:solidFill>
                  <a:schemeClr val="tx1"/>
                </a:solidFill>
                <a:effectLst/>
                <a:latin typeface="+mn-lt"/>
                <a:ea typeface="+mn-ea"/>
                <a:cs typeface="+mn-cs"/>
              </a:rPr>
              <a:t>1)</a:t>
            </a:r>
            <a:r>
              <a:rPr lang="en-US" altLang="zh-CN" sz="1200" b="0" i="0" kern="1200" baseline="0" smtClean="0">
                <a:solidFill>
                  <a:schemeClr val="tx1"/>
                </a:solidFill>
                <a:effectLst/>
                <a:latin typeface="+mn-lt"/>
                <a:ea typeface="+mn-ea"/>
                <a:cs typeface="+mn-cs"/>
              </a:rPr>
              <a:t> </a:t>
            </a:r>
            <a:r>
              <a:rPr lang="en-US" altLang="zh-CN" smtClean="0"/>
              <a:t>Netty </a:t>
            </a:r>
            <a:r>
              <a:rPr lang="zh-CN" altLang="en-US" smtClean="0"/>
              <a:t>抽象出两组</a:t>
            </a:r>
            <a:r>
              <a:rPr lang="zh-CN" altLang="en-US" b="1" smtClean="0"/>
              <a:t>线程池</a:t>
            </a:r>
            <a:r>
              <a:rPr lang="zh-CN" altLang="en-US" smtClean="0"/>
              <a:t>，</a:t>
            </a:r>
            <a:r>
              <a:rPr lang="en-US" altLang="zh-CN" smtClean="0"/>
              <a:t>BossGroup </a:t>
            </a:r>
            <a:r>
              <a:rPr lang="zh-CN" altLang="en-US" smtClean="0"/>
              <a:t>专门负责接收客户端连接，</a:t>
            </a:r>
            <a:r>
              <a:rPr lang="en-US" altLang="zh-CN" smtClean="0"/>
              <a:t>WorkerGroup </a:t>
            </a:r>
            <a:r>
              <a:rPr lang="zh-CN" altLang="en-US" smtClean="0"/>
              <a:t>专门负责网络读写操作</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mtClean="0"/>
              <a:t>BossGroup </a:t>
            </a:r>
            <a:r>
              <a:rPr lang="zh-CN" altLang="en-US" smtClean="0"/>
              <a:t>和</a:t>
            </a:r>
            <a:r>
              <a:rPr lang="zh-CN" altLang="en-US" baseline="0" smtClean="0"/>
              <a:t> </a:t>
            </a:r>
            <a:r>
              <a:rPr lang="en-US" altLang="zh-CN" smtClean="0"/>
              <a:t>WorkerGroup </a:t>
            </a:r>
            <a:r>
              <a:rPr lang="zh-CN" altLang="en-US" smtClean="0"/>
              <a:t>的类型都是 </a:t>
            </a:r>
            <a:r>
              <a:rPr lang="en-US" altLang="zh-CN" sz="1200" smtClean="0"/>
              <a:t>NioEventLoopGroup</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endParaRPr lang="en-US" altLang="zh-CN" sz="1200" smtClean="0"/>
          </a:p>
          <a:p>
            <a:pPr marL="228600" indent="-228600">
              <a:buAutoNum type="arabicParenR"/>
            </a:pPr>
            <a:r>
              <a:rPr lang="en-US" altLang="zh-CN" smtClean="0"/>
              <a:t>NioEventLoop </a:t>
            </a:r>
            <a:r>
              <a:rPr lang="zh-CN" altLang="en-US" smtClean="0"/>
              <a:t>表示一个不断循环执行处理任务的线程，每个 </a:t>
            </a:r>
            <a:r>
              <a:rPr lang="en-US" altLang="zh-CN" smtClean="0"/>
              <a:t>NioEventLoop </a:t>
            </a:r>
            <a:r>
              <a:rPr lang="zh-CN" altLang="en-US" smtClean="0"/>
              <a:t>都有一个 </a:t>
            </a:r>
            <a:r>
              <a:rPr lang="en-US" altLang="zh-CN" smtClean="0"/>
              <a:t>selector</a:t>
            </a:r>
            <a:r>
              <a:rPr lang="zh-CN" altLang="en-US" smtClean="0"/>
              <a:t>，用于监听绑定在其上的 </a:t>
            </a:r>
            <a:r>
              <a:rPr lang="en-US" altLang="zh-CN" smtClean="0"/>
              <a:t>socket </a:t>
            </a:r>
            <a:r>
              <a:rPr lang="zh-CN" altLang="en-US" smtClean="0"/>
              <a:t>网络通道。</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6)</a:t>
            </a:r>
            <a:r>
              <a:rPr lang="en-US" altLang="zh-CN" sz="1200" baseline="0" smtClean="0"/>
              <a:t>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说明</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smtClean="0"/>
              <a:t>Server </a:t>
            </a:r>
            <a:r>
              <a:rPr lang="zh-CN" altLang="en-US" sz="1200" smtClean="0"/>
              <a:t>端包含 </a:t>
            </a:r>
            <a:r>
              <a:rPr lang="en-US" altLang="zh-CN" sz="1200" smtClean="0"/>
              <a:t>1 </a:t>
            </a:r>
            <a:r>
              <a:rPr lang="zh-CN" altLang="en-US" sz="1200" smtClean="0"/>
              <a:t>个 </a:t>
            </a:r>
            <a:r>
              <a:rPr lang="en-US" altLang="zh-CN" sz="1200" smtClean="0"/>
              <a:t>Boss NioEventLoopGroup </a:t>
            </a:r>
            <a:r>
              <a:rPr lang="zh-CN" altLang="en-US" sz="1200" smtClean="0"/>
              <a:t>和 </a:t>
            </a:r>
            <a:r>
              <a:rPr lang="en-US" altLang="zh-CN" sz="1200" smtClean="0"/>
              <a:t>1 </a:t>
            </a:r>
            <a:r>
              <a:rPr lang="zh-CN" altLang="en-US" sz="1200" smtClean="0"/>
              <a:t>个 </a:t>
            </a:r>
            <a:r>
              <a:rPr lang="en-US" altLang="zh-CN" sz="1200" smtClean="0"/>
              <a:t>Worker NioEventLoopGroup</a:t>
            </a:r>
            <a:r>
              <a:rPr lang="zh-CN" altLang="en-US" sz="1200" smtClean="0"/>
              <a:t>。</a:t>
            </a:r>
            <a:endParaRPr lang="en-US" altLang="zh-CN" sz="1200" smtClean="0"/>
          </a:p>
          <a:p>
            <a:pPr marL="228600" indent="-228600">
              <a:buAutoNum type="arabicParenR"/>
            </a:pPr>
            <a:r>
              <a:rPr lang="en-US" altLang="zh-CN" sz="1200" smtClean="0"/>
              <a:t>NioEventLoopGroup </a:t>
            </a:r>
            <a:r>
              <a:rPr lang="zh-CN" altLang="en-US" sz="1200" smtClean="0"/>
              <a:t>相当于 </a:t>
            </a:r>
            <a:r>
              <a:rPr lang="en-US" altLang="zh-CN" sz="1200" smtClean="0"/>
              <a:t>1 </a:t>
            </a:r>
            <a:r>
              <a:rPr lang="zh-CN" altLang="en-US" sz="1200" smtClean="0"/>
              <a:t>个事件循环组，这个组里包含多个事件循环 </a:t>
            </a:r>
            <a:r>
              <a:rPr lang="en-US" altLang="zh-CN" sz="1200" smtClean="0"/>
              <a:t>NioEventLoop</a:t>
            </a:r>
            <a:r>
              <a:rPr lang="zh-CN" altLang="en-US" sz="1200" smtClean="0"/>
              <a:t>，每个 </a:t>
            </a:r>
            <a:r>
              <a:rPr lang="en-US" altLang="zh-CN" sz="1200" smtClean="0"/>
              <a:t>NioEventLoop </a:t>
            </a:r>
            <a:r>
              <a:rPr lang="zh-CN" altLang="en-US" sz="1200" smtClean="0"/>
              <a:t>包含 </a:t>
            </a:r>
            <a:r>
              <a:rPr lang="en-US" altLang="zh-CN" sz="1200" smtClean="0"/>
              <a:t>1 </a:t>
            </a:r>
            <a:r>
              <a:rPr lang="zh-CN" altLang="en-US" sz="1200" smtClean="0"/>
              <a:t>个 </a:t>
            </a:r>
            <a:r>
              <a:rPr lang="en-US" altLang="zh-CN" sz="1200" smtClean="0"/>
              <a:t>Selector </a:t>
            </a:r>
            <a:r>
              <a:rPr lang="zh-CN" altLang="en-US" sz="1200" smtClean="0"/>
              <a:t>和 </a:t>
            </a:r>
            <a:r>
              <a:rPr lang="en-US" altLang="zh-CN" sz="1200" smtClean="0"/>
              <a:t>1 </a:t>
            </a:r>
            <a:r>
              <a:rPr lang="zh-CN" altLang="en-US" sz="1200" smtClean="0"/>
              <a:t>个事件循环线程。</a:t>
            </a:r>
            <a:endParaRPr lang="en-US" altLang="zh-CN" sz="1200" smtClean="0"/>
          </a:p>
          <a:p>
            <a:pPr marL="228600" indent="-228600">
              <a:buAutoNum type="arabicParenR"/>
            </a:pPr>
            <a:r>
              <a:rPr lang="en-US" altLang="zh-CN" sz="1200" smtClean="0"/>
              <a:t>NioEventLoopGroup </a:t>
            </a:r>
            <a:r>
              <a:rPr lang="zh-CN" altLang="en-US" sz="1200" smtClean="0"/>
              <a:t>有几个线程，可以在创建时来指定 默认为 </a:t>
            </a:r>
            <a:r>
              <a:rPr lang="en-US" altLang="zh-CN" sz="1200" smtClean="0"/>
              <a:t>cpu </a:t>
            </a:r>
            <a:r>
              <a:rPr lang="zh-CN" altLang="en-US" sz="1200" smtClean="0"/>
              <a:t>核 </a:t>
            </a:r>
            <a:r>
              <a:rPr lang="en-US" altLang="zh-CN" sz="1200" smtClean="0"/>
              <a:t>* 2 //</a:t>
            </a:r>
            <a:r>
              <a:rPr lang="zh-CN" altLang="en-US" sz="1200" smtClean="0"/>
              <a:t>可以追源码</a:t>
            </a:r>
            <a:endParaRPr lang="en-US" altLang="zh-CN" sz="1200" smtClean="0"/>
          </a:p>
          <a:p>
            <a:pPr marL="228600" indent="-228600">
              <a:buAutoNum type="arabicParenR"/>
            </a:pPr>
            <a:r>
              <a:rPr lang="zh-CN" altLang="en-US" sz="1200" smtClean="0"/>
              <a:t>每个 </a:t>
            </a:r>
            <a:r>
              <a:rPr lang="en-US" altLang="zh-CN" sz="1200" smtClean="0"/>
              <a:t>Boss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Accept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Accept I/O </a:t>
            </a:r>
            <a:r>
              <a:rPr lang="zh-CN" altLang="en-US" sz="1200" smtClean="0"/>
              <a:t>事件，与 </a:t>
            </a:r>
            <a:r>
              <a:rPr lang="en-US" altLang="zh-CN" sz="1200" smtClean="0"/>
              <a:t>Client </a:t>
            </a:r>
            <a:r>
              <a:rPr lang="zh-CN" altLang="en-US" sz="1200" smtClean="0"/>
              <a:t>建立连接，生成 </a:t>
            </a:r>
            <a:r>
              <a:rPr lang="en-US" altLang="zh-CN" sz="1200" smtClean="0"/>
              <a:t>NioSocketChannel</a:t>
            </a:r>
            <a:r>
              <a:rPr lang="zh-CN" altLang="en-US" sz="1200" smtClean="0"/>
              <a:t>，并将 </a:t>
            </a:r>
            <a:r>
              <a:rPr lang="en-US" altLang="zh-CN" sz="1200" smtClean="0"/>
              <a:t>NioSocketChannel </a:t>
            </a:r>
            <a:r>
              <a:rPr lang="zh-CN" altLang="en-US" sz="1200" smtClean="0"/>
              <a:t>注册到某个 </a:t>
            </a:r>
            <a:r>
              <a:rPr lang="en-US" altLang="zh-CN" sz="1200" smtClean="0"/>
              <a:t>Worker NioEventLoop </a:t>
            </a:r>
            <a:r>
              <a:rPr lang="zh-CN" altLang="en-US" sz="1200" smtClean="0"/>
              <a:t>的 </a:t>
            </a:r>
            <a:r>
              <a:rPr lang="en-US" altLang="zh-CN" sz="1200" smtClean="0"/>
              <a:t>Selector </a:t>
            </a:r>
            <a:r>
              <a:rPr lang="zh-CN" altLang="en-US" sz="1200" smtClean="0"/>
              <a:t>上</a:t>
            </a:r>
            <a:endParaRPr lang="en-US" altLang="zh-CN" sz="1200" smtClean="0"/>
          </a:p>
          <a:p>
            <a:pPr marL="228600" indent="-228600">
              <a:buAutoNum type="arabicPeriod"/>
            </a:pPr>
            <a:r>
              <a:rPr lang="zh-CN" altLang="en-US" sz="1200" smtClean="0"/>
              <a:t>处理任务队列中的任务，</a:t>
            </a:r>
            <a:r>
              <a:rPr lang="en-US" altLang="zh-CN" sz="1200" smtClean="0"/>
              <a:t>runAllTasks</a:t>
            </a:r>
            <a:r>
              <a:rPr lang="zh-CN" altLang="en-US" sz="1200" smtClean="0"/>
              <a:t>。任务队列中的任务包括用户调用 </a:t>
            </a:r>
            <a:r>
              <a:rPr lang="en-US" altLang="zh-CN" sz="1200" smtClean="0"/>
              <a:t>eventloop.execute </a:t>
            </a:r>
            <a:r>
              <a:rPr lang="zh-CN" altLang="en-US" sz="1200" smtClean="0"/>
              <a:t>或 </a:t>
            </a:r>
            <a:r>
              <a:rPr lang="en-US" altLang="zh-CN" sz="1200" smtClean="0"/>
              <a:t>schedule </a:t>
            </a:r>
            <a:r>
              <a:rPr lang="zh-CN" altLang="en-US" sz="1200" smtClean="0"/>
              <a:t>执行的任务，或者其他线程提交到该 </a:t>
            </a:r>
            <a:r>
              <a:rPr lang="en-US" altLang="zh-CN" sz="1200" smtClean="0"/>
              <a:t>eventloop </a:t>
            </a:r>
            <a:r>
              <a:rPr lang="zh-CN" altLang="en-US" sz="1200" smtClean="0"/>
              <a:t>的任务</a:t>
            </a:r>
            <a:r>
              <a:rPr lang="en-US" altLang="zh-CN" sz="1200" smtClean="0"/>
              <a:t>//</a:t>
            </a:r>
            <a:r>
              <a:rPr lang="zh-CN" altLang="en-US" sz="1200" smtClean="0"/>
              <a:t>断点可以测试</a:t>
            </a:r>
            <a:endParaRPr lang="en-US" altLang="zh-CN" sz="1200" smtClean="0"/>
          </a:p>
          <a:p>
            <a:r>
              <a:rPr lang="en-US" altLang="zh-CN" sz="1200" smtClean="0"/>
              <a:t>5) </a:t>
            </a:r>
            <a:r>
              <a:rPr lang="zh-CN" altLang="en-US" sz="1200" smtClean="0"/>
              <a:t>每个 </a:t>
            </a:r>
            <a:r>
              <a:rPr lang="en-US" altLang="zh-CN" sz="1200" smtClean="0"/>
              <a:t>Worker NioEventLoop </a:t>
            </a:r>
            <a:r>
              <a:rPr lang="zh-CN" altLang="en-US" sz="1200" smtClean="0"/>
              <a:t>循环执行的任务包含 </a:t>
            </a:r>
            <a:r>
              <a:rPr lang="en-US" altLang="zh-CN" sz="1200" smtClean="0"/>
              <a:t>3 </a:t>
            </a:r>
            <a:r>
              <a:rPr lang="zh-CN" altLang="en-US" sz="1200" smtClean="0"/>
              <a:t>步</a:t>
            </a:r>
            <a:endParaRPr lang="en-US" altLang="zh-CN" sz="1200" smtClean="0"/>
          </a:p>
          <a:p>
            <a:pPr marL="228600" indent="-228600">
              <a:buAutoNum type="arabicPeriod"/>
            </a:pPr>
            <a:r>
              <a:rPr lang="zh-CN" altLang="en-US" sz="1200" smtClean="0"/>
              <a:t>轮询 </a:t>
            </a:r>
            <a:r>
              <a:rPr lang="en-US" altLang="zh-CN" sz="1200" smtClean="0"/>
              <a:t>Read</a:t>
            </a:r>
            <a:r>
              <a:rPr lang="zh-CN" altLang="en-US" sz="1200" smtClean="0"/>
              <a:t>、</a:t>
            </a:r>
            <a:r>
              <a:rPr lang="en-US" altLang="zh-CN" sz="1200" smtClean="0"/>
              <a:t>Write </a:t>
            </a:r>
            <a:r>
              <a:rPr lang="zh-CN" altLang="en-US" sz="1200" smtClean="0"/>
              <a:t>事件；</a:t>
            </a:r>
            <a:endParaRPr lang="en-US" altLang="zh-CN" sz="1200" smtClean="0"/>
          </a:p>
          <a:p>
            <a:pPr marL="228600" indent="-228600">
              <a:buAutoNum type="arabicPeriod"/>
            </a:pPr>
            <a:r>
              <a:rPr lang="zh-CN" altLang="en-US" sz="1200" smtClean="0"/>
              <a:t>处理 </a:t>
            </a:r>
            <a:r>
              <a:rPr lang="en-US" altLang="zh-CN" sz="1200" smtClean="0"/>
              <a:t>I/O </a:t>
            </a:r>
            <a:r>
              <a:rPr lang="zh-CN" altLang="en-US" sz="1200" smtClean="0"/>
              <a:t>事件，即 </a:t>
            </a:r>
            <a:r>
              <a:rPr lang="en-US" altLang="zh-CN" sz="1200" smtClean="0"/>
              <a:t>Read</a:t>
            </a:r>
            <a:r>
              <a:rPr lang="zh-CN" altLang="en-US" sz="1200" smtClean="0"/>
              <a:t>、</a:t>
            </a:r>
            <a:r>
              <a:rPr lang="en-US" altLang="zh-CN" sz="1200" smtClean="0"/>
              <a:t>Write </a:t>
            </a:r>
            <a:r>
              <a:rPr lang="zh-CN" altLang="en-US" sz="1200" smtClean="0"/>
              <a:t>事件，在 </a:t>
            </a:r>
            <a:r>
              <a:rPr lang="en-US" altLang="zh-CN" sz="1200" smtClean="0"/>
              <a:t>NioSocketChannel </a:t>
            </a:r>
            <a:r>
              <a:rPr lang="zh-CN" altLang="en-US" sz="1200" smtClean="0"/>
              <a:t>可读、可写事件发生时进行处理；</a:t>
            </a:r>
            <a:endParaRPr lang="en-US" altLang="zh-CN" sz="1200" smtClean="0"/>
          </a:p>
          <a:p>
            <a:pPr marL="228600" indent="-228600">
              <a:buAutoNum type="arabicPeriod"/>
            </a:pPr>
            <a:r>
              <a:rPr lang="zh-CN" altLang="en-US" sz="1200" smtClean="0"/>
              <a:t>处理任务队列中的</a:t>
            </a:r>
            <a:r>
              <a:rPr lang="zh-CN" altLang="en-US" sz="1200" b="1" smtClean="0">
                <a:solidFill>
                  <a:srgbClr val="DA0000"/>
                </a:solidFill>
              </a:rPr>
              <a:t>任务</a:t>
            </a:r>
            <a:r>
              <a:rPr lang="zh-CN" altLang="en-US" sz="1200" smtClean="0"/>
              <a:t>，</a:t>
            </a:r>
            <a:r>
              <a:rPr lang="en-US" altLang="zh-CN" sz="1200" smtClean="0"/>
              <a:t>runAllTasks</a:t>
            </a:r>
            <a:r>
              <a:rPr lang="zh-CN" altLang="en-US" sz="1200" smtClean="0"/>
              <a:t>。 </a:t>
            </a:r>
            <a:endParaRPr lang="zh-CN" altLang="en-US" sz="1200" smtClean="0"/>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Server </a:t>
            </a:r>
            <a:r>
              <a:rPr lang="zh-CN" altLang="en-US" sz="1200" b="0" i="0" kern="1200" smtClean="0">
                <a:solidFill>
                  <a:schemeClr val="tx1"/>
                </a:solidFill>
                <a:effectLst/>
                <a:latin typeface="+mn-lt"/>
                <a:ea typeface="+mn-ea"/>
                <a:cs typeface="+mn-cs"/>
              </a:rPr>
              <a:t>端包含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Boss NioEventLoopGroup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Worker NioEventLoopGroup</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 </a:t>
            </a:r>
            <a:r>
              <a:rPr lang="zh-CN" altLang="en-US" sz="1200" b="0" i="0" kern="1200" smtClean="0">
                <a:solidFill>
                  <a:schemeClr val="tx1"/>
                </a:solidFill>
                <a:effectLst/>
                <a:latin typeface="+mn-lt"/>
                <a:ea typeface="+mn-ea"/>
                <a:cs typeface="+mn-cs"/>
              </a:rPr>
              <a:t>相当于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个事件循环组，这个组里包含多个事件循环 </a:t>
            </a:r>
            <a:r>
              <a:rPr lang="en-US" altLang="zh-CN" sz="1200" b="0" i="0" kern="1200" smtClean="0">
                <a:solidFill>
                  <a:schemeClr val="tx1"/>
                </a:solidFill>
                <a:effectLst/>
                <a:latin typeface="+mn-lt"/>
                <a:ea typeface="+mn-ea"/>
                <a:cs typeface="+mn-cs"/>
              </a:rPr>
              <a:t>NioEventLoop</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NioEventLoop </a:t>
            </a:r>
            <a:r>
              <a:rPr lang="zh-CN" altLang="en-US" sz="1200" b="0" i="0" kern="1200" smtClean="0">
                <a:solidFill>
                  <a:schemeClr val="tx1"/>
                </a:solidFill>
                <a:effectLst/>
                <a:latin typeface="+mn-lt"/>
                <a:ea typeface="+mn-ea"/>
                <a:cs typeface="+mn-cs"/>
              </a:rPr>
              <a:t>包含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和 </a:t>
            </a:r>
            <a:r>
              <a:rPr lang="en-US" altLang="zh-CN" sz="1200" b="0" i="0" kern="1200" smtClean="0">
                <a:solidFill>
                  <a:schemeClr val="tx1"/>
                </a:solidFill>
                <a:effectLst/>
                <a:latin typeface="+mn-lt"/>
                <a:ea typeface="+mn-ea"/>
                <a:cs typeface="+mn-cs"/>
              </a:rPr>
              <a:t>1 </a:t>
            </a:r>
            <a:r>
              <a:rPr lang="zh-CN" altLang="en-US" sz="1200" b="0" i="0" kern="1200" smtClean="0">
                <a:solidFill>
                  <a:schemeClr val="tx1"/>
                </a:solidFill>
                <a:effectLst/>
                <a:latin typeface="+mn-lt"/>
                <a:ea typeface="+mn-ea"/>
                <a:cs typeface="+mn-cs"/>
              </a:rPr>
              <a:t>个事件循环线程。</a:t>
            </a:r>
            <a:endParaRPr lang="en-US" altLang="zh-CN" sz="1200" b="0" i="0" kern="1200" smtClean="0">
              <a:solidFill>
                <a:schemeClr val="tx1"/>
              </a:solidFill>
              <a:effectLst/>
              <a:latin typeface="+mn-lt"/>
              <a:ea typeface="+mn-ea"/>
              <a:cs typeface="+mn-cs"/>
            </a:endParaRPr>
          </a:p>
          <a:p>
            <a:pPr marL="228600" indent="-228600">
              <a:buAutoNum type="arabicParenR"/>
            </a:pPr>
            <a:r>
              <a:rPr lang="en-US" altLang="zh-CN" sz="1200" b="0" i="0" kern="1200" smtClean="0">
                <a:solidFill>
                  <a:schemeClr val="tx1"/>
                </a:solidFill>
                <a:effectLst/>
                <a:latin typeface="+mn-lt"/>
                <a:ea typeface="+mn-ea"/>
                <a:cs typeface="+mn-cs"/>
              </a:rPr>
              <a:t>NioEventLoopGroup</a:t>
            </a:r>
            <a:r>
              <a:rPr lang="en-US" altLang="zh-CN" sz="1200" b="0" i="0" kern="1200" baseline="0" smtClean="0">
                <a:solidFill>
                  <a:schemeClr val="tx1"/>
                </a:solidFill>
                <a:effectLst/>
                <a:latin typeface="+mn-lt"/>
                <a:ea typeface="+mn-ea"/>
                <a:cs typeface="+mn-cs"/>
              </a:rPr>
              <a:t> </a:t>
            </a:r>
            <a:r>
              <a:rPr lang="zh-CN" altLang="en-US" sz="1200" b="0" i="0" kern="1200" baseline="0" smtClean="0">
                <a:solidFill>
                  <a:schemeClr val="tx1"/>
                </a:solidFill>
                <a:effectLst/>
                <a:latin typeface="+mn-lt"/>
                <a:ea typeface="+mn-ea"/>
                <a:cs typeface="+mn-cs"/>
              </a:rPr>
              <a:t>有几个线程，可以在创建时来指定 默认为 </a:t>
            </a:r>
            <a:r>
              <a:rPr lang="en-US" altLang="zh-CN" sz="1200" b="0" i="0" kern="1200" baseline="0" smtClean="0">
                <a:solidFill>
                  <a:schemeClr val="tx1"/>
                </a:solidFill>
                <a:effectLst/>
                <a:latin typeface="+mn-lt"/>
                <a:ea typeface="+mn-ea"/>
                <a:cs typeface="+mn-cs"/>
              </a:rPr>
              <a:t>cpu </a:t>
            </a:r>
            <a:r>
              <a:rPr lang="zh-CN" altLang="en-US" sz="1200" b="0" i="0" kern="1200" baseline="0" smtClean="0">
                <a:solidFill>
                  <a:schemeClr val="tx1"/>
                </a:solidFill>
                <a:effectLst/>
                <a:latin typeface="+mn-lt"/>
                <a:ea typeface="+mn-ea"/>
                <a:cs typeface="+mn-cs"/>
              </a:rPr>
              <a:t>核 </a:t>
            </a:r>
            <a:r>
              <a:rPr lang="en-US" altLang="zh-CN" sz="1200" b="0" i="0" kern="1200" baseline="0" smtClean="0">
                <a:solidFill>
                  <a:schemeClr val="tx1"/>
                </a:solidFill>
                <a:effectLst/>
                <a:latin typeface="+mn-lt"/>
                <a:ea typeface="+mn-ea"/>
                <a:cs typeface="+mn-cs"/>
              </a:rPr>
              <a:t>* 2 //</a:t>
            </a:r>
            <a:r>
              <a:rPr lang="zh-CN" altLang="en-US" sz="1200" b="0" i="0" kern="1200" baseline="0" smtClean="0">
                <a:solidFill>
                  <a:schemeClr val="tx1"/>
                </a:solidFill>
                <a:effectLst/>
                <a:latin typeface="+mn-lt"/>
                <a:ea typeface="+mn-ea"/>
                <a:cs typeface="+mn-cs"/>
              </a:rPr>
              <a:t>可以追源码</a:t>
            </a:r>
            <a:endParaRPr lang="en-US" altLang="zh-CN" sz="1200" b="0" i="0" kern="1200" baseline="0" smtClean="0">
              <a:solidFill>
                <a:schemeClr val="tx1"/>
              </a:solidFill>
              <a:effectLst/>
              <a:latin typeface="+mn-lt"/>
              <a:ea typeface="+mn-ea"/>
              <a:cs typeface="+mn-cs"/>
            </a:endParaRPr>
          </a:p>
          <a:p>
            <a:pPr marL="228600" indent="-228600">
              <a:buAutoNum type="arabicParenR"/>
            </a:pP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Boss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Accept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Accept I/O </a:t>
            </a:r>
            <a:r>
              <a:rPr lang="zh-CN" altLang="en-US" sz="1200" b="0" i="0" kern="1200" smtClean="0">
                <a:solidFill>
                  <a:schemeClr val="tx1"/>
                </a:solidFill>
                <a:effectLst/>
                <a:latin typeface="+mn-lt"/>
                <a:ea typeface="+mn-ea"/>
                <a:cs typeface="+mn-cs"/>
              </a:rPr>
              <a:t>事件，与 </a:t>
            </a:r>
            <a:r>
              <a:rPr lang="en-US" altLang="zh-CN" sz="1200" b="0" i="0" kern="1200" smtClean="0">
                <a:solidFill>
                  <a:schemeClr val="tx1"/>
                </a:solidFill>
                <a:effectLst/>
                <a:latin typeface="+mn-lt"/>
                <a:ea typeface="+mn-ea"/>
                <a:cs typeface="+mn-cs"/>
              </a:rPr>
              <a:t>Client </a:t>
            </a:r>
            <a:r>
              <a:rPr lang="zh-CN" altLang="en-US" sz="1200" b="0" i="0" kern="1200" smtClean="0">
                <a:solidFill>
                  <a:schemeClr val="tx1"/>
                </a:solidFill>
                <a:effectLst/>
                <a:latin typeface="+mn-lt"/>
                <a:ea typeface="+mn-ea"/>
                <a:cs typeface="+mn-cs"/>
              </a:rPr>
              <a:t>建立连接，生成 </a:t>
            </a:r>
            <a:r>
              <a:rPr lang="en-US" altLang="zh-CN" sz="1200" b="0" i="0" kern="1200" smtClean="0">
                <a:solidFill>
                  <a:schemeClr val="tx1"/>
                </a:solidFill>
                <a:effectLst/>
                <a:latin typeface="+mn-lt"/>
                <a:ea typeface="+mn-ea"/>
                <a:cs typeface="+mn-cs"/>
              </a:rPr>
              <a:t>NioSocketChannel</a:t>
            </a:r>
            <a:r>
              <a:rPr lang="zh-CN" altLang="en-US" sz="1200" b="0" i="0" kern="1200" smtClean="0">
                <a:solidFill>
                  <a:schemeClr val="tx1"/>
                </a:solidFill>
                <a:effectLst/>
                <a:latin typeface="+mn-lt"/>
                <a:ea typeface="+mn-ea"/>
                <a:cs typeface="+mn-cs"/>
              </a:rPr>
              <a:t>，并将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注册到某个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的 </a:t>
            </a:r>
            <a:r>
              <a:rPr lang="en-US" altLang="zh-CN" sz="1200" b="0" i="0" kern="1200" smtClean="0">
                <a:solidFill>
                  <a:schemeClr val="tx1"/>
                </a:solidFill>
                <a:effectLst/>
                <a:latin typeface="+mn-lt"/>
                <a:ea typeface="+mn-ea"/>
                <a:cs typeface="+mn-cs"/>
              </a:rPr>
              <a:t>Selector </a:t>
            </a:r>
            <a:r>
              <a:rPr lang="zh-CN" altLang="en-US" sz="1200" b="0" i="0" kern="1200" smtClean="0">
                <a:solidFill>
                  <a:schemeClr val="tx1"/>
                </a:solidFill>
                <a:effectLst/>
                <a:latin typeface="+mn-lt"/>
                <a:ea typeface="+mn-ea"/>
                <a:cs typeface="+mn-cs"/>
              </a:rPr>
              <a:t>上</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在</a:t>
            </a:r>
            <a:r>
              <a:rPr lang="en-US" altLang="zh-CN" smtClean="0"/>
              <a:t>SingleThreadEventExecutor </a:t>
            </a:r>
            <a:r>
              <a:rPr lang="en-US" altLang="zh-CN" sz="1200" b="1" kern="1200" smtClean="0">
                <a:solidFill>
                  <a:schemeClr val="tx1"/>
                </a:solidFill>
                <a:effectLst/>
                <a:latin typeface="+mn-lt"/>
                <a:ea typeface="+mn-ea"/>
                <a:cs typeface="+mn-cs"/>
              </a:rPr>
              <a:t>protected boolean </a:t>
            </a:r>
            <a:r>
              <a:rPr lang="en-US" altLang="zh-CN" smtClean="0"/>
              <a:t>runAllTasks(</a:t>
            </a:r>
            <a:r>
              <a:rPr lang="en-US" altLang="zh-CN" sz="1200" b="1" kern="1200" smtClean="0">
                <a:solidFill>
                  <a:schemeClr val="tx1"/>
                </a:solidFill>
                <a:effectLst/>
                <a:latin typeface="+mn-lt"/>
                <a:ea typeface="+mn-ea"/>
                <a:cs typeface="+mn-cs"/>
              </a:rPr>
              <a:t>long </a:t>
            </a:r>
            <a:r>
              <a:rPr lang="en-US" altLang="zh-CN" smtClean="0"/>
              <a:t>timeoutNanos)</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。任务队列中的任务包括用户调用 </a:t>
            </a:r>
            <a:r>
              <a:rPr lang="en-US" altLang="zh-CN" sz="1200" b="0" i="0" kern="1200" smtClean="0">
                <a:solidFill>
                  <a:schemeClr val="tx1"/>
                </a:solidFill>
                <a:effectLst/>
                <a:latin typeface="+mn-lt"/>
                <a:ea typeface="+mn-ea"/>
                <a:cs typeface="+mn-cs"/>
              </a:rPr>
              <a:t>eventloop.execute </a:t>
            </a:r>
            <a:r>
              <a:rPr lang="zh-CN" altLang="en-US" sz="1200" b="0" i="0" kern="1200" smtClean="0">
                <a:solidFill>
                  <a:schemeClr val="tx1"/>
                </a:solidFill>
                <a:effectLst/>
                <a:latin typeface="+mn-lt"/>
                <a:ea typeface="+mn-ea"/>
                <a:cs typeface="+mn-cs"/>
              </a:rPr>
              <a:t>或 </a:t>
            </a:r>
            <a:r>
              <a:rPr lang="en-US" altLang="zh-CN" sz="1200" b="0" i="0" kern="1200" smtClean="0">
                <a:solidFill>
                  <a:schemeClr val="tx1"/>
                </a:solidFill>
                <a:effectLst/>
                <a:latin typeface="+mn-lt"/>
                <a:ea typeface="+mn-ea"/>
                <a:cs typeface="+mn-cs"/>
              </a:rPr>
              <a:t>schedule </a:t>
            </a:r>
            <a:r>
              <a:rPr lang="zh-CN" altLang="en-US" sz="1200" b="0" i="0" kern="1200" smtClean="0">
                <a:solidFill>
                  <a:schemeClr val="tx1"/>
                </a:solidFill>
                <a:effectLst/>
                <a:latin typeface="+mn-lt"/>
                <a:ea typeface="+mn-ea"/>
                <a:cs typeface="+mn-cs"/>
              </a:rPr>
              <a:t>执行的任务，或者其他线程提交到该 </a:t>
            </a:r>
            <a:r>
              <a:rPr lang="en-US" altLang="zh-CN" sz="1200" b="0" i="0" kern="1200" smtClean="0">
                <a:solidFill>
                  <a:schemeClr val="tx1"/>
                </a:solidFill>
                <a:effectLst/>
                <a:latin typeface="+mn-lt"/>
                <a:ea typeface="+mn-ea"/>
                <a:cs typeface="+mn-cs"/>
              </a:rPr>
              <a:t>eventloop </a:t>
            </a:r>
            <a:r>
              <a:rPr lang="zh-CN" altLang="en-US" sz="1200" b="0" i="0" kern="1200" smtClean="0">
                <a:solidFill>
                  <a:schemeClr val="tx1"/>
                </a:solidFill>
                <a:effectLst/>
                <a:latin typeface="+mn-lt"/>
                <a:ea typeface="+mn-ea"/>
                <a:cs typeface="+mn-cs"/>
              </a:rPr>
              <a:t>的任务</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断点可以测试</a:t>
            </a:r>
            <a:endParaRPr lang="en-US" altLang="zh-CN" sz="1200" b="0" i="0" kern="1200" smtClean="0">
              <a:solidFill>
                <a:schemeClr val="tx1"/>
              </a:solidFill>
              <a:effectLst/>
              <a:latin typeface="+mn-lt"/>
              <a:ea typeface="+mn-ea"/>
              <a:cs typeface="+mn-cs"/>
            </a:endParaRPr>
          </a:p>
          <a:p>
            <a:pPr marL="0" indent="0">
              <a:buNone/>
            </a:pPr>
            <a:r>
              <a:rPr lang="en-US" altLang="zh-CN" sz="1200" b="0" i="0" kern="1200" smtClean="0">
                <a:solidFill>
                  <a:schemeClr val="tx1"/>
                </a:solidFill>
                <a:effectLst/>
                <a:latin typeface="+mn-lt"/>
                <a:ea typeface="+mn-ea"/>
                <a:cs typeface="+mn-cs"/>
              </a:rPr>
              <a:t>5) </a:t>
            </a:r>
            <a:r>
              <a:rPr lang="zh-CN" altLang="en-US" sz="1200" b="0" i="0" kern="1200" smtClean="0">
                <a:solidFill>
                  <a:schemeClr val="tx1"/>
                </a:solidFill>
                <a:effectLst/>
                <a:latin typeface="+mn-lt"/>
                <a:ea typeface="+mn-ea"/>
                <a:cs typeface="+mn-cs"/>
              </a:rPr>
              <a:t>每个 </a:t>
            </a:r>
            <a:r>
              <a:rPr lang="en-US" altLang="zh-CN" sz="1200" b="0" i="0" kern="1200" smtClean="0">
                <a:solidFill>
                  <a:schemeClr val="tx1"/>
                </a:solidFill>
                <a:effectLst/>
                <a:latin typeface="+mn-lt"/>
                <a:ea typeface="+mn-ea"/>
                <a:cs typeface="+mn-cs"/>
              </a:rPr>
              <a:t>Worker NioEventLoop </a:t>
            </a:r>
            <a:r>
              <a:rPr lang="zh-CN" altLang="en-US" sz="1200" b="0" i="0" kern="1200" smtClean="0">
                <a:solidFill>
                  <a:schemeClr val="tx1"/>
                </a:solidFill>
                <a:effectLst/>
                <a:latin typeface="+mn-lt"/>
                <a:ea typeface="+mn-ea"/>
                <a:cs typeface="+mn-cs"/>
              </a:rPr>
              <a:t>循环执行的任务包含 </a:t>
            </a:r>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步</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轮询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 </a:t>
            </a:r>
            <a:r>
              <a:rPr lang="en-US" altLang="zh-CN" sz="1200" b="0" i="0" kern="1200" smtClean="0">
                <a:solidFill>
                  <a:schemeClr val="tx1"/>
                </a:solidFill>
                <a:effectLst/>
                <a:latin typeface="+mn-lt"/>
                <a:ea typeface="+mn-ea"/>
                <a:cs typeface="+mn-cs"/>
              </a:rPr>
              <a:t>I/O </a:t>
            </a:r>
            <a:r>
              <a:rPr lang="zh-CN" altLang="en-US" sz="1200" b="0" i="0" kern="1200" smtClean="0">
                <a:solidFill>
                  <a:schemeClr val="tx1"/>
                </a:solidFill>
                <a:effectLst/>
                <a:latin typeface="+mn-lt"/>
                <a:ea typeface="+mn-ea"/>
                <a:cs typeface="+mn-cs"/>
              </a:rPr>
              <a:t>事件，即 </a:t>
            </a:r>
            <a:r>
              <a:rPr lang="en-US" altLang="zh-CN" sz="1200" b="0" i="0" kern="1200" smtClean="0">
                <a:solidFill>
                  <a:schemeClr val="tx1"/>
                </a:solidFill>
                <a:effectLst/>
                <a:latin typeface="+mn-lt"/>
                <a:ea typeface="+mn-ea"/>
                <a:cs typeface="+mn-cs"/>
              </a:rPr>
              <a:t>Read</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Write </a:t>
            </a:r>
            <a:r>
              <a:rPr lang="zh-CN" altLang="en-US" sz="1200" b="0" i="0" kern="1200" smtClean="0">
                <a:solidFill>
                  <a:schemeClr val="tx1"/>
                </a:solidFill>
                <a:effectLst/>
                <a:latin typeface="+mn-lt"/>
                <a:ea typeface="+mn-ea"/>
                <a:cs typeface="+mn-cs"/>
              </a:rPr>
              <a:t>事件，在 </a:t>
            </a:r>
            <a:r>
              <a:rPr lang="en-US" altLang="zh-CN" sz="1200" b="0" i="0" kern="1200" smtClean="0">
                <a:solidFill>
                  <a:schemeClr val="tx1"/>
                </a:solidFill>
                <a:effectLst/>
                <a:latin typeface="+mn-lt"/>
                <a:ea typeface="+mn-ea"/>
                <a:cs typeface="+mn-cs"/>
              </a:rPr>
              <a:t>NioSocketChannel </a:t>
            </a:r>
            <a:r>
              <a:rPr lang="zh-CN" altLang="en-US" sz="1200" b="0" i="0" kern="1200" smtClean="0">
                <a:solidFill>
                  <a:schemeClr val="tx1"/>
                </a:solidFill>
                <a:effectLst/>
                <a:latin typeface="+mn-lt"/>
                <a:ea typeface="+mn-ea"/>
                <a:cs typeface="+mn-cs"/>
              </a:rPr>
              <a:t>可读、可写事件发生时进行处理；</a:t>
            </a:r>
            <a:endParaRPr lang="en-US" altLang="zh-CN" sz="1200" b="0" i="0" kern="1200" smtClean="0">
              <a:solidFill>
                <a:schemeClr val="tx1"/>
              </a:solidFill>
              <a:effectLst/>
              <a:latin typeface="+mn-lt"/>
              <a:ea typeface="+mn-ea"/>
              <a:cs typeface="+mn-cs"/>
            </a:endParaRPr>
          </a:p>
          <a:p>
            <a:pPr marL="228600" indent="-228600">
              <a:buAutoNum type="arabicPeriod"/>
            </a:pPr>
            <a:r>
              <a:rPr lang="zh-CN" altLang="en-US" sz="1200" b="0" i="0" kern="1200" smtClean="0">
                <a:solidFill>
                  <a:schemeClr val="tx1"/>
                </a:solidFill>
                <a:effectLst/>
                <a:latin typeface="+mn-lt"/>
                <a:ea typeface="+mn-ea"/>
                <a:cs typeface="+mn-cs"/>
              </a:rPr>
              <a:t>处理任务队列中的任务，</a:t>
            </a:r>
            <a:r>
              <a:rPr lang="en-US" altLang="zh-CN" sz="1200" b="0" i="0" kern="1200" smtClean="0">
                <a:solidFill>
                  <a:schemeClr val="tx1"/>
                </a:solidFill>
                <a:effectLst/>
                <a:latin typeface="+mn-lt"/>
                <a:ea typeface="+mn-ea"/>
                <a:cs typeface="+mn-cs"/>
              </a:rPr>
              <a:t>runAllTasks</a:t>
            </a:r>
            <a:r>
              <a:rPr lang="zh-CN" altLang="en-US" sz="1200" b="0" i="0" kern="120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不追了</a:t>
            </a:r>
            <a:endParaRPr lang="zh-CN" altLang="en-US" sz="1200" b="0" i="0" kern="1200" smtClean="0">
              <a:solidFill>
                <a:schemeClr val="tx1"/>
              </a:solidFill>
              <a:effectLst/>
              <a:latin typeface="+mn-lt"/>
              <a:ea typeface="+mn-ea"/>
              <a:cs typeface="+mn-cs"/>
            </a:endParaRPr>
          </a:p>
          <a:p>
            <a:pPr marL="0" indent="0">
              <a:buNone/>
            </a:pPr>
            <a:endParaRPr lang="en-US" altLang="zh-CN" sz="1200" b="0" i="0" kern="1200" smtClean="0">
              <a:solidFill>
                <a:schemeClr val="tx1"/>
              </a:solidFill>
              <a:effectLst/>
              <a:latin typeface="+mn-lt"/>
              <a:ea typeface="+mn-ea"/>
              <a:cs typeface="+mn-cs"/>
            </a:endParaRPr>
          </a:p>
          <a:p>
            <a:pPr marL="0" indent="0">
              <a:buNone/>
            </a:pPr>
            <a:endParaRPr lang="zh-CN" altLang="en-US" sz="1200" b="0" i="0" kern="1200" smtClean="0">
              <a:solidFill>
                <a:schemeClr val="tx1"/>
              </a:solidFill>
              <a:effectLst/>
              <a:latin typeface="+mn-lt"/>
              <a:ea typeface="+mn-ea"/>
              <a:cs typeface="+mn-cs"/>
            </a:endParaRPr>
          </a:p>
          <a:p>
            <a:pPr eaLnBrk="1" hangingPunct="1"/>
            <a:endParaRPr lang="en-US" altLang="zh-CN" baseline="0"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讲解提示：</a:t>
            </a:r>
            <a:r>
              <a:rPr lang="zh-CN" altLang="en-US" smtClean="0"/>
              <a:t>编写程序时，可以对照</a:t>
            </a:r>
            <a:r>
              <a:rPr lang="en-US" altLang="zh-CN" smtClean="0"/>
              <a:t>Netty </a:t>
            </a:r>
            <a:r>
              <a:rPr lang="zh-CN" altLang="en-US" smtClean="0"/>
              <a:t>模型示意图来理解和讲解</a:t>
            </a:r>
            <a:r>
              <a:rPr lang="en-US" altLang="zh-CN" smtClean="0"/>
              <a:t>,</a:t>
            </a:r>
            <a:r>
              <a:rPr lang="zh-CN" altLang="en-US" smtClean="0"/>
              <a:t>就能比较形象和具体 可参</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smtClean="0">
                <a:ea typeface="宋体" panose="02010600030101010101" pitchFamily="2" charset="-122"/>
              </a:rPr>
              <a:t>案例演示</a:t>
            </a:r>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看  </a:t>
            </a:r>
            <a:r>
              <a:rPr lang="en-US" altLang="zh-CN" smtClean="0"/>
              <a:t>manytimeprocess </a:t>
            </a:r>
            <a:r>
              <a:rPr lang="zh-CN" altLang="en-US" smtClean="0"/>
              <a:t>的项目来演示即可</a:t>
            </a:r>
            <a:endParaRPr lang="en-US" altLang="zh-CN" baseline="0"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netty in action </a:t>
            </a:r>
            <a:r>
              <a:rPr lang="zh-CN" altLang="en-US" sz="1200" b="1" kern="1200" smtClean="0">
                <a:solidFill>
                  <a:schemeClr val="tx1"/>
                </a:solidFill>
                <a:effectLst/>
                <a:latin typeface="+mn-lt"/>
                <a:ea typeface="+mn-ea"/>
                <a:cs typeface="+mn-cs"/>
              </a:rPr>
              <a:t>是 </a:t>
            </a: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的一个实际贡献者 编写的</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讲的比较清楚，透彻</a:t>
            </a: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netty </a:t>
            </a:r>
            <a:r>
              <a:rPr lang="zh-CN" altLang="en-US" sz="1200" b="1" kern="1200" smtClean="0">
                <a:solidFill>
                  <a:schemeClr val="tx1"/>
                </a:solidFill>
                <a:effectLst/>
                <a:latin typeface="+mn-lt"/>
                <a:ea typeface="+mn-ea"/>
                <a:cs typeface="+mn-cs"/>
              </a:rPr>
              <a:t>权威指南 </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到 当当网即可 </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优点：作者技术水平不错</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Netty </a:t>
            </a:r>
            <a:r>
              <a:rPr lang="zh-CN" altLang="en-US" sz="1200" b="1" kern="1200" baseline="0" smtClean="0">
                <a:solidFill>
                  <a:schemeClr val="tx1"/>
                </a:solidFill>
                <a:effectLst/>
                <a:latin typeface="+mn-lt"/>
                <a:ea typeface="+mn-ea"/>
                <a:cs typeface="+mn-cs"/>
              </a:rPr>
              <a:t>理论的讲的清晰到位</a:t>
            </a:r>
            <a:endParaRPr lang="en-US" altLang="zh-CN" sz="1200" b="1" kern="1200" baseline="0" smtClean="0">
              <a:solidFill>
                <a:schemeClr val="tx1"/>
              </a:solidFill>
              <a:effectLst/>
              <a:latin typeface="+mn-lt"/>
              <a:ea typeface="+mn-ea"/>
              <a:cs typeface="+mn-cs"/>
            </a:endParaRPr>
          </a:p>
          <a:p>
            <a:r>
              <a:rPr lang="zh-CN" altLang="en-US" sz="1200" b="1" kern="1200" baseline="0" smtClean="0">
                <a:solidFill>
                  <a:schemeClr val="tx1"/>
                </a:solidFill>
                <a:effectLst/>
                <a:latin typeface="+mn-lt"/>
                <a:ea typeface="+mn-ea"/>
                <a:cs typeface="+mn-cs"/>
              </a:rPr>
              <a:t>缺点：是基于</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讲的，但是目前</a:t>
            </a:r>
            <a:r>
              <a:rPr lang="en-US" altLang="zh-CN" sz="1200" b="1" kern="1200" baseline="0" smtClean="0">
                <a:solidFill>
                  <a:schemeClr val="tx1"/>
                </a:solidFill>
                <a:effectLst/>
                <a:latin typeface="+mn-lt"/>
                <a:ea typeface="+mn-ea"/>
                <a:cs typeface="+mn-cs"/>
              </a:rPr>
              <a:t>Netty5 </a:t>
            </a:r>
            <a:r>
              <a:rPr lang="zh-CN" altLang="en-US" sz="1200" b="1" kern="1200" baseline="0" smtClean="0">
                <a:solidFill>
                  <a:schemeClr val="tx1"/>
                </a:solidFill>
                <a:effectLst/>
                <a:latin typeface="+mn-lt"/>
                <a:ea typeface="+mn-ea"/>
                <a:cs typeface="+mn-cs"/>
              </a:rPr>
              <a:t>版本已经不再维护升级了， 目前都是使用</a:t>
            </a:r>
            <a:r>
              <a:rPr lang="en-US" altLang="zh-CN" sz="1200" b="1" kern="1200" baseline="0" smtClean="0">
                <a:solidFill>
                  <a:schemeClr val="tx1"/>
                </a:solidFill>
                <a:effectLst/>
                <a:latin typeface="+mn-lt"/>
                <a:ea typeface="+mn-ea"/>
                <a:cs typeface="+mn-cs"/>
              </a:rPr>
              <a:t>Netty4 , </a:t>
            </a:r>
            <a:r>
              <a:rPr lang="zh-CN" altLang="en-US" sz="1200" b="1" kern="1200" baseline="0" smtClean="0">
                <a:solidFill>
                  <a:schemeClr val="tx1"/>
                </a:solidFill>
                <a:effectLst/>
                <a:latin typeface="+mn-lt"/>
                <a:ea typeface="+mn-ea"/>
                <a:cs typeface="+mn-cs"/>
              </a:rPr>
              <a:t>所以</a:t>
            </a:r>
            <a:r>
              <a:rPr lang="en-US" altLang="zh-CN" sz="1200" b="1" kern="1200" baseline="0" smtClean="0">
                <a:solidFill>
                  <a:schemeClr val="tx1"/>
                </a:solidFill>
                <a:effectLst/>
                <a:latin typeface="+mn-lt"/>
                <a:ea typeface="+mn-ea"/>
                <a:cs typeface="+mn-cs"/>
              </a:rPr>
              <a:t>API </a:t>
            </a:r>
            <a:r>
              <a:rPr lang="zh-CN" altLang="en-US" sz="1200" b="1" kern="1200" baseline="0" smtClean="0">
                <a:solidFill>
                  <a:schemeClr val="tx1"/>
                </a:solidFill>
                <a:effectLst/>
                <a:latin typeface="+mn-lt"/>
                <a:ea typeface="+mn-ea"/>
                <a:cs typeface="+mn-cs"/>
              </a:rPr>
              <a:t>相差比较大</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smtClean="0">
                <a:solidFill>
                  <a:schemeClr val="tx1"/>
                </a:solidFill>
                <a:effectLst/>
                <a:latin typeface="+mn-lt"/>
                <a:ea typeface="+mn-ea"/>
                <a:cs typeface="+mn-cs"/>
              </a:rPr>
              <a:t>深入剖析</a:t>
            </a:r>
            <a:r>
              <a:rPr lang="en-US" altLang="zh-CN" sz="1200" b="0" i="0" kern="1200" smtClean="0">
                <a:solidFill>
                  <a:schemeClr val="tx1"/>
                </a:solidFill>
                <a:effectLst/>
                <a:latin typeface="+mn-lt"/>
                <a:ea typeface="+mn-ea"/>
                <a:cs typeface="+mn-cs"/>
              </a:rPr>
              <a:t>Netty</a:t>
            </a:r>
            <a:r>
              <a:rPr lang="zh-CN" altLang="en-US" sz="1200" b="0" i="0" kern="1200" smtClean="0">
                <a:solidFill>
                  <a:schemeClr val="tx1"/>
                </a:solidFill>
                <a:effectLst/>
                <a:latin typeface="+mn-lt"/>
                <a:ea typeface="+mn-ea"/>
                <a:cs typeface="+mn-cs"/>
              </a:rPr>
              <a:t>著作升级版，更全面系统讲解底层架构、实践与源码，更清晰地理解</a:t>
            </a:r>
            <a:r>
              <a:rPr lang="en-US" altLang="zh-CN" sz="1200" b="0" i="0" kern="1200" smtClean="0">
                <a:solidFill>
                  <a:schemeClr val="tx1"/>
                </a:solidFill>
                <a:effectLst/>
                <a:latin typeface="+mn-lt"/>
                <a:ea typeface="+mn-ea"/>
                <a:cs typeface="+mn-cs"/>
              </a:rPr>
              <a:t>Netty </a:t>
            </a:r>
            <a:r>
              <a:rPr lang="zh-CN" altLang="en-US" sz="1200" b="0" i="0" kern="1200" smtClean="0">
                <a:solidFill>
                  <a:schemeClr val="tx1"/>
                </a:solidFill>
                <a:effectLst/>
                <a:latin typeface="+mn-lt"/>
                <a:ea typeface="+mn-ea"/>
                <a:cs typeface="+mn-cs"/>
              </a:rPr>
              <a:t>架构设计理念</a:t>
            </a:r>
            <a:endParaRPr lang="zh-CN" altLang="en-US" sz="1200" b="0" i="0"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代码演示了</a:t>
            </a:r>
            <a:endParaRPr lang="en-US" altLang="zh-CN" smtClean="0">
              <a:ea typeface="宋体" panose="02010600030101010101" pitchFamily="2" charset="-122"/>
            </a:endParaRPr>
          </a:p>
          <a:p>
            <a:pPr eaLnBrk="1" hangingPunct="1"/>
            <a:r>
              <a:rPr lang="en-US" altLang="zh-CN" smtClean="0"/>
              <a:t>cf.addListener(</a:t>
            </a:r>
            <a:r>
              <a:rPr lang="en-US" altLang="zh-CN" sz="1200" b="1" kern="1200" smtClean="0">
                <a:solidFill>
                  <a:schemeClr val="tx1"/>
                </a:solidFill>
                <a:effectLst/>
                <a:latin typeface="+mn-lt"/>
                <a:ea typeface="+mn-ea"/>
                <a:cs typeface="+mn-cs"/>
              </a:rPr>
              <a:t>new </a:t>
            </a:r>
            <a:r>
              <a:rPr lang="en-US" altLang="zh-CN" smtClean="0"/>
              <a:t>ChannelFutureListener() {</a:t>
            </a:r>
            <a:br>
              <a:rPr lang="en-US" altLang="zh-CN" smtClean="0"/>
            </a:br>
            <a:r>
              <a:rPr lang="en-US" altLang="zh-CN" smtClean="0"/>
              <a:t>    </a:t>
            </a:r>
            <a:r>
              <a:rPr lang="en-US" altLang="zh-CN" sz="1200" kern="1200" smtClean="0">
                <a:solidFill>
                  <a:schemeClr val="tx1"/>
                </a:solidFill>
                <a:effectLst/>
                <a:latin typeface="+mn-lt"/>
                <a:ea typeface="+mn-ea"/>
                <a:cs typeface="+mn-cs"/>
              </a:rPr>
              <a:t>@Override</a:t>
            </a:r>
            <a:br>
              <a:rPr lang="en-US" altLang="zh-CN" sz="1200" kern="1200" smtClean="0">
                <a:solidFill>
                  <a:schemeClr val="tx1"/>
                </a:solidFill>
                <a:effectLst/>
                <a:latin typeface="+mn-lt"/>
                <a:ea typeface="+mn-ea"/>
                <a:cs typeface="+mn-cs"/>
              </a:rPr>
            </a:br>
            <a:r>
              <a:rPr lang="en-US" altLang="zh-CN" sz="1200" kern="1200" smtClean="0">
                <a:solidFill>
                  <a:schemeClr val="tx1"/>
                </a:solidFill>
                <a:effectLst/>
                <a:latin typeface="+mn-lt"/>
                <a:ea typeface="+mn-ea"/>
                <a:cs typeface="+mn-cs"/>
              </a:rPr>
              <a:t>    </a:t>
            </a:r>
            <a:r>
              <a:rPr lang="en-US" altLang="zh-CN" sz="1200" b="1" kern="1200" smtClean="0">
                <a:solidFill>
                  <a:schemeClr val="tx1"/>
                </a:solidFill>
                <a:effectLst/>
                <a:latin typeface="+mn-lt"/>
                <a:ea typeface="+mn-ea"/>
                <a:cs typeface="+mn-cs"/>
              </a:rPr>
              <a:t>public void </a:t>
            </a:r>
            <a:r>
              <a:rPr lang="en-US" altLang="zh-CN" smtClean="0"/>
              <a:t>operationComplete(ChannelFuture future) </a:t>
            </a:r>
            <a:r>
              <a:rPr lang="en-US" altLang="zh-CN" sz="1200" b="1" kern="1200" smtClean="0">
                <a:solidFill>
                  <a:schemeClr val="tx1"/>
                </a:solidFill>
                <a:effectLst/>
                <a:latin typeface="+mn-lt"/>
                <a:ea typeface="+mn-ea"/>
                <a:cs typeface="+mn-cs"/>
              </a:rPr>
              <a:t>throws </a:t>
            </a:r>
            <a:r>
              <a:rPr lang="en-US" altLang="zh-CN" smtClean="0"/>
              <a:t>Exception {</a:t>
            </a:r>
            <a:br>
              <a:rPr lang="en-US" altLang="zh-CN" smtClean="0"/>
            </a:br>
            <a:r>
              <a:rPr lang="en-US" altLang="zh-CN" smtClean="0"/>
              <a:t>        </a:t>
            </a:r>
            <a:r>
              <a:rPr lang="en-US" altLang="zh-CN" sz="1200" b="1" kern="1200" smtClean="0">
                <a:solidFill>
                  <a:schemeClr val="tx1"/>
                </a:solidFill>
                <a:effectLst/>
                <a:latin typeface="+mn-lt"/>
                <a:ea typeface="+mn-ea"/>
                <a:cs typeface="+mn-cs"/>
              </a:rPr>
              <a:t>if</a:t>
            </a:r>
            <a:r>
              <a:rPr lang="en-US" altLang="zh-CN" smtClean="0"/>
              <a:t>(</a:t>
            </a:r>
            <a:r>
              <a:rPr lang="en-US" altLang="zh-CN" sz="1200" kern="1200" smtClean="0">
                <a:solidFill>
                  <a:schemeClr val="tx1"/>
                </a:solidFill>
                <a:effectLst/>
                <a:latin typeface="+mn-lt"/>
                <a:ea typeface="+mn-ea"/>
                <a:cs typeface="+mn-cs"/>
              </a:rPr>
              <a:t>cf</a:t>
            </a:r>
            <a:r>
              <a:rPr lang="en-US" altLang="zh-CN" smtClean="0"/>
              <a:t>.isSuccess()) {</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完成 成功</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 </a:t>
            </a:r>
            <a:r>
              <a:rPr lang="en-US" altLang="zh-CN" sz="1200" b="1" kern="1200" smtClean="0">
                <a:solidFill>
                  <a:schemeClr val="tx1"/>
                </a:solidFill>
                <a:effectLst/>
                <a:latin typeface="+mn-lt"/>
                <a:ea typeface="+mn-ea"/>
                <a:cs typeface="+mn-cs"/>
              </a:rPr>
              <a:t>else </a:t>
            </a:r>
            <a:r>
              <a:rPr lang="en-US" altLang="zh-CN" smtClean="0"/>
              <a:t>{</a:t>
            </a:r>
            <a:br>
              <a:rPr lang="en-US" altLang="zh-CN" smtClean="0"/>
            </a:br>
            <a:r>
              <a:rPr lang="en-US" altLang="zh-CN" smtClean="0"/>
              <a:t>            System.</a:t>
            </a:r>
            <a:r>
              <a:rPr lang="en-US" altLang="zh-CN" sz="1200" b="1" i="1" kern="1200" smtClean="0">
                <a:solidFill>
                  <a:schemeClr val="tx1"/>
                </a:solidFill>
                <a:effectLst/>
                <a:latin typeface="+mn-lt"/>
                <a:ea typeface="+mn-ea"/>
                <a:cs typeface="+mn-cs"/>
              </a:rPr>
              <a:t>out</a:t>
            </a:r>
            <a:r>
              <a:rPr lang="en-US" altLang="zh-CN" smtClean="0"/>
              <a:t>.println(</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绑定失败了</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br>
              <a:rPr lang="en-US" altLang="zh-CN" smtClean="0"/>
            </a:br>
            <a:br>
              <a:rPr lang="en-US" altLang="zh-CN" smtClean="0"/>
            </a:br>
            <a:r>
              <a:rPr lang="en-US" altLang="zh-CN" smtClean="0"/>
              <a:t>    }</a:t>
            </a:r>
            <a:br>
              <a:rPr lang="en-US" altLang="zh-CN" smtClean="0"/>
            </a:br>
            <a:br>
              <a:rPr lang="en-US" altLang="zh-CN" smtClean="0"/>
            </a:br>
            <a:r>
              <a:rPr lang="en-US" altLang="zh-CN" smtClean="0"/>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目的：</a:t>
            </a:r>
            <a:r>
              <a:rPr lang="en-US" altLang="zh-CN" smtClean="0"/>
              <a:t>Netty </a:t>
            </a:r>
            <a:r>
              <a:rPr lang="zh-CN" altLang="en-US" smtClean="0"/>
              <a:t>可以做</a:t>
            </a:r>
            <a:r>
              <a:rPr lang="en-US" altLang="zh-CN" smtClean="0"/>
              <a:t>Http</a:t>
            </a:r>
            <a:r>
              <a:rPr lang="zh-CN" altLang="en-US" smtClean="0"/>
              <a:t>服务开发，并且理解</a:t>
            </a:r>
            <a:r>
              <a:rPr lang="en-US" altLang="zh-CN" smtClean="0"/>
              <a:t>Handler</a:t>
            </a:r>
            <a:r>
              <a:rPr lang="zh-CN" altLang="en-US" smtClean="0"/>
              <a:t>实例和客户端及其请求的关系</a:t>
            </a:r>
            <a:endParaRPr lang="en-US" altLang="zh-CN" smtClean="0"/>
          </a:p>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zh-CN" altLang="en-US" sz="1200" i="1" kern="1200" smtClean="0">
                <a:solidFill>
                  <a:schemeClr val="tx1"/>
                </a:solidFill>
                <a:effectLst/>
                <a:latin typeface="+mn-lt"/>
                <a:ea typeface="+mn-ea"/>
                <a:cs typeface="+mn-cs"/>
              </a:rPr>
              <a:t>通过这个可以看到在服务器 每一个客户端对应一个 独立的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2) </a:t>
            </a:r>
            <a:r>
              <a:rPr lang="zh-CN" altLang="en-US" sz="1200" i="1" kern="1200" smtClean="0">
                <a:solidFill>
                  <a:schemeClr val="tx1"/>
                </a:solidFill>
                <a:effectLst/>
                <a:latin typeface="+mn-lt"/>
                <a:ea typeface="+mn-ea"/>
                <a:cs typeface="+mn-cs"/>
              </a:rPr>
              <a:t>如果浏览器和服务器连接超时</a:t>
            </a:r>
            <a:r>
              <a:rPr lang="en-US" altLang="zh-CN" sz="1200" i="1" kern="1200" smtClean="0">
                <a:solidFill>
                  <a:schemeClr val="tx1"/>
                </a:solidFill>
                <a:effectLst/>
                <a:latin typeface="+mn-lt"/>
                <a:ea typeface="+mn-ea"/>
                <a:cs typeface="+mn-cs"/>
              </a:rPr>
              <a:t>(1min?</a:t>
            </a:r>
            <a:r>
              <a:rPr lang="en-US" altLang="zh-CN" sz="1200" i="1" kern="1200" baseline="0" smtClean="0">
                <a:solidFill>
                  <a:schemeClr val="tx1"/>
                </a:solidFill>
                <a:effectLst/>
                <a:latin typeface="+mn-lt"/>
                <a:ea typeface="+mn-ea"/>
                <a:cs typeface="+mn-cs"/>
              </a:rPr>
              <a:t> </a:t>
            </a:r>
            <a:r>
              <a:rPr lang="zh-CN" altLang="en-US" sz="1200" i="1" kern="1200" baseline="0" smtClean="0">
                <a:solidFill>
                  <a:schemeClr val="tx1"/>
                </a:solidFill>
                <a:effectLst/>
                <a:latin typeface="+mn-lt"/>
                <a:ea typeface="+mn-ea"/>
                <a:cs typeface="+mn-cs"/>
              </a:rPr>
              <a:t>百度下，总之是可以看到的</a:t>
            </a:r>
            <a:r>
              <a:rPr lang="en-US" altLang="zh-CN" sz="1200" i="1" kern="1200" smtClean="0">
                <a:solidFill>
                  <a:schemeClr val="tx1"/>
                </a:solidFill>
                <a:effectLst/>
                <a:latin typeface="+mn-lt"/>
                <a:ea typeface="+mn-ea"/>
                <a:cs typeface="+mn-cs"/>
              </a:rPr>
              <a:t>)</a:t>
            </a:r>
            <a:r>
              <a:rPr lang="zh-CN" altLang="en-US" sz="1200" i="1" kern="1200" smtClean="0">
                <a:solidFill>
                  <a:schemeClr val="tx1"/>
                </a:solidFill>
                <a:effectLst/>
                <a:latin typeface="+mn-lt"/>
                <a:ea typeface="+mn-ea"/>
                <a:cs typeface="+mn-cs"/>
              </a:rPr>
              <a:t>，再次连接服务器端，又会为该客户端连接通信，创建新的</a:t>
            </a:r>
            <a:r>
              <a:rPr lang="en-US" altLang="zh-CN" sz="1200" i="1" kern="1200" smtClean="0">
                <a:solidFill>
                  <a:schemeClr val="tx1"/>
                </a:solidFill>
                <a:effectLst/>
                <a:latin typeface="+mn-lt"/>
                <a:ea typeface="+mn-ea"/>
                <a:cs typeface="+mn-cs"/>
              </a:rPr>
              <a:t>handler</a:t>
            </a:r>
            <a:endParaRPr lang="en-US" altLang="zh-CN" sz="1200" i="1" kern="1200" smtClean="0">
              <a:solidFill>
                <a:schemeClr val="tx1"/>
              </a:solidFill>
              <a:effectLst/>
              <a:latin typeface="+mn-lt"/>
              <a:ea typeface="+mn-ea"/>
              <a:cs typeface="+mn-cs"/>
            </a:endParaRPr>
          </a:p>
          <a:p>
            <a:pPr eaLnBrk="1" hangingPunct="1"/>
            <a:r>
              <a:rPr lang="en-US" altLang="zh-CN" sz="1200" i="1" kern="1200" smtClean="0">
                <a:solidFill>
                  <a:schemeClr val="tx1"/>
                </a:solidFill>
                <a:effectLst/>
                <a:latin typeface="+mn-lt"/>
                <a:ea typeface="+mn-ea"/>
                <a:cs typeface="+mn-cs"/>
              </a:rPr>
              <a:t>3) </a:t>
            </a:r>
            <a:r>
              <a:rPr lang="zh-CN" altLang="en-US" sz="1200" i="1" kern="1200" smtClean="0">
                <a:solidFill>
                  <a:schemeClr val="tx1"/>
                </a:solidFill>
                <a:effectLst/>
                <a:latin typeface="+mn-lt"/>
                <a:ea typeface="+mn-ea"/>
                <a:cs typeface="+mn-cs"/>
              </a:rPr>
              <a:t>使用</a:t>
            </a:r>
            <a:r>
              <a:rPr lang="en-US" altLang="zh-CN" sz="1200" i="1" kern="1200" smtClean="0">
                <a:solidFill>
                  <a:schemeClr val="tx1"/>
                </a:solidFill>
                <a:effectLst/>
                <a:latin typeface="+mn-lt"/>
                <a:ea typeface="+mn-ea"/>
                <a:cs typeface="+mn-cs"/>
              </a:rPr>
              <a:t>360</a:t>
            </a:r>
            <a:r>
              <a:rPr lang="zh-CN" altLang="en-US" sz="1200" i="1" kern="1200" smtClean="0">
                <a:solidFill>
                  <a:schemeClr val="tx1"/>
                </a:solidFill>
                <a:effectLst/>
                <a:latin typeface="+mn-lt"/>
                <a:ea typeface="+mn-ea"/>
                <a:cs typeface="+mn-cs"/>
              </a:rPr>
              <a:t>浏览器测试</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en-US" altLang="zh-CN" sz="1200" smtClean="0"/>
              <a:t>ChannelInboundHandlerAdapter </a:t>
            </a:r>
            <a:r>
              <a:rPr lang="zh-CN" altLang="en-US" sz="1200" smtClean="0"/>
              <a:t>类中，标红的部分往往需要重写</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en-US" altLang="zh-CN" sz="1200" smtClean="0"/>
              <a:t>ChannelInboundHandlerAdapter </a:t>
            </a:r>
            <a:r>
              <a:rPr lang="zh-CN" altLang="en-US" sz="1200" smtClean="0"/>
              <a:t>类中，标红的部分往往需要重写</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en-US" altLang="zh-CN" sz="1200" smtClean="0"/>
              <a:t>ChannelInboundHandlerAdapter </a:t>
            </a:r>
            <a:r>
              <a:rPr lang="zh-CN" altLang="en-US" sz="1200" smtClean="0"/>
              <a:t>类中，标红的部分往往需要重写</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en-US" altLang="zh-CN" sz="1200" smtClean="0"/>
              <a:t>ChannelInboundHandlerAdapter </a:t>
            </a:r>
            <a:r>
              <a:rPr lang="zh-CN" altLang="en-US" sz="1200" smtClean="0"/>
              <a:t>类中，标红的部分往往需要重写</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en-US" altLang="zh-CN" sz="1200" smtClean="0"/>
              <a:t>ChannelInboundHandlerAdapter </a:t>
            </a:r>
            <a:r>
              <a:rPr lang="zh-CN" altLang="en-US" sz="1200" smtClean="0"/>
              <a:t>类中，标红的部分往往需要重写</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4" y="1744779"/>
            <a:ext cx="8416052"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186" y="3182729"/>
            <a:ext cx="6930868"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224925"/>
            <a:ext cx="2227779"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062" y="224925"/>
            <a:ext cx="6518315"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29" y="3609171"/>
            <a:ext cx="8416052"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129" y="2380547"/>
            <a:ext cx="8416052"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062"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033130" y="1310535"/>
            <a:ext cx="437304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3" y="1257229"/>
            <a:ext cx="4374766"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95063" y="1781182"/>
            <a:ext cx="4374766"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029695" y="1257229"/>
            <a:ext cx="4376484"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029695" y="1781182"/>
            <a:ext cx="4376484"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64" y="223622"/>
            <a:ext cx="3257439"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1110" y="223627"/>
            <a:ext cx="5535067"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95064" y="1175322"/>
            <a:ext cx="3257439"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2" y="3931603"/>
            <a:ext cx="5940743"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0712" y="501854"/>
            <a:ext cx="5940743"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0712" y="4395750"/>
            <a:ext cx="5940743"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062" y="224923"/>
            <a:ext cx="8911115"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062" y="1310535"/>
            <a:ext cx="8911115"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95062" y="5205736"/>
            <a:ext cx="2310289"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382924" y="5205736"/>
            <a:ext cx="3135392"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5888" y="5205736"/>
            <a:ext cx="2310289"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76.bmp"/></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78.wmf"/><Relationship Id="rId2" Type="http://schemas.openxmlformats.org/officeDocument/2006/relationships/oleObject" Target="../embeddings/oleObject23.bin"/><Relationship Id="rId1" Type="http://schemas.openxmlformats.org/officeDocument/2006/relationships/image" Target="../media/image7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11.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79.wmf"/><Relationship Id="rId3" Type="http://schemas.openxmlformats.org/officeDocument/2006/relationships/oleObject" Target="../embeddings/oleObject25.bin"/><Relationship Id="rId2" Type="http://schemas.openxmlformats.org/officeDocument/2006/relationships/image" Target="../media/image48.wmf"/><Relationship Id="rId1" Type="http://schemas.openxmlformats.org/officeDocument/2006/relationships/oleObject" Target="../embeddings/oleObject24.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0.wmf"/><Relationship Id="rId1" Type="http://schemas.openxmlformats.org/officeDocument/2006/relationships/oleObject" Target="../embeddings/oleObject26.bin"/></Relationships>
</file>

<file path=ppt/slides/_rels/slide113.xml.rels><?xml version="1.0" encoding="UTF-8" standalone="yes"?>
<Relationships xmlns="http://schemas.openxmlformats.org/package/2006/relationships"><Relationship Id="rId9" Type="http://schemas.openxmlformats.org/officeDocument/2006/relationships/notesSlide" Target="../notesSlides/notesSlide113.xml"/><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wmf"/><Relationship Id="rId3" Type="http://schemas.openxmlformats.org/officeDocument/2006/relationships/oleObject" Target="../embeddings/oleObject28.bin"/><Relationship Id="rId2" Type="http://schemas.openxmlformats.org/officeDocument/2006/relationships/image" Target="../media/image81.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5.wmf"/><Relationship Id="rId1" Type="http://schemas.openxmlformats.org/officeDocument/2006/relationships/oleObject" Target="../embeddings/oleObject29.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hyperlink" Target="https://developers.google.com/protocol-buffers/docs/prot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wmf"/><Relationship Id="rId3" Type="http://schemas.openxmlformats.org/officeDocument/2006/relationships/oleObject" Target="../embeddings/oleObject31.bin"/><Relationship Id="rId2" Type="http://schemas.openxmlformats.org/officeDocument/2006/relationships/image" Target="../media/image86.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wmf"/><Relationship Id="rId1" Type="http://schemas.openxmlformats.org/officeDocument/2006/relationships/oleObject" Target="../embeddings/oleObject3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94.wmf"/><Relationship Id="rId1"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6.wmf"/><Relationship Id="rId2" Type="http://schemas.openxmlformats.org/officeDocument/2006/relationships/oleObject" Target="../embeddings/oleObject34.bin"/><Relationship Id="rId1" Type="http://schemas.openxmlformats.org/officeDocument/2006/relationships/image" Target="../media/image95.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00.wmf"/><Relationship Id="rId1" Type="http://schemas.openxmlformats.org/officeDocument/2006/relationships/oleObject" Target="../embeddings/oleObject35.bin"/></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01.wmf"/><Relationship Id="rId1" Type="http://schemas.openxmlformats.org/officeDocument/2006/relationships/oleObject" Target="../embeddings/oleObject36.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39.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06.wmf"/><Relationship Id="rId4" Type="http://schemas.openxmlformats.org/officeDocument/2006/relationships/oleObject" Target="../embeddings/oleObject38.bin"/><Relationship Id="rId3" Type="http://schemas.openxmlformats.org/officeDocument/2006/relationships/image" Target="../media/image105.wmf"/><Relationship Id="rId2" Type="http://schemas.openxmlformats.org/officeDocument/2006/relationships/oleObject" Target="../embeddings/oleObject37.bin"/><Relationship Id="rId1" Type="http://schemas.openxmlformats.org/officeDocument/2006/relationships/image" Target="../media/image10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07.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08.wmf"/><Relationship Id="rId1" Type="http://schemas.openxmlformats.org/officeDocument/2006/relationships/oleObject" Target="../embeddings/oleObject4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49.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0.wmf"/><Relationship Id="rId3" Type="http://schemas.openxmlformats.org/officeDocument/2006/relationships/oleObject" Target="../embeddings/oleObject42.bin"/><Relationship Id="rId2" Type="http://schemas.openxmlformats.org/officeDocument/2006/relationships/image" Target="../media/image109.wmf"/><Relationship Id="rId1"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13.wmf"/><Relationship Id="rId2" Type="http://schemas.openxmlformats.org/officeDocument/2006/relationships/oleObject" Target="../embeddings/oleObject43.bin"/><Relationship Id="rId1" Type="http://schemas.openxmlformats.org/officeDocument/2006/relationships/image" Target="../media/image112.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14.wmf"/><Relationship Id="rId1" Type="http://schemas.openxmlformats.org/officeDocument/2006/relationships/oleObject" Target="../embeddings/oleObject4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16.wmf"/><Relationship Id="rId3" Type="http://schemas.openxmlformats.org/officeDocument/2006/relationships/oleObject" Target="../embeddings/oleObject46.bin"/><Relationship Id="rId2" Type="http://schemas.openxmlformats.org/officeDocument/2006/relationships/image" Target="../media/image115.wmf"/><Relationship Id="rId1" Type="http://schemas.openxmlformats.org/officeDocument/2006/relationships/oleObject" Target="../embeddings/oleObject45.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7" Type="http://schemas.openxmlformats.org/officeDocument/2006/relationships/notesSlide" Target="../notesSlides/notesSlide157.xml"/><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118.wmf"/><Relationship Id="rId3" Type="http://schemas.openxmlformats.org/officeDocument/2006/relationships/oleObject" Target="../embeddings/oleObject48.bin"/><Relationship Id="rId2" Type="http://schemas.openxmlformats.org/officeDocument/2006/relationships/image" Target="../media/image117.wmf"/><Relationship Id="rId1" Type="http://schemas.openxmlformats.org/officeDocument/2006/relationships/oleObject" Target="../embeddings/oleObject47.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image" Target="../media/image121.png"/><Relationship Id="rId1" Type="http://schemas.openxmlformats.org/officeDocument/2006/relationships/image" Target="../media/image120.png"/></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61.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122.wmf"/><Relationship Id="rId1" Type="http://schemas.openxmlformats.org/officeDocument/2006/relationships/oleObject" Target="../embeddings/oleObject49.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23.w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bmp"/><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9.wmf"/><Relationship Id="rId1"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wmf"/><Relationship Id="rId3" Type="http://schemas.openxmlformats.org/officeDocument/2006/relationships/oleObject" Target="../embeddings/oleObject10.bin"/><Relationship Id="rId2" Type="http://schemas.openxmlformats.org/officeDocument/2006/relationships/image" Target="../media/image32.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13.bin"/><Relationship Id="rId4" Type="http://schemas.openxmlformats.org/officeDocument/2006/relationships/image" Target="../media/image36.wmf"/><Relationship Id="rId3" Type="http://schemas.openxmlformats.org/officeDocument/2006/relationships/oleObject" Target="../embeddings/oleObject12.bin"/><Relationship Id="rId2" Type="http://schemas.openxmlformats.org/officeDocument/2006/relationships/image" Target="../media/image35.wmf"/><Relationship Id="rId1"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48.wmf"/><Relationship Id="rId5" Type="http://schemas.openxmlformats.org/officeDocument/2006/relationships/oleObject" Target="../embeddings/oleObject16.bin"/><Relationship Id="rId4" Type="http://schemas.openxmlformats.org/officeDocument/2006/relationships/image" Target="../media/image47.wmf"/><Relationship Id="rId3" Type="http://schemas.openxmlformats.org/officeDocument/2006/relationships/oleObject" Target="../embeddings/oleObject15.bin"/><Relationship Id="rId2" Type="http://schemas.openxmlformats.org/officeDocument/2006/relationships/image" Target="../media/image46.wmf"/><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3.wmf"/><Relationship Id="rId1"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hyperlink" Target="http://www.52im.net/thread-306-1-1.html"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hyperlink" Target="https://netty.i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bintray.com/netty/downloads/nett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netty.io/wiki/related-projects.html" TargetMode="Externa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64.wmf"/><Relationship Id="rId1" Type="http://schemas.openxmlformats.org/officeDocument/2006/relationships/oleObject" Target="../embeddings/oleObject1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68.wmf"/><Relationship Id="rId3" Type="http://schemas.openxmlformats.org/officeDocument/2006/relationships/oleObject" Target="../embeddings/oleObject20.bin"/><Relationship Id="rId2" Type="http://schemas.openxmlformats.org/officeDocument/2006/relationships/image" Target="../media/image67.wmf"/><Relationship Id="rId1" Type="http://schemas.openxmlformats.org/officeDocument/2006/relationships/oleObject" Target="../embeddings/oleObject1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70.wmf"/><Relationship Id="rId2" Type="http://schemas.openxmlformats.org/officeDocument/2006/relationships/oleObject" Target="../embeddings/oleObject21.bin"/><Relationship Id="rId1" Type="http://schemas.openxmlformats.org/officeDocument/2006/relationships/image" Target="../media/image6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wmf"/><Relationship Id="rId2" Type="http://schemas.openxmlformats.org/officeDocument/2006/relationships/oleObject" Target="../embeddings/oleObject22.bin"/><Relationship Id="rId1" Type="http://schemas.openxmlformats.org/officeDocument/2006/relationships/image" Target="../media/image7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78132" y="2079051"/>
            <a:ext cx="6861464"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Netty</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核心技术及源码剖析</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TextBox 8"/>
          <p:cNvSpPr txBox="1"/>
          <p:nvPr/>
        </p:nvSpPr>
        <p:spPr>
          <a:xfrm>
            <a:off x="116408" y="4709940"/>
            <a:ext cx="7563203"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BIO</a:t>
            </a:r>
            <a:r>
              <a:rPr lang="zh-CN" altLang="en-US" sz="2400" b="1" smtClean="0">
                <a:solidFill>
                  <a:schemeClr val="bg1">
                    <a:lumMod val="65000"/>
                  </a:schemeClr>
                </a:solidFill>
              </a:rPr>
              <a:t>编程</a:t>
            </a:r>
            <a:r>
              <a:rPr lang="en-US" altLang="zh-CN" sz="2400" b="1" smtClean="0">
                <a:solidFill>
                  <a:schemeClr val="bg1">
                    <a:lumMod val="65000"/>
                  </a:schemeClr>
                </a:solidFill>
              </a:rPr>
              <a:t>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smtClean="0"/>
              <a:t>我</a:t>
            </a:r>
            <a:r>
              <a:rPr lang="zh-CN" altLang="en-US" sz="1700"/>
              <a:t>们经常需要自定</a:t>
            </a:r>
            <a:r>
              <a:rPr lang="zh-CN" altLang="en-US" sz="1700" smtClean="0"/>
              <a:t>义一</a:t>
            </a:r>
            <a:r>
              <a:rPr lang="zh-CN" altLang="en-US" sz="1700"/>
              <a:t>个 </a:t>
            </a:r>
            <a:r>
              <a:rPr lang="en-US" altLang="zh-CN" sz="1700"/>
              <a:t>Handler </a:t>
            </a:r>
            <a:r>
              <a:rPr lang="zh-CN" altLang="en-US" sz="1700"/>
              <a:t>类去继承 </a:t>
            </a:r>
            <a:r>
              <a:rPr lang="en-US" altLang="zh-CN" sz="1700"/>
              <a:t>ChannelInboundHandlerAdapter</a:t>
            </a:r>
            <a:r>
              <a:rPr lang="zh-CN" altLang="en-US" sz="1700"/>
              <a:t>，然后通</a:t>
            </a:r>
            <a:r>
              <a:rPr lang="zh-CN" altLang="en-US" sz="1700" smtClean="0"/>
              <a:t>过重</a:t>
            </a:r>
            <a:r>
              <a:rPr lang="zh-CN" altLang="en-US" sz="1700"/>
              <a:t>写相应方法实现业务逻辑，我们接下来看看一般都需要重写哪些方</a:t>
            </a:r>
            <a:r>
              <a:rPr lang="zh-CN" altLang="en-US" sz="1700" smtClean="0"/>
              <a:t>法</a:t>
            </a:r>
            <a:endParaRPr lang="en-US" altLang="zh-CN" sz="1700" smtClean="0"/>
          </a:p>
          <a:p>
            <a:endParaRPr lang="en-US" altLang="zh-CN" sz="1700" smtClean="0"/>
          </a:p>
          <a:p>
            <a:endParaRPr lang="en-US" altLang="zh-CN" sz="1700" smtClean="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a:t>
            </a:r>
            <a:r>
              <a:rPr lang="en-US" altLang="zh-CN" sz="1400" smtClean="0"/>
              <a:t>{ }</a:t>
            </a:r>
            <a:br>
              <a:rPr lang="en-US" altLang="zh-CN" sz="1400" smtClean="0"/>
            </a:br>
            <a:r>
              <a:rPr lang="en-US" altLang="zh-CN" sz="1400" smtClean="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r>
              <a:rPr lang="en-US" altLang="zh-CN" sz="1400" smtClean="0"/>
              <a:t>();</a:t>
            </a:r>
            <a:br>
              <a:rPr lang="en-US" altLang="zh-CN" sz="1400" smtClean="0"/>
            </a:br>
            <a:r>
              <a:rPr lang="en-US" altLang="zh-CN" sz="1400" smtClean="0"/>
              <a:t>    }</a:t>
            </a:r>
            <a:br>
              <a:rPr lang="en-US" altLang="zh-CN" sz="1400" smtClean="0"/>
            </a:br>
            <a:r>
              <a:rPr lang="en-US" altLang="zh-CN" sz="1400" smtClean="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en-US" altLang="zh-CN" sz="1400" b="1" smtClean="0">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r>
              <a:rPr lang="en-US" altLang="zh-CN" sz="1400" smtClean="0"/>
              <a:t>}</a:t>
            </a:r>
            <a:br>
              <a:rPr lang="en-US" altLang="zh-CN" sz="1400" smtClean="0"/>
            </a:br>
            <a:r>
              <a:rPr lang="en-US" altLang="zh-CN" sz="1400" smtClean="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smtClean="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smtClean="0">
                <a:solidFill>
                  <a:srgbClr val="DA0000"/>
                </a:solidFill>
              </a:rPr>
              <a:t>    //</a:t>
            </a:r>
            <a:r>
              <a:rPr lang="zh-CN" altLang="en-US" sz="1400" b="1">
                <a:solidFill>
                  <a:srgbClr val="DA0000"/>
                </a:solidFill>
              </a:rPr>
              <a:t>通道发生异</a:t>
            </a:r>
            <a:r>
              <a:rPr lang="zh-CN" altLang="en-US" sz="1400" b="1" smtClean="0">
                <a:solidFill>
                  <a:srgbClr val="DA0000"/>
                </a:solidFill>
              </a:rPr>
              <a:t>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smtClean="0"/>
              <a:t>}</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smtClean="0"/>
              <a:t>ChannelPipeline </a:t>
            </a:r>
            <a:r>
              <a:rPr lang="zh-CN" altLang="en-US" sz="2000" b="1" smtClean="0"/>
              <a:t>是一个重点：</a:t>
            </a:r>
            <a:endParaRPr lang="en-US" altLang="zh-CN" sz="2000" b="1" smtClean="0"/>
          </a:p>
          <a:p>
            <a:endParaRPr lang="en-US" altLang="zh-CN" smtClean="0"/>
          </a:p>
          <a:p>
            <a:pPr marL="342900" indent="-342900">
              <a:buAutoNum type="arabicParenR"/>
            </a:pPr>
            <a:r>
              <a:rPr lang="en-US" altLang="zh-CN" smtClean="0"/>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a:t>
            </a:r>
            <a:r>
              <a:rPr lang="zh-CN" altLang="en-US" smtClean="0"/>
              <a:t>事件</a:t>
            </a:r>
            <a:r>
              <a:rPr lang="zh-CN" altLang="en-US"/>
              <a:t>和操作，相当于一个贯穿 </a:t>
            </a:r>
            <a:r>
              <a:rPr lang="en-US" altLang="zh-CN"/>
              <a:t>Netty </a:t>
            </a:r>
            <a:r>
              <a:rPr lang="zh-CN" altLang="en-US"/>
              <a:t>的链</a:t>
            </a:r>
            <a:r>
              <a:rPr lang="zh-CN" altLang="en-US" smtClean="0"/>
              <a:t>。</a:t>
            </a:r>
            <a:r>
              <a:rPr lang="en-US" altLang="zh-CN" smtClean="0"/>
              <a:t>(</a:t>
            </a:r>
            <a:r>
              <a:rPr lang="zh-CN" altLang="en-US" b="1" smtClean="0">
                <a:solidFill>
                  <a:srgbClr val="DA0000"/>
                </a:solidFill>
              </a:rPr>
              <a:t>也可以这样理解：</a:t>
            </a:r>
            <a:r>
              <a:rPr lang="en-US" altLang="zh-CN" b="1" smtClean="0">
                <a:solidFill>
                  <a:srgbClr val="DA0000"/>
                </a:solidFill>
              </a:rPr>
              <a:t>ChannelPipeline </a:t>
            </a:r>
            <a:r>
              <a:rPr lang="zh-CN" altLang="en-US" b="1" smtClean="0">
                <a:solidFill>
                  <a:srgbClr val="DA0000"/>
                </a:solidFill>
              </a:rPr>
              <a:t>是 保</a:t>
            </a:r>
            <a:r>
              <a:rPr lang="zh-CN" altLang="en-US" b="1">
                <a:solidFill>
                  <a:srgbClr val="DA0000"/>
                </a:solidFill>
              </a:rPr>
              <a:t>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a:t>
            </a:r>
            <a:r>
              <a:rPr lang="zh-CN" altLang="en-US" b="1" smtClean="0">
                <a:solidFill>
                  <a:srgbClr val="DA0000"/>
                </a:solidFill>
              </a:rPr>
              <a:t>作</a:t>
            </a:r>
            <a:r>
              <a:rPr lang="en-US" altLang="zh-CN" smtClean="0"/>
              <a:t>)</a:t>
            </a:r>
            <a:endParaRPr lang="en-US" altLang="zh-CN" smtClean="0"/>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a:t>
            </a:r>
            <a:r>
              <a:rPr lang="zh-CN" altLang="en-US" smtClean="0"/>
              <a:t>互</a:t>
            </a:r>
            <a:endParaRPr lang="en-US" altLang="zh-CN" smtClean="0"/>
          </a:p>
          <a:p>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smtClean="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a:t>
            </a:r>
            <a:r>
              <a:rPr lang="zh-CN" altLang="en-US" sz="1700" smtClean="0"/>
              <a:t>下</a:t>
            </a:r>
            <a:endParaRPr lang="en-US" altLang="zh-CN" sz="1700" smtClean="0"/>
          </a:p>
          <a:p>
            <a:endParaRPr lang="en-US" altLang="zh-CN" sz="1700" smtClean="0"/>
          </a:p>
          <a:p>
            <a:endParaRPr lang="en-US" altLang="zh-CN" sz="1700" smtClean="0"/>
          </a:p>
        </p:txBody>
      </p:sp>
      <p:pic>
        <p:nvPicPr>
          <p:cNvPr id="1925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smtClean="0"/>
              <a:t>ChannelHandler</a:t>
            </a:r>
            <a:endParaRPr lang="en-US" altLang="zh-CN" sz="1500" smtClean="0"/>
          </a:p>
          <a:p>
            <a:pPr marL="285750" indent="-285750">
              <a:buFont typeface="Arial" panose="020B0604020202020204" pitchFamily="34" charset="0"/>
              <a:buChar char="•"/>
            </a:pPr>
            <a:endParaRPr lang="en-US" altLang="zh-CN" sz="1500" smtClean="0"/>
          </a:p>
          <a:p>
            <a:pPr marL="285750" indent="-285750">
              <a:buFont typeface="Arial" panose="020B0604020202020204"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smtClean="0"/>
          </a:p>
          <a:p>
            <a:pPr marL="285750" indent="-285750">
              <a:buFont typeface="Arial" panose="020B0604020202020204" pitchFamily="34" charset="0"/>
              <a:buChar char="•"/>
            </a:pPr>
            <a:endParaRPr lang="zh-CN" altLang="en-US" sz="14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zh-CN" altLang="en-US" sz="2200" b="1"/>
              <a:t>和 </a:t>
            </a:r>
            <a:r>
              <a:rPr lang="en-US" altLang="zh-CN" sz="2200" b="1"/>
              <a:t>ChannelPipeline</a:t>
            </a:r>
            <a:endParaRPr lang="en-US" altLang="zh-CN" sz="2200" b="1"/>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smtClean="0"/>
              <a:t>常用方法</a:t>
            </a:r>
            <a:endParaRPr lang="en-US" altLang="zh-CN" b="1" smtClean="0"/>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a:t>
            </a:r>
            <a:r>
              <a:rPr lang="zh-CN" altLang="en-US" sz="1700" smtClean="0"/>
              <a:t>加到链中的第一个位置</a:t>
            </a:r>
            <a:endParaRPr lang="zh-CN" altLang="en-US" sz="1700" smtClean="0"/>
          </a:p>
          <a:p>
            <a:pPr marL="285750" indent="-285750">
              <a:buFont typeface="Arial" panose="020B0604020202020204" pitchFamily="34" charset="0"/>
              <a:buChar char="•"/>
            </a:pPr>
            <a:r>
              <a:rPr lang="en-US" altLang="zh-CN" sz="1700" smtClean="0"/>
              <a:t>ChannelPipeline </a:t>
            </a:r>
            <a:r>
              <a:rPr lang="en-US" altLang="zh-CN" sz="1700"/>
              <a:t>addLast(ChannelHandler... handlers)</a:t>
            </a:r>
            <a:r>
              <a:rPr lang="zh-CN" altLang="en-US" sz="1700"/>
              <a:t>，把一个业务处理类（</a:t>
            </a:r>
            <a:r>
              <a:rPr lang="en-US" altLang="zh-CN" sz="1700"/>
              <a:t>handler</a:t>
            </a:r>
            <a:r>
              <a:rPr lang="zh-CN" altLang="en-US" sz="1700"/>
              <a:t>）添</a:t>
            </a:r>
            <a:r>
              <a:rPr lang="zh-CN" altLang="en-US" sz="1700" smtClean="0"/>
              <a:t>加到</a:t>
            </a:r>
            <a:r>
              <a:rPr lang="zh-CN" altLang="en-US" sz="1700"/>
              <a:t>链中的最后一个位置</a:t>
            </a:r>
            <a:endParaRPr lang="zh-CN" altLang="en-US" sz="1700"/>
          </a:p>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ChannelHandlerContext</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smtClean="0"/>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a:t>
            </a:r>
            <a:r>
              <a:rPr lang="zh-CN" altLang="en-US" smtClean="0"/>
              <a:t>象</a:t>
            </a:r>
            <a:endParaRPr lang="en-US" altLang="zh-CN" smtClean="0"/>
          </a:p>
          <a:p>
            <a:pPr marL="342900" indent="-342900">
              <a:buAutoNum type="arabicParenR"/>
            </a:pPr>
            <a:r>
              <a:rPr lang="zh-CN" altLang="en-US"/>
              <a:t>即</a:t>
            </a:r>
            <a:r>
              <a:rPr lang="en-US" altLang="zh-CN" smtClean="0"/>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a:t>
            </a:r>
            <a:r>
              <a:rPr lang="zh-CN" altLang="en-US" smtClean="0"/>
              <a:t>用</a:t>
            </a:r>
            <a:r>
              <a:rPr lang="en-US" altLang="zh-CN" smtClean="0"/>
              <a:t>.</a:t>
            </a:r>
            <a:endParaRPr lang="en-US" altLang="zh-CN" smtClean="0"/>
          </a:p>
          <a:p>
            <a:pPr marL="342900" indent="-342900">
              <a:buAutoNum type="arabicParenR"/>
            </a:pPr>
            <a:r>
              <a:rPr lang="zh-CN" altLang="en-US"/>
              <a:t>常</a:t>
            </a:r>
            <a:r>
              <a:rPr lang="zh-CN" altLang="en-US" smtClean="0"/>
              <a:t>用方法</a:t>
            </a:r>
            <a:endParaRPr lang="en-US" altLang="zh-CN" smtClean="0"/>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anose="020B0604020202020204" pitchFamily="34" charset="0"/>
              <a:buChar char="•"/>
            </a:pPr>
            <a:r>
              <a:rPr lang="en-US" altLang="zh-CN" sz="1700"/>
              <a:t>ChannelFuture close()</a:t>
            </a:r>
            <a:r>
              <a:rPr lang="zh-CN" altLang="en-US" sz="1700"/>
              <a:t>，关闭通道</a:t>
            </a:r>
            <a:endParaRPr lang="zh-CN" altLang="en-US" sz="1700"/>
          </a:p>
          <a:p>
            <a:pPr marL="285750" indent="-285750">
              <a:buFont typeface="Arial" panose="020B0604020202020204" pitchFamily="34" charset="0"/>
              <a:buChar char="•"/>
            </a:pPr>
            <a:r>
              <a:rPr lang="en-US" altLang="zh-CN" sz="1700" smtClean="0"/>
              <a:t>ChannelOutboundInvoker </a:t>
            </a:r>
            <a:r>
              <a:rPr lang="en-US" altLang="zh-CN" sz="1700"/>
              <a:t>flush()</a:t>
            </a:r>
            <a:r>
              <a:rPr lang="zh-CN" altLang="en-US" sz="1700"/>
              <a:t>，刷新</a:t>
            </a:r>
            <a:endParaRPr lang="zh-CN" altLang="en-US" sz="1700"/>
          </a:p>
          <a:p>
            <a:pPr marL="285750" indent="-285750">
              <a:buFont typeface="Arial" panose="020B0604020202020204" pitchFamily="34" charset="0"/>
              <a:buChar char="•"/>
            </a:pPr>
            <a:r>
              <a:rPr lang="en-US" altLang="zh-CN" sz="1700" smtClean="0"/>
              <a:t>ChannelFuture </a:t>
            </a:r>
            <a:r>
              <a:rPr lang="en-US" altLang="zh-CN" sz="1700"/>
              <a:t>writeAndFlush(Object msg) </a:t>
            </a:r>
            <a:r>
              <a:rPr lang="zh-CN" altLang="en-US" sz="1700"/>
              <a:t>， 将 数 据 写 到 </a:t>
            </a:r>
            <a:r>
              <a:rPr lang="en-US" altLang="zh-CN" sz="1700"/>
              <a:t>ChannelPipeline </a:t>
            </a:r>
            <a:r>
              <a:rPr lang="zh-CN" altLang="en-US" sz="1700"/>
              <a:t>中 当 前</a:t>
            </a:r>
            <a:endParaRPr lang="zh-CN" altLang="en-US" sz="1700"/>
          </a:p>
          <a:p>
            <a:pPr marL="285750" indent="-285750">
              <a:buFont typeface="Arial" panose="020B0604020202020204"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endParaRPr lang="zh-CN" altLang="en-US" sz="17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ChannelOption</a:t>
            </a:r>
            <a:endParaRPr lang="en-US" altLang="zh-CN" sz="2200" b="1"/>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smtClean="0"/>
          </a:p>
          <a:p>
            <a:pPr marL="342900" indent="-342900">
              <a:buAutoNum type="arabicParenR"/>
            </a:pPr>
            <a:r>
              <a:rPr lang="en-US" altLang="zh-CN" smtClean="0"/>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r>
              <a:rPr lang="zh-CN" altLang="en-US" smtClean="0"/>
              <a:t>。</a:t>
            </a:r>
            <a:endParaRPr lang="en-US" altLang="zh-CN" smtClean="0"/>
          </a:p>
          <a:p>
            <a:pPr marL="342900" indent="-342900">
              <a:buAutoNum type="arabicParenR"/>
            </a:pPr>
            <a:r>
              <a:rPr lang="en-US" altLang="zh-CN" smtClean="0"/>
              <a:t>ChannelOption </a:t>
            </a:r>
            <a:r>
              <a:rPr lang="zh-CN" altLang="en-US" smtClean="0"/>
              <a:t>参数如下</a:t>
            </a:r>
            <a:r>
              <a:rPr lang="en-US" altLang="zh-CN" smtClean="0"/>
              <a:t>:</a:t>
            </a:r>
            <a:endParaRPr lang="en-US" altLang="zh-CN" smtClean="0"/>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smtClean="0">
                <a:solidFill>
                  <a:srgbClr val="DA0000"/>
                </a:solidFill>
              </a:rPr>
              <a:t>ChannelOption.SO_BACKLOG</a:t>
            </a:r>
            <a:endParaRPr lang="en-US" altLang="zh-CN" b="1">
              <a:solidFill>
                <a:srgbClr val="DA0000"/>
              </a:solidFill>
            </a:endParaRP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endParaRPr lang="zh-CN" altLang="en-US" sz="1700"/>
          </a:p>
          <a:p>
            <a:r>
              <a:rPr lang="zh-CN" altLang="en-US" sz="1700"/>
              <a:t>务端处理客户端连接请求是顺序处理的，所以同一时间只能处理一个客户端连接。多个客户</a:t>
            </a:r>
            <a:endParaRPr lang="zh-CN" altLang="en-US" sz="1700"/>
          </a:p>
          <a:p>
            <a:r>
              <a:rPr lang="zh-CN" altLang="en-US" sz="1700"/>
              <a:t>端来的时候，服务端将不能处理的客户端连接请求放在队列中等待处理，</a:t>
            </a:r>
            <a:r>
              <a:rPr lang="en-US" altLang="zh-CN" sz="1700"/>
              <a:t>backlog </a:t>
            </a:r>
            <a:r>
              <a:rPr lang="zh-CN" altLang="en-US" sz="1700"/>
              <a:t>参数指定</a:t>
            </a:r>
            <a:endParaRPr lang="zh-CN" altLang="en-US" sz="1700"/>
          </a:p>
          <a:p>
            <a:r>
              <a:rPr lang="zh-CN" altLang="en-US" sz="1700"/>
              <a:t>了队列的大小</a:t>
            </a:r>
            <a:r>
              <a:rPr lang="zh-CN" altLang="en-US" sz="1700" smtClean="0"/>
              <a:t>。</a:t>
            </a:r>
            <a:endParaRPr lang="en-US" altLang="zh-CN" sz="1700" smtClean="0"/>
          </a:p>
          <a:p>
            <a:endParaRPr lang="zh-CN" altLang="en-US"/>
          </a:p>
          <a:p>
            <a:r>
              <a:rPr lang="en-US" altLang="zh-CN" b="1" smtClean="0">
                <a:solidFill>
                  <a:srgbClr val="DA0000"/>
                </a:solidFill>
              </a:rPr>
              <a:t>ChannelOption.SO_KEEPALIVE</a:t>
            </a:r>
            <a:endParaRPr lang="en-US" altLang="zh-CN"/>
          </a:p>
          <a:p>
            <a:r>
              <a:rPr lang="zh-CN" altLang="en-US" sz="1700" smtClean="0"/>
              <a:t>一</a:t>
            </a:r>
            <a:r>
              <a:rPr lang="zh-CN" altLang="en-US" sz="1700"/>
              <a:t>直保持连接活动状</a:t>
            </a:r>
            <a:r>
              <a:rPr lang="zh-CN" altLang="en-US" sz="1700" smtClean="0"/>
              <a:t>态</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smtClean="0"/>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a:t>
            </a:r>
            <a:r>
              <a:rPr lang="zh-CN" altLang="en-US" smtClean="0"/>
              <a:t>般会</a:t>
            </a:r>
            <a:r>
              <a:rPr lang="zh-CN" altLang="en-US"/>
              <a:t>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r>
              <a:rPr lang="zh-CN" altLang="en-US" smtClean="0"/>
              <a:t>。</a:t>
            </a:r>
            <a:endParaRPr lang="en-US" altLang="zh-CN" smtClean="0"/>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smtClean="0"/>
              <a:t>EventLoop</a:t>
            </a:r>
            <a:r>
              <a:rPr lang="zh-CN" altLang="en-US" smtClean="0"/>
              <a:t>来</a:t>
            </a:r>
            <a:r>
              <a:rPr lang="zh-CN" altLang="en-US"/>
              <a:t>处理任务。在 </a:t>
            </a:r>
            <a:r>
              <a:rPr lang="en-US" altLang="zh-CN"/>
              <a:t>Netty </a:t>
            </a:r>
            <a:r>
              <a:rPr lang="zh-CN" altLang="en-US"/>
              <a:t>服务器端编程中，我们一般都需要提供两个 </a:t>
            </a:r>
            <a:r>
              <a:rPr lang="en-US" altLang="zh-CN"/>
              <a:t>EventLoopGroup</a:t>
            </a:r>
            <a:r>
              <a:rPr lang="zh-CN" altLang="en-US"/>
              <a:t>，例如</a:t>
            </a:r>
            <a:r>
              <a:rPr lang="zh-CN" altLang="en-US" smtClean="0"/>
              <a:t>：</a:t>
            </a:r>
            <a:r>
              <a:rPr lang="en-US" altLang="zh-CN" smtClean="0"/>
              <a:t>BossEventLoopGroup </a:t>
            </a:r>
            <a:r>
              <a:rPr lang="zh-CN" altLang="en-US"/>
              <a:t>和 </a:t>
            </a:r>
            <a:r>
              <a:rPr lang="en-US" altLang="zh-CN"/>
              <a:t>WorkerEventLoopGroup</a:t>
            </a:r>
            <a:r>
              <a:rPr lang="zh-CN" altLang="en-US"/>
              <a:t>。</a:t>
            </a:r>
            <a:endParaRPr lang="zh-CN" altLang="en-US"/>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smtClean="0"/>
              <a:t>通</a:t>
            </a:r>
            <a:r>
              <a:rPr lang="zh-CN" altLang="en-US"/>
              <a:t>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zh-CN" altLang="en-US" smtClean="0"/>
              <a:t>。</a:t>
            </a:r>
            <a:r>
              <a:rPr lang="en-US" altLang="zh-CN" smtClean="0"/>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a:t>
            </a:r>
            <a:r>
              <a:rPr lang="zh-CN" altLang="en-US" smtClean="0"/>
              <a:t>进行 </a:t>
            </a:r>
            <a:r>
              <a:rPr lang="en-US" altLang="zh-CN"/>
              <a:t>IO </a:t>
            </a:r>
            <a:r>
              <a:rPr lang="zh-CN" altLang="en-US"/>
              <a:t>处理，如下图所</a:t>
            </a:r>
            <a:r>
              <a:rPr lang="zh-CN" altLang="en-US" smtClean="0"/>
              <a:t>示</a:t>
            </a:r>
            <a:endParaRPr lang="en-US" altLang="zh-CN" smtClean="0"/>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endParaRPr lang="en-US" altLang="zh-CN" sz="1100" smtClean="0"/>
            </a:p>
            <a:p>
              <a:pPr algn="l"/>
              <a:r>
                <a:rPr lang="en-US" altLang="zh-CN" smtClean="0"/>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altLang="zh-CN" sz="1500">
                <a:ea typeface="宋体" panose="02010600030101010101" pitchFamily="2" charset="-122"/>
              </a:rPr>
              <a:t>BossEventLoopGroup </a:t>
            </a:r>
            <a:r>
              <a:rPr lang="zh-CN" altLang="en-US" sz="1500">
                <a:ea typeface="宋体" panose="02010600030101010101" pitchFamily="2" charset="-122"/>
              </a:rPr>
              <a:t>通常是一个单线程的 </a:t>
            </a:r>
            <a:r>
              <a:rPr lang="en-US" altLang="zh-CN" sz="1500">
                <a:ea typeface="宋体" panose="02010600030101010101" pitchFamily="2" charset="-122"/>
              </a:rPr>
              <a:t>EventLoop</a:t>
            </a:r>
            <a:r>
              <a:rPr lang="zh-CN" altLang="en-US" sz="1500">
                <a:ea typeface="宋体" panose="02010600030101010101" pitchFamily="2" charset="-122"/>
              </a:rPr>
              <a:t>，</a:t>
            </a:r>
            <a:r>
              <a:rPr lang="en-US" altLang="zh-CN" sz="1500">
                <a:ea typeface="宋体" panose="02010600030101010101" pitchFamily="2" charset="-122"/>
              </a:rPr>
              <a:t>EventLoop </a:t>
            </a:r>
            <a:r>
              <a:rPr lang="zh-CN" altLang="en-US" sz="1500">
                <a:ea typeface="宋体" panose="02010600030101010101" pitchFamily="2" charset="-122"/>
              </a:rPr>
              <a:t>维护着一个注册</a:t>
            </a:r>
            <a:r>
              <a:rPr lang="zh-CN" altLang="en-US" sz="1500" smtClean="0">
                <a:ea typeface="宋体" panose="02010600030101010101" pitchFamily="2" charset="-122"/>
              </a:rPr>
              <a:t>了</a:t>
            </a:r>
            <a:r>
              <a:rPr lang="en-US" altLang="zh-CN" sz="1500" smtClean="0">
                <a:ea typeface="宋体" panose="02010600030101010101" pitchFamily="2" charset="-122"/>
              </a:rPr>
              <a:t>ServerSocketChannel </a:t>
            </a:r>
            <a:r>
              <a:rPr lang="zh-CN" altLang="en-US" sz="1500">
                <a:ea typeface="宋体" panose="02010600030101010101" pitchFamily="2" charset="-122"/>
              </a:rPr>
              <a:t>的 </a:t>
            </a:r>
            <a:r>
              <a:rPr lang="en-US" altLang="zh-CN" sz="1500">
                <a:ea typeface="宋体" panose="02010600030101010101" pitchFamily="2" charset="-122"/>
              </a:rPr>
              <a:t>Selector </a:t>
            </a:r>
            <a:r>
              <a:rPr lang="zh-CN" altLang="en-US" sz="1500">
                <a:ea typeface="宋体" panose="02010600030101010101" pitchFamily="2" charset="-122"/>
              </a:rPr>
              <a:t>实</a:t>
            </a:r>
            <a:r>
              <a:rPr lang="zh-CN" altLang="en-US" sz="1500" smtClean="0">
                <a:ea typeface="宋体" panose="02010600030101010101" pitchFamily="2" charset="-122"/>
              </a:rPr>
              <a:t>例</a:t>
            </a:r>
            <a:r>
              <a:rPr lang="en-US" altLang="zh-CN" sz="1500" smtClean="0">
                <a:ea typeface="宋体" panose="02010600030101010101" pitchFamily="2" charset="-122"/>
              </a:rPr>
              <a:t>BossEventLoop </a:t>
            </a:r>
            <a:r>
              <a:rPr lang="zh-CN" altLang="en-US" sz="1500">
                <a:ea typeface="宋体" panose="02010600030101010101" pitchFamily="2" charset="-122"/>
              </a:rPr>
              <a:t>不断轮询 </a:t>
            </a:r>
            <a:r>
              <a:rPr lang="en-US" altLang="zh-CN" sz="1500">
                <a:ea typeface="宋体" panose="02010600030101010101" pitchFamily="2" charset="-122"/>
              </a:rPr>
              <a:t>Selector </a:t>
            </a:r>
            <a:r>
              <a:rPr lang="zh-CN" altLang="en-US" sz="1500">
                <a:ea typeface="宋体" panose="02010600030101010101" pitchFamily="2" charset="-122"/>
              </a:rPr>
              <a:t>将连接事件分离出</a:t>
            </a:r>
            <a:r>
              <a:rPr lang="zh-CN" altLang="en-US" sz="1500" smtClean="0">
                <a:ea typeface="宋体" panose="02010600030101010101" pitchFamily="2" charset="-122"/>
              </a:rPr>
              <a:t>来</a:t>
            </a:r>
            <a:endParaRPr lang="en-US" altLang="zh-CN" sz="1500" smtClean="0">
              <a:ea typeface="宋体" panose="02010600030101010101" pitchFamily="2" charset="-122"/>
            </a:endParaRPr>
          </a:p>
          <a:p>
            <a:pPr marL="285750" indent="-285750">
              <a:buFont typeface="Arial" panose="020B0604020202020204" pitchFamily="34" charset="0"/>
              <a:buChar char="•"/>
            </a:pPr>
            <a:endParaRPr lang="zh-CN" altLang="en-US" sz="1500">
              <a:ea typeface="宋体" panose="02010600030101010101" pitchFamily="2" charset="-122"/>
            </a:endParaRPr>
          </a:p>
          <a:p>
            <a:pPr marL="285750" indent="-285750">
              <a:buFont typeface="Arial" panose="020B0604020202020204" pitchFamily="34" charset="0"/>
              <a:buChar char="•"/>
            </a:pPr>
            <a:r>
              <a:rPr lang="zh-CN" altLang="en-US" sz="1500">
                <a:ea typeface="宋体" panose="02010600030101010101" pitchFamily="2" charset="-122"/>
              </a:rPr>
              <a:t>通常是 </a:t>
            </a:r>
            <a:r>
              <a:rPr lang="en-US" altLang="zh-CN" sz="1500">
                <a:ea typeface="宋体" panose="02010600030101010101" pitchFamily="2" charset="-122"/>
              </a:rPr>
              <a:t>OP_ACCEPT </a:t>
            </a:r>
            <a:r>
              <a:rPr lang="zh-CN" altLang="en-US" sz="1500">
                <a:ea typeface="宋体" panose="02010600030101010101" pitchFamily="2" charset="-122"/>
              </a:rPr>
              <a:t>事件，然后将接收到的 </a:t>
            </a:r>
            <a:r>
              <a:rPr lang="en-US" altLang="zh-CN" sz="1500">
                <a:ea typeface="宋体" panose="02010600030101010101" pitchFamily="2" charset="-122"/>
              </a:rPr>
              <a:t>SocketChannel </a:t>
            </a:r>
            <a:r>
              <a:rPr lang="zh-CN" altLang="en-US" sz="1500">
                <a:ea typeface="宋体" panose="02010600030101010101" pitchFamily="2" charset="-122"/>
              </a:rPr>
              <a:t>交给 </a:t>
            </a:r>
            <a:r>
              <a:rPr lang="en-US" altLang="zh-CN" sz="1500" smtClean="0">
                <a:ea typeface="宋体" panose="02010600030101010101" pitchFamily="2" charset="-122"/>
              </a:rPr>
              <a:t>WorkerEventLoopGroup</a:t>
            </a:r>
            <a:endParaRPr lang="zh-CN" altLang="en-US" sz="1500">
              <a:ea typeface="宋体" panose="02010600030101010101" pitchFamily="2" charset="-122"/>
            </a:endParaRPr>
          </a:p>
          <a:p>
            <a:pPr marL="285750" indent="-285750">
              <a:buFont typeface="Arial" panose="020B0604020202020204" pitchFamily="34" charset="0"/>
              <a:buChar char="•"/>
            </a:pPr>
            <a:r>
              <a:rPr lang="en-US" altLang="zh-CN" sz="1500">
                <a:ea typeface="宋体" panose="02010600030101010101" pitchFamily="2" charset="-122"/>
              </a:rPr>
              <a:t>WorkerEventLoopGroup </a:t>
            </a:r>
            <a:r>
              <a:rPr lang="zh-CN" altLang="en-US" sz="1500">
                <a:ea typeface="宋体" panose="02010600030101010101" pitchFamily="2" charset="-122"/>
              </a:rPr>
              <a:t>会由 </a:t>
            </a:r>
            <a:r>
              <a:rPr lang="en-US" altLang="zh-CN" sz="1500">
                <a:ea typeface="宋体" panose="02010600030101010101" pitchFamily="2" charset="-122"/>
              </a:rPr>
              <a:t>next </a:t>
            </a:r>
            <a:r>
              <a:rPr lang="zh-CN" altLang="en-US" sz="1500">
                <a:ea typeface="宋体" panose="02010600030101010101" pitchFamily="2" charset="-122"/>
              </a:rPr>
              <a:t>选择其中一个 </a:t>
            </a:r>
            <a:r>
              <a:rPr lang="en-US" altLang="zh-CN" sz="1500" smtClean="0">
                <a:ea typeface="宋体" panose="02010600030101010101" pitchFamily="2" charset="-122"/>
              </a:rPr>
              <a:t>EventLoop</a:t>
            </a:r>
            <a:r>
              <a:rPr lang="zh-CN" altLang="en-US" sz="1500" smtClean="0">
                <a:ea typeface="宋体" panose="02010600030101010101" pitchFamily="2" charset="-122"/>
              </a:rPr>
              <a:t>来</a:t>
            </a:r>
            <a:r>
              <a:rPr lang="zh-CN" altLang="en-US" sz="1500">
                <a:ea typeface="宋体" panose="02010600030101010101" pitchFamily="2" charset="-122"/>
              </a:rPr>
              <a:t>将这个 </a:t>
            </a:r>
            <a:r>
              <a:rPr lang="en-US" altLang="zh-CN" sz="1500">
                <a:ea typeface="宋体" panose="02010600030101010101" pitchFamily="2" charset="-122"/>
              </a:rPr>
              <a:t>SocketChannel </a:t>
            </a:r>
            <a:r>
              <a:rPr lang="zh-CN" altLang="en-US" sz="1500" smtClean="0">
                <a:ea typeface="宋体" panose="02010600030101010101" pitchFamily="2" charset="-122"/>
              </a:rPr>
              <a:t>注册</a:t>
            </a:r>
            <a:r>
              <a:rPr lang="zh-CN" altLang="en-US" sz="1500">
                <a:ea typeface="宋体" panose="02010600030101010101" pitchFamily="2" charset="-122"/>
              </a:rPr>
              <a:t>到其维护的 </a:t>
            </a:r>
            <a:r>
              <a:rPr lang="en-US" altLang="zh-CN" sz="1500">
                <a:ea typeface="宋体" panose="02010600030101010101" pitchFamily="2" charset="-122"/>
              </a:rPr>
              <a:t>Selector </a:t>
            </a:r>
            <a:r>
              <a:rPr lang="zh-CN" altLang="en-US" sz="1500">
                <a:ea typeface="宋体" panose="02010600030101010101" pitchFamily="2" charset="-122"/>
              </a:rPr>
              <a:t>并对其后续的 </a:t>
            </a:r>
            <a:r>
              <a:rPr lang="en-US" altLang="zh-CN" sz="1500">
                <a:ea typeface="宋体" panose="02010600030101010101" pitchFamily="2" charset="-122"/>
              </a:rPr>
              <a:t>IO </a:t>
            </a:r>
            <a:r>
              <a:rPr lang="zh-CN" altLang="en-US" sz="1500">
                <a:ea typeface="宋体" panose="02010600030101010101" pitchFamily="2" charset="-122"/>
              </a:rPr>
              <a:t>事件进行处</a:t>
            </a:r>
            <a:r>
              <a:rPr lang="zh-CN" altLang="en-US" sz="1500" smtClean="0">
                <a:ea typeface="宋体" panose="02010600030101010101" pitchFamily="2" charset="-122"/>
              </a:rPr>
              <a:t>理</a:t>
            </a:r>
            <a:endParaRPr lang="en-US" altLang="zh-CN" sz="1500">
              <a:ea typeface="宋体" panose="02010600030101010101" pitchFamily="2"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EventLoopGroup </a:t>
            </a:r>
            <a:r>
              <a:rPr lang="zh-CN" altLang="en-US" sz="2200" b="1"/>
              <a:t>和其实现类 </a:t>
            </a:r>
            <a:r>
              <a:rPr lang="en-US" altLang="zh-CN" sz="2200" b="1"/>
              <a:t>NioEventLoopGroup</a:t>
            </a:r>
            <a:endParaRPr lang="en-US" altLang="zh-CN" sz="2200" b="1"/>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smtClean="0"/>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altLang="zh-CN"/>
              <a:t>public NioEventLoopGroup()</a:t>
            </a:r>
            <a:r>
              <a:rPr lang="zh-CN" altLang="en-US"/>
              <a:t>，构造方法</a:t>
            </a:r>
            <a:endParaRPr lang="zh-CN" altLang="en-US"/>
          </a:p>
          <a:p>
            <a:pPr marL="285750" indent="-285750">
              <a:buFont typeface="Arial" panose="020B0604020202020204" pitchFamily="34" charset="0"/>
              <a:buChar char="•"/>
            </a:pPr>
            <a:r>
              <a:rPr lang="en-US" altLang="zh-CN" smtClean="0"/>
              <a:t>public </a:t>
            </a:r>
            <a:r>
              <a:rPr lang="en-US" altLang="zh-CN"/>
              <a:t>Future&lt;?&gt; shutdownGracefully()</a:t>
            </a:r>
            <a:r>
              <a:rPr lang="zh-CN" altLang="en-US"/>
              <a:t>，断开连接，关闭线</a:t>
            </a:r>
            <a:r>
              <a:rPr lang="zh-CN" altLang="en-US" smtClean="0"/>
              <a:t>程</a:t>
            </a:r>
            <a:endParaRPr lang="en-US" altLang="zh-CN" smtClean="0"/>
          </a:p>
          <a:p>
            <a:pPr marL="285750" indent="-285750">
              <a:buFont typeface="Arial" panose="020B0604020202020204" pitchFamily="34" charset="0"/>
              <a:buChar char="•"/>
            </a:pPr>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smtClean="0">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提</a:t>
            </a:r>
            <a:r>
              <a:rPr lang="zh-CN" altLang="en-US" smtClean="0">
                <a:latin typeface="Arial" panose="020B0604020202020204" pitchFamily="34" charset="0"/>
                <a:cs typeface="Arial" panose="020B0604020202020204" pitchFamily="34" charset="0"/>
              </a:rPr>
              <a:t>供一</a:t>
            </a:r>
            <a:r>
              <a:rPr lang="zh-CN" altLang="en-US">
                <a:latin typeface="Arial" panose="020B0604020202020204" pitchFamily="34" charset="0"/>
                <a:cs typeface="Arial" panose="020B0604020202020204" pitchFamily="34" charset="0"/>
              </a:rPr>
              <a:t>个专门用来操作缓冲</a:t>
            </a:r>
            <a:r>
              <a:rPr lang="zh-CN" altLang="en-US" smtClean="0">
                <a:latin typeface="Arial" panose="020B0604020202020204" pitchFamily="34" charset="0"/>
                <a:cs typeface="Arial" panose="020B0604020202020204" pitchFamily="34" charset="0"/>
              </a:rPr>
              <a:t>区</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即</a:t>
            </a:r>
            <a:r>
              <a:rPr lang="en-US" altLang="zh-CN" smtClean="0">
                <a:latin typeface="Arial" panose="020B0604020202020204" pitchFamily="34" charset="0"/>
                <a:cs typeface="Arial" panose="020B0604020202020204" pitchFamily="34" charset="0"/>
              </a:rPr>
              <a:t>Netty</a:t>
            </a:r>
            <a:r>
              <a:rPr lang="zh-CN" altLang="en-US" smtClean="0">
                <a:latin typeface="Arial" panose="020B0604020202020204" pitchFamily="34" charset="0"/>
                <a:cs typeface="Arial" panose="020B0604020202020204" pitchFamily="34" charset="0"/>
              </a:rPr>
              <a:t>的数据容器</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的</a:t>
            </a:r>
            <a:r>
              <a:rPr lang="zh-CN" altLang="en-US">
                <a:latin typeface="Arial" panose="020B0604020202020204" pitchFamily="34" charset="0"/>
                <a:cs typeface="Arial" panose="020B0604020202020204" pitchFamily="34" charset="0"/>
              </a:rPr>
              <a:t>工具</a:t>
            </a:r>
            <a:r>
              <a:rPr lang="zh-CN" altLang="en-US" smtClean="0">
                <a:latin typeface="Arial" panose="020B0604020202020204" pitchFamily="34" charset="0"/>
                <a:cs typeface="Arial" panose="020B0604020202020204" pitchFamily="34" charset="0"/>
              </a:rPr>
              <a:t>类</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常</a:t>
            </a:r>
            <a:r>
              <a:rPr lang="zh-CN" altLang="en-US">
                <a:latin typeface="Arial" panose="020B0604020202020204" pitchFamily="34" charset="0"/>
                <a:cs typeface="Arial" panose="020B0604020202020204" pitchFamily="34" charset="0"/>
              </a:rPr>
              <a:t>用方法如下所</a:t>
            </a:r>
            <a:r>
              <a:rPr lang="zh-CN" altLang="en-US" smtClean="0">
                <a:latin typeface="Arial" panose="020B0604020202020204" pitchFamily="34" charset="0"/>
                <a:cs typeface="Arial" panose="020B0604020202020204" pitchFamily="34" charset="0"/>
              </a:rPr>
              <a:t>示</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举</a:t>
            </a:r>
            <a:r>
              <a:rPr lang="zh-CN" altLang="en-US" smtClean="0">
                <a:latin typeface="Arial" panose="020B0604020202020204" pitchFamily="34" charset="0"/>
                <a:cs typeface="Arial" panose="020B0604020202020204" pitchFamily="34" charset="0"/>
              </a:rPr>
              <a:t>例说明</a:t>
            </a:r>
            <a:r>
              <a:rPr lang="en-US" altLang="zh-CN" b="1"/>
              <a:t>Unpooled </a:t>
            </a:r>
            <a:r>
              <a:rPr lang="zh-CN" altLang="en-US" b="1"/>
              <a:t>获</a:t>
            </a:r>
            <a:r>
              <a:rPr lang="zh-CN" altLang="en-US" b="1" smtClean="0"/>
              <a:t>取 </a:t>
            </a:r>
            <a:r>
              <a:rPr lang="en-US" altLang="zh-CN">
                <a:latin typeface="Arial" panose="020B0604020202020204" pitchFamily="34" charset="0"/>
                <a:cs typeface="Arial" panose="020B0604020202020204" pitchFamily="34" charset="0"/>
              </a:rPr>
              <a:t>Netty</a:t>
            </a:r>
            <a:r>
              <a:rPr lang="zh-CN" altLang="en-US">
                <a:latin typeface="Arial" panose="020B0604020202020204" pitchFamily="34" charset="0"/>
                <a:cs typeface="Arial" panose="020B0604020202020204" pitchFamily="34" charset="0"/>
              </a:rPr>
              <a:t>的数据容</a:t>
            </a:r>
            <a:r>
              <a:rPr lang="zh-CN" altLang="en-US" smtClean="0">
                <a:latin typeface="Arial" panose="020B0604020202020204" pitchFamily="34" charset="0"/>
                <a:cs typeface="Arial" panose="020B0604020202020204" pitchFamily="34" charset="0"/>
              </a:rPr>
              <a:t>器</a:t>
            </a:r>
            <a:r>
              <a:rPr lang="en-US" altLang="zh-CN" smtClean="0">
                <a:latin typeface="Arial" panose="020B0604020202020204" pitchFamily="34" charset="0"/>
                <a:cs typeface="Arial" panose="020B0604020202020204" pitchFamily="34" charset="0"/>
              </a:rPr>
              <a:t>ByteBuf </a:t>
            </a:r>
            <a:r>
              <a:rPr lang="zh-CN" altLang="en-US" smtClean="0">
                <a:latin typeface="Arial" panose="020B0604020202020204" pitchFamily="34" charset="0"/>
                <a:cs typeface="Arial" panose="020B0604020202020204" pitchFamily="34" charset="0"/>
              </a:rPr>
              <a:t>的基本使用 </a:t>
            </a:r>
            <a:r>
              <a:rPr lang="en-US" altLang="zh-CN" smtClean="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案</a:t>
            </a:r>
            <a:r>
              <a:rPr lang="zh-CN" altLang="en-US" sz="1400" smtClean="0">
                <a:latin typeface="Arial" panose="020B0604020202020204" pitchFamily="34" charset="0"/>
                <a:cs typeface="Arial" panose="020B0604020202020204" pitchFamily="34" charset="0"/>
              </a:rPr>
              <a:t>例演示</a:t>
            </a:r>
            <a:r>
              <a:rPr lang="en-US" altLang="zh-CN" smtClean="0">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a:p>
            <a:pPr marL="342900" indent="-342900">
              <a:buAutoNum type="arabicParenR"/>
            </a:pPr>
            <a:endParaRPr lang="zh-CN" altLang="en-US"/>
          </a:p>
          <a:p>
            <a:endParaRPr lang="zh-CN" altLang="en-US"/>
          </a:p>
          <a:p>
            <a:pPr marL="342900" indent="-342900">
              <a:buAutoNum type="arabicParenR" startAt="3"/>
            </a:pPr>
            <a:endParaRPr lang="en-US" altLang="zh-CN" sz="1700" smtClean="0"/>
          </a:p>
          <a:p>
            <a:endParaRPr lang="en-US" altLang="zh-CN" sz="1700" smtClean="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smtClean="0"/>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smtClean="0">
                <a:solidFill>
                  <a:srgbClr val="DA0000"/>
                </a:solidFill>
              </a:rPr>
              <a:t>但有区别</a:t>
            </a:r>
            <a:r>
              <a:rPr lang="zh-CN" altLang="en-US" smtClean="0"/>
              <a:t>）</a:t>
            </a:r>
            <a:endParaRPr lang="zh-CN" altLang="en-US"/>
          </a:p>
          <a:p>
            <a:endParaRPr lang="en-US" altLang="zh-CN" smtClean="0"/>
          </a:p>
          <a:p>
            <a:r>
              <a:rPr lang="en-US" altLang="zh-CN" smtClean="0"/>
              <a:t>public </a:t>
            </a:r>
            <a:r>
              <a:rPr lang="en-US" altLang="zh-CN"/>
              <a:t>static ByteBuf copiedBuffer(CharSequence string, Charset charset</a:t>
            </a:r>
            <a:r>
              <a:rPr lang="en-US" altLang="zh-CN" smtClean="0"/>
              <a:t>)</a:t>
            </a:r>
            <a:endParaRPr lang="en-US" altLang="zh-CN" smtClean="0"/>
          </a:p>
        </p:txBody>
      </p:sp>
      <p:pic>
        <p:nvPicPr>
          <p:cNvPr id="5" name="图片 4"/>
          <p:cNvPicPr>
            <a:picLocks noChangeAspect="1"/>
          </p:cNvPicPr>
          <p:nvPr/>
        </p:nvPicPr>
        <p:blipFill>
          <a:blip r:embed="rId1"/>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42" name="包装程序外壳对象" showAsIcon="1" r:id="rId2" imgW="1133475" imgH="523875" progId="Package">
                  <p:embed/>
                </p:oleObj>
              </mc:Choice>
              <mc:Fallback>
                <p:oleObj name="包装程序外壳对象" showAsIcon="1" r:id="rId2" imgW="1133475" imgH="523875" progId="Package">
                  <p:embed/>
                  <p:pic>
                    <p:nvPicPr>
                      <p:cNvPr id="0" name="图片 242741"/>
                      <p:cNvPicPr/>
                      <p:nvPr/>
                    </p:nvPicPr>
                    <p:blipFill>
                      <a:blip r:embed="rId3"/>
                      <a:stretch>
                        <a:fillRect/>
                      </a:stretch>
                    </p:blipFill>
                    <p:spPr>
                      <a:xfrm>
                        <a:off x="6246763" y="4617367"/>
                        <a:ext cx="1525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7"/>
            <a:ext cx="8967333" cy="7355860"/>
          </a:xfrm>
          <a:prstGeom prst="rect">
            <a:avLst/>
          </a:prstGeom>
          <a:solidFill>
            <a:schemeClr val="bg1">
              <a:lumMod val="95000"/>
            </a:schemeClr>
          </a:solidFill>
        </p:spPr>
        <p:txBody>
          <a:bodyPr wrap="square" rtlCol="0">
            <a:spAutoFit/>
          </a:bodyPr>
          <a:lstStyle/>
          <a:p>
            <a:r>
              <a:rPr lang="en-US" altLang="zh-CN" sz="2000" b="1" smtClean="0">
                <a:solidFill>
                  <a:srgbClr val="0070C0"/>
                </a:solidFill>
              </a:rPr>
              <a:t>I/O </a:t>
            </a:r>
            <a:r>
              <a:rPr lang="zh-CN" altLang="en-US" sz="2000" b="1">
                <a:solidFill>
                  <a:srgbClr val="0070C0"/>
                </a:solidFill>
              </a:rPr>
              <a:t>模</a:t>
            </a:r>
            <a:r>
              <a:rPr lang="zh-CN" altLang="en-US" sz="2000" b="1" smtClean="0">
                <a:solidFill>
                  <a:srgbClr val="0070C0"/>
                </a:solidFill>
              </a:rPr>
              <a:t>型基本说明</a:t>
            </a:r>
            <a:endParaRPr lang="en-US" altLang="zh-CN" sz="2000" smtClean="0"/>
          </a:p>
          <a:p>
            <a:endParaRPr lang="en-US" altLang="zh-CN"/>
          </a:p>
          <a:p>
            <a:pPr marL="342900" indent="-342900">
              <a:buAutoNum type="arabicParenR"/>
            </a:pPr>
            <a:r>
              <a:rPr lang="en-US" altLang="zh-CN" sz="1700" smtClean="0">
                <a:latin typeface="Arial" panose="020B0604020202020204" pitchFamily="34" charset="0"/>
                <a:cs typeface="Arial" panose="020B0604020202020204" pitchFamily="34" charset="0"/>
              </a:rPr>
              <a:t>I/O </a:t>
            </a:r>
            <a:r>
              <a:rPr lang="zh-CN" altLang="en-US" sz="1700">
                <a:latin typeface="Arial" panose="020B0604020202020204" pitchFamily="34" charset="0"/>
                <a:cs typeface="Arial" panose="020B0604020202020204" pitchFamily="34" charset="0"/>
              </a:rPr>
              <a:t>模</a:t>
            </a:r>
            <a:r>
              <a:rPr lang="zh-CN" altLang="en-US" sz="1700" smtClean="0">
                <a:latin typeface="Arial" panose="020B0604020202020204" pitchFamily="34" charset="0"/>
                <a:cs typeface="Arial" panose="020B0604020202020204" pitchFamily="34" charset="0"/>
              </a:rPr>
              <a:t>型简单的理解</a:t>
            </a:r>
            <a:r>
              <a:rPr lang="zh-CN" altLang="en-US" sz="1700">
                <a:latin typeface="Arial" panose="020B0604020202020204" pitchFamily="34" charset="0"/>
                <a:cs typeface="Arial" panose="020B0604020202020204" pitchFamily="34" charset="0"/>
              </a:rPr>
              <a:t>：</a:t>
            </a:r>
            <a:r>
              <a:rPr lang="zh-CN" altLang="en-US" sz="1700" smtClean="0">
                <a:latin typeface="Arial" panose="020B0604020202020204" pitchFamily="34" charset="0"/>
                <a:cs typeface="Arial" panose="020B0604020202020204" pitchFamily="34" charset="0"/>
              </a:rPr>
              <a:t>就是</a:t>
            </a:r>
            <a:r>
              <a:rPr lang="zh-CN" altLang="en-US" sz="1700">
                <a:latin typeface="Arial" panose="020B0604020202020204" pitchFamily="34" charset="0"/>
                <a:cs typeface="Arial" panose="020B0604020202020204" pitchFamily="34" charset="0"/>
              </a:rPr>
              <a:t>用什么样的通</a:t>
            </a:r>
            <a:r>
              <a:rPr lang="zh-CN" altLang="en-US" sz="1700" smtClean="0">
                <a:latin typeface="Arial" panose="020B0604020202020204" pitchFamily="34" charset="0"/>
                <a:cs typeface="Arial" panose="020B0604020202020204" pitchFamily="34" charset="0"/>
              </a:rPr>
              <a:t>道</a:t>
            </a:r>
            <a:r>
              <a:rPr lang="zh-CN" altLang="en-US" sz="1700">
                <a:latin typeface="Arial" panose="020B0604020202020204" pitchFamily="34" charset="0"/>
                <a:cs typeface="Arial" panose="020B0604020202020204" pitchFamily="34" charset="0"/>
              </a:rPr>
              <a:t>进</a:t>
            </a:r>
            <a:r>
              <a:rPr lang="zh-CN" altLang="en-US" sz="1700" smtClean="0">
                <a:latin typeface="Arial" panose="020B0604020202020204" pitchFamily="34" charset="0"/>
                <a:cs typeface="Arial" panose="020B0604020202020204" pitchFamily="34" charset="0"/>
              </a:rPr>
              <a:t>行数据的发送和接收，很</a:t>
            </a:r>
            <a:r>
              <a:rPr lang="zh-CN" altLang="en-US" sz="1700">
                <a:latin typeface="Arial" panose="020B0604020202020204" pitchFamily="34" charset="0"/>
                <a:cs typeface="Arial" panose="020B0604020202020204" pitchFamily="34" charset="0"/>
              </a:rPr>
              <a:t>大程度上决定</a:t>
            </a:r>
            <a:r>
              <a:rPr lang="zh-CN" altLang="en-US" sz="1700" smtClean="0">
                <a:latin typeface="Arial" panose="020B0604020202020204" pitchFamily="34" charset="0"/>
                <a:cs typeface="Arial" panose="020B0604020202020204" pitchFamily="34" charset="0"/>
              </a:rPr>
              <a:t>了</a:t>
            </a:r>
            <a:r>
              <a:rPr lang="zh-CN" altLang="en-US" sz="1700">
                <a:latin typeface="Arial" panose="020B0604020202020204" pitchFamily="34" charset="0"/>
                <a:cs typeface="Arial" panose="020B0604020202020204" pitchFamily="34" charset="0"/>
              </a:rPr>
              <a:t>程</a:t>
            </a:r>
            <a:r>
              <a:rPr lang="zh-CN" altLang="en-US" sz="1700" smtClean="0">
                <a:latin typeface="Arial" panose="020B0604020202020204" pitchFamily="34" charset="0"/>
                <a:cs typeface="Arial" panose="020B0604020202020204" pitchFamily="34" charset="0"/>
              </a:rPr>
              <a:t>序通信的</a:t>
            </a:r>
            <a:r>
              <a:rPr lang="zh-CN" altLang="en-US" sz="1700">
                <a:latin typeface="Arial" panose="020B0604020202020204" pitchFamily="34" charset="0"/>
                <a:cs typeface="Arial" panose="020B0604020202020204" pitchFamily="34" charset="0"/>
              </a:rPr>
              <a:t>性</a:t>
            </a:r>
            <a:r>
              <a:rPr lang="zh-CN" altLang="en-US" sz="1700" smtClean="0">
                <a:latin typeface="Arial" panose="020B0604020202020204" pitchFamily="34" charset="0"/>
                <a:cs typeface="Arial" panose="020B0604020202020204" pitchFamily="34" charset="0"/>
              </a:rPr>
              <a:t>能</a:t>
            </a:r>
            <a:endParaRPr lang="en-US" altLang="zh-CN" sz="1700" smtClean="0">
              <a:latin typeface="Arial" panose="020B0604020202020204" pitchFamily="34" charset="0"/>
              <a:cs typeface="Arial" panose="020B0604020202020204" pitchFamily="34" charset="0"/>
            </a:endParaRPr>
          </a:p>
          <a:p>
            <a:pPr marL="342900" indent="-342900">
              <a:buAutoNum type="arabicParenR"/>
            </a:pPr>
            <a:r>
              <a:rPr lang="en-US" altLang="zh-CN" sz="1700" smtClean="0">
                <a:latin typeface="Arial" panose="020B0604020202020204" pitchFamily="34" charset="0"/>
                <a:cs typeface="Arial" panose="020B0604020202020204" pitchFamily="34" charset="0"/>
              </a:rPr>
              <a:t>Java</a:t>
            </a:r>
            <a:r>
              <a:rPr lang="zh-CN" altLang="en-US" sz="1700">
                <a:latin typeface="Arial" panose="020B0604020202020204" pitchFamily="34" charset="0"/>
                <a:cs typeface="Arial" panose="020B0604020202020204" pitchFamily="34" charset="0"/>
              </a:rPr>
              <a:t>共支持</a:t>
            </a:r>
            <a:r>
              <a:rPr lang="en-US" altLang="zh-CN" sz="1700">
                <a:latin typeface="Arial" panose="020B0604020202020204" pitchFamily="34" charset="0"/>
                <a:cs typeface="Arial" panose="020B0604020202020204" pitchFamily="34" charset="0"/>
              </a:rPr>
              <a:t>3</a:t>
            </a:r>
            <a:r>
              <a:rPr lang="zh-CN" altLang="en-US" sz="1700">
                <a:latin typeface="Arial" panose="020B0604020202020204" pitchFamily="34" charset="0"/>
                <a:cs typeface="Arial" panose="020B0604020202020204" pitchFamily="34" charset="0"/>
              </a:rPr>
              <a:t>种网络编程模</a:t>
            </a:r>
            <a:r>
              <a:rPr lang="zh-CN" altLang="en-US" sz="1700" smtClean="0">
                <a:latin typeface="Arial" panose="020B0604020202020204" pitchFamily="34" charset="0"/>
                <a:cs typeface="Arial" panose="020B0604020202020204" pitchFamily="34" charset="0"/>
              </a:rPr>
              <a:t>型</a:t>
            </a:r>
            <a:r>
              <a:rPr lang="en-US" altLang="zh-CN" sz="1700" smtClean="0">
                <a:latin typeface="Arial" panose="020B0604020202020204" pitchFamily="34" charset="0"/>
                <a:cs typeface="Arial" panose="020B0604020202020204" pitchFamily="34" charset="0"/>
              </a:rPr>
              <a:t>/IO</a:t>
            </a:r>
            <a:r>
              <a:rPr lang="zh-CN" altLang="en-US" sz="1700" smtClean="0">
                <a:latin typeface="Arial" panose="020B0604020202020204" pitchFamily="34" charset="0"/>
                <a:cs typeface="Arial" panose="020B0604020202020204" pitchFamily="34" charset="0"/>
              </a:rPr>
              <a:t>模式：</a:t>
            </a:r>
            <a:r>
              <a:rPr lang="en-US" altLang="zh-CN" sz="1700">
                <a:latin typeface="Arial" panose="020B0604020202020204" pitchFamily="34" charset="0"/>
                <a:cs typeface="Arial" panose="020B0604020202020204" pitchFamily="34" charset="0"/>
              </a:rPr>
              <a:t>BIO</a:t>
            </a:r>
            <a:r>
              <a:rPr lang="zh-CN" altLang="en-US" sz="1700">
                <a:latin typeface="Arial" panose="020B0604020202020204" pitchFamily="34" charset="0"/>
                <a:cs typeface="Arial" panose="020B0604020202020204" pitchFamily="34" charset="0"/>
              </a:rPr>
              <a:t>、</a:t>
            </a:r>
            <a:r>
              <a:rPr lang="en-US" altLang="zh-CN" sz="1700">
                <a:latin typeface="Arial" panose="020B0604020202020204" pitchFamily="34" charset="0"/>
                <a:cs typeface="Arial" panose="020B0604020202020204" pitchFamily="34" charset="0"/>
              </a:rPr>
              <a:t>NIO</a:t>
            </a:r>
            <a:r>
              <a:rPr lang="zh-CN" altLang="en-US" sz="1700">
                <a:latin typeface="Arial" panose="020B0604020202020204" pitchFamily="34" charset="0"/>
                <a:cs typeface="Arial" panose="020B0604020202020204" pitchFamily="34" charset="0"/>
              </a:rPr>
              <a:t>、</a:t>
            </a:r>
            <a:r>
              <a:rPr lang="en-US" altLang="zh-CN" sz="1700" smtClean="0">
                <a:latin typeface="Arial" panose="020B0604020202020204" pitchFamily="34" charset="0"/>
                <a:cs typeface="Arial" panose="020B0604020202020204" pitchFamily="34" charset="0"/>
              </a:rPr>
              <a:t>AIO</a:t>
            </a:r>
            <a:endParaRPr lang="en-US" altLang="zh-CN" sz="1700" smtClean="0">
              <a:latin typeface="Arial" panose="020B0604020202020204" pitchFamily="34" charset="0"/>
              <a:cs typeface="Arial" panose="020B0604020202020204" pitchFamily="34" charset="0"/>
            </a:endParaRPr>
          </a:p>
          <a:p>
            <a:pPr marL="342900" indent="-342900">
              <a:buAutoNum type="arabicParenR"/>
            </a:pPr>
            <a:endParaRPr lang="en-US" altLang="zh-CN" sz="1700">
              <a:latin typeface="Arial" panose="020B0604020202020204" pitchFamily="34" charset="0"/>
              <a:cs typeface="Arial" panose="020B0604020202020204" pitchFamily="34" charset="0"/>
            </a:endParaRPr>
          </a:p>
          <a:p>
            <a:pPr marL="342900" indent="-342900">
              <a:buAutoNum type="arabicParenR"/>
            </a:pPr>
            <a:r>
              <a:rPr lang="en-US" altLang="zh-CN" sz="1700">
                <a:latin typeface="Arial" panose="020B0604020202020204" pitchFamily="34" charset="0"/>
                <a:cs typeface="Arial" panose="020B0604020202020204" pitchFamily="34" charset="0"/>
              </a:rPr>
              <a:t>Java BIO </a:t>
            </a:r>
            <a:r>
              <a:rPr lang="zh-CN" altLang="en-US" sz="1700">
                <a:latin typeface="Arial" panose="020B0604020202020204" pitchFamily="34" charset="0"/>
                <a:cs typeface="Arial" panose="020B0604020202020204" pitchFamily="34" charset="0"/>
              </a:rPr>
              <a:t>： 同步并阻</a:t>
            </a:r>
            <a:r>
              <a:rPr lang="zh-CN" altLang="en-US" sz="1700" smtClean="0">
                <a:latin typeface="Arial" panose="020B0604020202020204" pitchFamily="34" charset="0"/>
                <a:cs typeface="Arial" panose="020B0604020202020204" pitchFamily="34" charset="0"/>
              </a:rPr>
              <a:t>塞</a:t>
            </a:r>
            <a:r>
              <a:rPr lang="en-US" altLang="zh-CN" sz="1700" smtClean="0">
                <a:latin typeface="Arial" panose="020B0604020202020204" pitchFamily="34" charset="0"/>
                <a:cs typeface="Arial" panose="020B0604020202020204" pitchFamily="34" charset="0"/>
              </a:rPr>
              <a:t>(</a:t>
            </a:r>
            <a:r>
              <a:rPr lang="zh-CN" altLang="en-US" sz="1700" b="1">
                <a:latin typeface="Arial" panose="020B0604020202020204" pitchFamily="34" charset="0"/>
                <a:cs typeface="Arial" panose="020B0604020202020204" pitchFamily="34" charset="0"/>
              </a:rPr>
              <a:t>传统阻塞型</a:t>
            </a:r>
            <a:r>
              <a:rPr lang="en-US" altLang="zh-CN" sz="1700" smtClean="0">
                <a:latin typeface="Arial" panose="020B0604020202020204" pitchFamily="34" charset="0"/>
                <a:cs typeface="Arial" panose="020B0604020202020204" pitchFamily="34" charset="0"/>
              </a:rPr>
              <a:t>)</a:t>
            </a:r>
            <a:r>
              <a:rPr lang="zh-CN" altLang="en-US" sz="1700" smtClean="0">
                <a:latin typeface="Arial" panose="020B0604020202020204" pitchFamily="34" charset="0"/>
                <a:cs typeface="Arial" panose="020B0604020202020204" pitchFamily="34" charset="0"/>
              </a:rPr>
              <a:t>，</a:t>
            </a:r>
            <a:r>
              <a:rPr lang="zh-CN" altLang="en-US" sz="1700">
                <a:latin typeface="Arial" panose="020B0604020202020204" pitchFamily="34" charset="0"/>
                <a:cs typeface="Arial" panose="020B0604020202020204" pitchFamily="34" charset="0"/>
              </a:rPr>
              <a:t>服务器实现模式为一个连接一个线程，即客户端有连接请求时服务器端就需要启动一个线程进行处理，如果这个连接不做任何事情会造成不必要的线程开</a:t>
            </a:r>
            <a:r>
              <a:rPr lang="zh-CN" altLang="en-US" sz="1700" smtClean="0">
                <a:latin typeface="Arial" panose="020B0604020202020204" pitchFamily="34" charset="0"/>
                <a:cs typeface="Arial" panose="020B0604020202020204" pitchFamily="34" charset="0"/>
              </a:rPr>
              <a:t>销 </a:t>
            </a:r>
            <a:r>
              <a:rPr lang="en-US" altLang="zh-CN" sz="1700" smtClean="0">
                <a:latin typeface="Arial" panose="020B0604020202020204" pitchFamily="34" charset="0"/>
                <a:cs typeface="Arial" panose="020B0604020202020204" pitchFamily="34" charset="0"/>
              </a:rPr>
              <a:t>【</a:t>
            </a:r>
            <a:r>
              <a:rPr lang="zh-CN" altLang="en-US" sz="1400" smtClean="0">
                <a:latin typeface="Arial" panose="020B0604020202020204" pitchFamily="34" charset="0"/>
                <a:cs typeface="Arial" panose="020B0604020202020204" pitchFamily="34" charset="0"/>
              </a:rPr>
              <a:t>简单示意图</a:t>
            </a:r>
            <a:r>
              <a:rPr lang="en-US" altLang="zh-CN" sz="1700" smtClean="0">
                <a:latin typeface="Arial" panose="020B0604020202020204" pitchFamily="34" charset="0"/>
                <a:cs typeface="Arial" panose="020B0604020202020204" pitchFamily="34" charset="0"/>
              </a:rPr>
              <a:t>】</a:t>
            </a:r>
            <a:endParaRPr lang="en-US" altLang="zh-CN" sz="1700" smtClean="0">
              <a:latin typeface="Arial" panose="020B0604020202020204" pitchFamily="34" charset="0"/>
              <a:cs typeface="Arial" panose="020B0604020202020204" pitchFamily="34" charset="0"/>
            </a:endParaRPr>
          </a:p>
          <a:p>
            <a:pPr marL="342900" indent="-342900">
              <a:buAutoNum type="arabicParenR"/>
            </a:pPr>
            <a:endParaRPr lang="en-US" altLang="zh-CN" sz="1700" smtClean="0">
              <a:latin typeface="Arial" panose="020B0604020202020204" pitchFamily="34" charset="0"/>
              <a:cs typeface="Arial" panose="020B0604020202020204" pitchFamily="34" charset="0"/>
            </a:endParaRPr>
          </a:p>
          <a:p>
            <a:pPr marL="342900" indent="-342900">
              <a:buAutoNum type="arabicParenR"/>
            </a:pPr>
            <a:r>
              <a:rPr lang="en-US" altLang="zh-CN" sz="1700" smtClean="0">
                <a:latin typeface="Arial" panose="020B0604020202020204" pitchFamily="34" charset="0"/>
                <a:cs typeface="Arial" panose="020B0604020202020204" pitchFamily="34" charset="0"/>
              </a:rPr>
              <a:t>Java NIO </a:t>
            </a:r>
            <a:r>
              <a:rPr lang="zh-CN" altLang="en-US" sz="1700" smtClean="0">
                <a:latin typeface="Arial" panose="020B0604020202020204" pitchFamily="34" charset="0"/>
                <a:cs typeface="Arial" panose="020B0604020202020204" pitchFamily="34" charset="0"/>
              </a:rPr>
              <a:t>： </a:t>
            </a:r>
            <a:r>
              <a:rPr lang="zh-CN" altLang="en-US" sz="1700" b="1" smtClean="0">
                <a:latin typeface="Arial" panose="020B0604020202020204" pitchFamily="34" charset="0"/>
                <a:cs typeface="Arial" panose="020B0604020202020204" pitchFamily="34" charset="0"/>
              </a:rPr>
              <a:t>同步非阻塞</a:t>
            </a:r>
            <a:r>
              <a:rPr lang="zh-CN" altLang="en-US" sz="1700" smtClean="0">
                <a:latin typeface="Arial" panose="020B0604020202020204" pitchFamily="34" charset="0"/>
                <a:cs typeface="Arial" panose="020B0604020202020204" pitchFamily="34" charset="0"/>
              </a:rPr>
              <a:t>，服务器实现模式为一个线程处理多个请求</a:t>
            </a:r>
            <a:r>
              <a:rPr lang="en-US" altLang="zh-CN" sz="1700" smtClean="0">
                <a:latin typeface="Arial" panose="020B0604020202020204" pitchFamily="34" charset="0"/>
                <a:cs typeface="Arial" panose="020B0604020202020204" pitchFamily="34" charset="0"/>
              </a:rPr>
              <a:t>(</a:t>
            </a:r>
            <a:r>
              <a:rPr lang="zh-CN" altLang="en-US" sz="1700" smtClean="0">
                <a:latin typeface="Arial" panose="020B0604020202020204" pitchFamily="34" charset="0"/>
                <a:cs typeface="Arial" panose="020B0604020202020204" pitchFamily="34" charset="0"/>
              </a:rPr>
              <a:t>连接</a:t>
            </a:r>
            <a:r>
              <a:rPr lang="en-US" altLang="zh-CN" sz="1700" smtClean="0">
                <a:latin typeface="Arial" panose="020B0604020202020204" pitchFamily="34" charset="0"/>
                <a:cs typeface="Arial" panose="020B0604020202020204" pitchFamily="34" charset="0"/>
              </a:rPr>
              <a:t>)</a:t>
            </a:r>
            <a:r>
              <a:rPr lang="zh-CN" altLang="en-US" sz="1700" smtClean="0">
                <a:latin typeface="Arial" panose="020B0604020202020204" pitchFamily="34" charset="0"/>
                <a:cs typeface="Arial" panose="020B0604020202020204" pitchFamily="34" charset="0"/>
              </a:rPr>
              <a:t>，即客户端发送的连接请求都会注册到多路复用器上，多路复用器轮询到连接有</a:t>
            </a:r>
            <a:r>
              <a:rPr lang="en-US" altLang="zh-CN" sz="1700" smtClean="0">
                <a:latin typeface="Arial" panose="020B0604020202020204" pitchFamily="34" charset="0"/>
                <a:cs typeface="Arial" panose="020B0604020202020204" pitchFamily="34" charset="0"/>
              </a:rPr>
              <a:t>I/O</a:t>
            </a:r>
            <a:r>
              <a:rPr lang="zh-CN" altLang="en-US" sz="1700" smtClean="0">
                <a:latin typeface="Arial" panose="020B0604020202020204" pitchFamily="34" charset="0"/>
                <a:cs typeface="Arial" panose="020B0604020202020204" pitchFamily="34" charset="0"/>
              </a:rPr>
              <a:t>请求就进行处理 </a:t>
            </a:r>
            <a:r>
              <a:rPr lang="en-US" altLang="zh-CN" sz="17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简单示意图</a:t>
            </a:r>
            <a:r>
              <a:rPr lang="en-US" altLang="zh-CN" sz="1700">
                <a:latin typeface="Arial" panose="020B0604020202020204" pitchFamily="34" charset="0"/>
                <a:cs typeface="Arial" panose="020B0604020202020204" pitchFamily="34" charset="0"/>
              </a:rPr>
              <a:t>】</a:t>
            </a:r>
            <a:endParaRPr lang="en-US" altLang="zh-CN" sz="1700">
              <a:latin typeface="Arial" panose="020B0604020202020204" pitchFamily="34" charset="0"/>
              <a:cs typeface="Arial" panose="020B0604020202020204" pitchFamily="34" charset="0"/>
            </a:endParaRPr>
          </a:p>
          <a:p>
            <a:pPr marL="342900" indent="-342900">
              <a:buAutoNum type="arabicParenR"/>
            </a:pPr>
            <a:endParaRPr lang="en-US" altLang="zh-CN" sz="1700" smtClean="0">
              <a:latin typeface="Arial" panose="020B0604020202020204" pitchFamily="34" charset="0"/>
              <a:cs typeface="Arial" panose="020B0604020202020204" pitchFamily="34" charset="0"/>
            </a:endParaRPr>
          </a:p>
          <a:p>
            <a:pPr marL="342900" indent="-342900">
              <a:buAutoNum type="arabicParenR"/>
            </a:pPr>
            <a:r>
              <a:rPr lang="en-US" altLang="zh-CN" sz="1700" smtClean="0">
                <a:latin typeface="Arial" panose="020B0604020202020204" pitchFamily="34" charset="0"/>
                <a:cs typeface="Arial" panose="020B0604020202020204" pitchFamily="34" charset="0"/>
              </a:rPr>
              <a:t>Java AIO(NIO.2) </a:t>
            </a:r>
            <a:r>
              <a:rPr lang="zh-CN" altLang="en-US" sz="1700" smtClean="0">
                <a:latin typeface="Arial" panose="020B0604020202020204" pitchFamily="34" charset="0"/>
                <a:cs typeface="Arial" panose="020B0604020202020204" pitchFamily="34" charset="0"/>
              </a:rPr>
              <a:t>： </a:t>
            </a:r>
            <a:r>
              <a:rPr lang="zh-CN" altLang="en-US" sz="1700" b="1" smtClean="0">
                <a:latin typeface="Arial" panose="020B0604020202020204" pitchFamily="34" charset="0"/>
                <a:cs typeface="Arial" panose="020B0604020202020204" pitchFamily="34" charset="0"/>
              </a:rPr>
              <a:t>异步非阻塞</a:t>
            </a:r>
            <a:r>
              <a:rPr lang="zh-CN" altLang="en-US" sz="1700" smtClean="0">
                <a:latin typeface="Arial" panose="020B0604020202020204" pitchFamily="34" charset="0"/>
                <a:cs typeface="Arial" panose="020B0604020202020204" pitchFamily="34" charset="0"/>
              </a:rPr>
              <a:t>，</a:t>
            </a:r>
            <a:r>
              <a:rPr lang="en-US" altLang="zh-CN" sz="1700" smtClean="0">
                <a:latin typeface="Arial" panose="020B0604020202020204" pitchFamily="34" charset="0"/>
                <a:cs typeface="Arial" panose="020B0604020202020204" pitchFamily="34" charset="0"/>
              </a:rPr>
              <a:t>AIO </a:t>
            </a:r>
            <a:r>
              <a:rPr lang="zh-CN" altLang="en-US" sz="1700">
                <a:latin typeface="Arial" panose="020B0604020202020204" pitchFamily="34" charset="0"/>
                <a:cs typeface="Arial" panose="020B0604020202020204" pitchFamily="34" charset="0"/>
              </a:rPr>
              <a:t>引入异步通道的概念，采用了 </a:t>
            </a:r>
            <a:r>
              <a:rPr lang="en-US" altLang="zh-CN" sz="1700">
                <a:latin typeface="Arial" panose="020B0604020202020204" pitchFamily="34" charset="0"/>
                <a:cs typeface="Arial" panose="020B0604020202020204" pitchFamily="34" charset="0"/>
              </a:rPr>
              <a:t>Proactor </a:t>
            </a:r>
            <a:r>
              <a:rPr lang="zh-CN" altLang="en-US" sz="1700">
                <a:latin typeface="Arial" panose="020B0604020202020204" pitchFamily="34" charset="0"/>
                <a:cs typeface="Arial" panose="020B0604020202020204" pitchFamily="34" charset="0"/>
              </a:rPr>
              <a:t>模式，简化了程序编写，有效的请求才启动线程，它的特点是先由操作系统完成后才通知服务端程序启动线程去处理，一般适用于连接数较多且连接时间较长的应用</a:t>
            </a:r>
            <a:endParaRPr lang="en-US" altLang="zh-CN" sz="1700" smtClean="0">
              <a:latin typeface="Arial" panose="020B0604020202020204" pitchFamily="34" charset="0"/>
              <a:cs typeface="Arial" panose="020B0604020202020204" pitchFamily="34" charset="0"/>
            </a:endParaRPr>
          </a:p>
          <a:p>
            <a:pPr marL="342900" indent="-342900">
              <a:buAutoNum type="arabicParenR"/>
            </a:pPr>
            <a:r>
              <a:rPr lang="zh-CN" altLang="en-US" sz="1700" b="1" smtClean="0">
                <a:latin typeface="Arial" panose="020B0604020202020204" pitchFamily="34" charset="0"/>
                <a:cs typeface="Arial" panose="020B0604020202020204" pitchFamily="34" charset="0"/>
              </a:rPr>
              <a:t>我</a:t>
            </a:r>
            <a:r>
              <a:rPr lang="zh-CN" altLang="en-US" sz="1700" b="1">
                <a:latin typeface="Arial" panose="020B0604020202020204" pitchFamily="34" charset="0"/>
                <a:cs typeface="Arial" panose="020B0604020202020204" pitchFamily="34" charset="0"/>
              </a:rPr>
              <a:t>们依次展开讲</a:t>
            </a:r>
            <a:r>
              <a:rPr lang="zh-CN" altLang="en-US" sz="1700" b="1" smtClean="0">
                <a:latin typeface="Arial" panose="020B0604020202020204" pitchFamily="34" charset="0"/>
                <a:cs typeface="Arial" panose="020B0604020202020204" pitchFamily="34" charset="0"/>
              </a:rPr>
              <a:t>解</a:t>
            </a:r>
            <a:endParaRPr lang="en-US" altLang="zh-CN"/>
          </a:p>
          <a:p>
            <a:pPr marL="342900" indent="-342900">
              <a:buAutoNum type="arabicParenR"/>
            </a:pPr>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Netty</a:t>
            </a:r>
            <a:r>
              <a:rPr lang="zh-CN" altLang="en-US" smtClean="0"/>
              <a:t>非阻塞网络编程</a:t>
            </a:r>
            <a:r>
              <a:rPr lang="zh-CN" altLang="en-US"/>
              <a:t>机</a:t>
            </a:r>
            <a:r>
              <a:rPr lang="zh-CN" altLang="en-US" smtClean="0"/>
              <a:t>制</a:t>
            </a:r>
            <a:br>
              <a:rPr lang="en-US" altLang="zh-CN" smtClean="0"/>
            </a:br>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en-US" altLang="zh-CN" sz="1200"/>
              <a:t>Netty </a:t>
            </a:r>
            <a:r>
              <a:rPr lang="zh-CN" altLang="en-US" sz="1200"/>
              <a:t>群聊服务器 启动 </a:t>
            </a:r>
            <a:r>
              <a:rPr lang="en-US" altLang="zh-CN" sz="1200"/>
              <a:t>ok......</a:t>
            </a:r>
            <a:endParaRPr lang="en-US" altLang="zh-CN" sz="1200"/>
          </a:p>
          <a:p>
            <a:r>
              <a:rPr lang="en-US" altLang="zh-CN" sz="1200"/>
              <a:t>[Server]:127.0.0.1:51264</a:t>
            </a:r>
            <a:r>
              <a:rPr lang="zh-CN" altLang="en-US" sz="1200"/>
              <a:t>上线</a:t>
            </a:r>
            <a:endParaRPr lang="zh-CN" altLang="en-US" sz="1200"/>
          </a:p>
          <a:p>
            <a:r>
              <a:rPr lang="zh-CN" altLang="en-US" sz="1200"/>
              <a:t>服务器接收到消息 时间</a:t>
            </a:r>
            <a:r>
              <a:rPr lang="en-US" altLang="zh-CN" sz="1200"/>
              <a:t>: [2019-10-05 11:14:55] -&gt; [127.0.0.1:51264]</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zh-CN" altLang="en-US" sz="1200"/>
              <a:t>服务器接收到消息 时间</a:t>
            </a:r>
            <a:r>
              <a:rPr lang="en-US" altLang="zh-CN" sz="1200"/>
              <a:t>: [2019-10-05 11:15:26] -&gt; [127.0.0.1:51264]</a:t>
            </a:r>
            <a:r>
              <a:rPr lang="zh-CN" altLang="en-US" sz="1200"/>
              <a:t>发送的消息：</a:t>
            </a:r>
            <a:r>
              <a:rPr lang="en-US" altLang="zh-CN" sz="1200" smtClean="0"/>
              <a:t>tom</a:t>
            </a:r>
            <a:endParaRPr lang="en-US" altLang="zh-CN" sz="1200"/>
          </a:p>
          <a:p>
            <a:r>
              <a:rPr lang="zh-CN" altLang="en-US" sz="1200"/>
              <a:t>服务器进行消息转发 </a:t>
            </a:r>
            <a:r>
              <a:rPr lang="en-US" altLang="zh-CN" sz="1200" smtClean="0"/>
              <a:t>...</a:t>
            </a:r>
            <a:endParaRPr lang="en-US" altLang="zh-CN" sz="1200"/>
          </a:p>
          <a:p>
            <a:r>
              <a:rPr lang="en-US" altLang="zh-CN" sz="1200"/>
              <a:t>[Server]:127.0.0.1:51307</a:t>
            </a:r>
            <a:r>
              <a:rPr lang="zh-CN" altLang="en-US" sz="1200">
                <a:solidFill>
                  <a:srgbClr val="FF0000"/>
                </a:solidFill>
              </a:rPr>
              <a:t>上线</a:t>
            </a:r>
            <a:endParaRPr lang="zh-CN" altLang="en-US" sz="1200">
              <a:solidFill>
                <a:srgbClr val="FF0000"/>
              </a:solidFill>
            </a:endParaRPr>
          </a:p>
          <a:p>
            <a:r>
              <a:rPr lang="zh-CN" altLang="en-US" sz="1200"/>
              <a:t>服务器接收到消息 时间</a:t>
            </a:r>
            <a:r>
              <a:rPr lang="en-US" altLang="zh-CN" sz="1200"/>
              <a:t>: [2019-10-05 11:16:26] -&gt; [127.0.0.1:51307]</a:t>
            </a:r>
            <a:r>
              <a:rPr lang="zh-CN" altLang="en-US" sz="1200"/>
              <a:t>发送的消息：</a:t>
            </a:r>
            <a:r>
              <a:rPr lang="en-US" altLang="zh-CN" sz="1200" smtClean="0"/>
              <a:t>jack</a:t>
            </a:r>
            <a:endParaRPr lang="en-US" altLang="zh-CN" sz="1200"/>
          </a:p>
          <a:p>
            <a:r>
              <a:rPr lang="zh-CN" altLang="en-US" sz="1200"/>
              <a:t>服务器进行消息转发 </a:t>
            </a:r>
            <a:r>
              <a:rPr lang="en-US" altLang="zh-CN" sz="1200" smtClean="0"/>
              <a:t>...</a:t>
            </a:r>
            <a:endParaRPr lang="en-US" altLang="zh-CN" sz="1200"/>
          </a:p>
          <a:p>
            <a:r>
              <a:rPr lang="en-US" altLang="zh-CN" sz="1200" smtClean="0"/>
              <a:t>[</a:t>
            </a:r>
            <a:r>
              <a:rPr lang="en-US" altLang="zh-CN" sz="1200"/>
              <a:t>Server]:127.0.0.1:51264</a:t>
            </a:r>
            <a:r>
              <a:rPr lang="zh-CN" altLang="en-US" sz="1200">
                <a:solidFill>
                  <a:srgbClr val="FF0000"/>
                </a:solidFill>
              </a:rPr>
              <a:t>离线</a:t>
            </a:r>
            <a:endParaRPr lang="zh-CN" altLang="en-US" sz="1200">
              <a:solidFill>
                <a:srgbClr val="FF0000"/>
              </a:solidFill>
            </a:endParaRP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727" name="包装程序外壳对象" showAsIcon="1" r:id="rId1" imgW="371475" imgH="523875" progId="Package">
                  <p:embed/>
                </p:oleObj>
              </mc:Choice>
              <mc:Fallback>
                <p:oleObj name="包装程序外壳对象" showAsIcon="1" r:id="rId1" imgW="371475" imgH="523875" progId="Package">
                  <p:embed/>
                  <p:pic>
                    <p:nvPicPr>
                      <p:cNvPr id="0" name="图片 191726"/>
                      <p:cNvPicPr/>
                      <p:nvPr/>
                    </p:nvPicPr>
                    <p:blipFill>
                      <a:blip r:embed="rId2"/>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728" name="包装程序外壳对象" showAsIcon="1" r:id="rId3" imgW="952500" imgH="523875" progId="Package">
                  <p:embed/>
                </p:oleObj>
              </mc:Choice>
              <mc:Fallback>
                <p:oleObj name="包装程序外壳对象" showAsIcon="1" r:id="rId3" imgW="952500" imgH="523875" progId="Package">
                  <p:embed/>
                  <p:pic>
                    <p:nvPicPr>
                      <p:cNvPr id="0" name="图片 191727"/>
                      <p:cNvPicPr/>
                      <p:nvPr/>
                    </p:nvPicPr>
                    <p:blipFill>
                      <a:blip r:embed="rId4"/>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a:t>
            </a:r>
            <a:r>
              <a:rPr lang="en-US" altLang="zh-CN" sz="1200"/>
              <a:t>127.0.0.1:51264------</a:t>
            </a:r>
            <a:endParaRPr lang="en-US" altLang="zh-CN" sz="1200"/>
          </a:p>
          <a:p>
            <a:r>
              <a:rPr lang="en-US" altLang="zh-CN" sz="1200"/>
              <a:t>jack</a:t>
            </a:r>
            <a:endParaRPr lang="en-US" altLang="zh-CN" sz="1200"/>
          </a:p>
          <a:p>
            <a:r>
              <a:rPr lang="en-US" altLang="zh-CN" sz="1200"/>
              <a:t>tom</a:t>
            </a:r>
            <a:endParaRPr lang="en-US" altLang="zh-CN" sz="1200"/>
          </a:p>
          <a:p>
            <a:r>
              <a:rPr lang="en-US" altLang="zh-CN" sz="1200"/>
              <a:t>[127.0.0.1:51307]</a:t>
            </a:r>
            <a:r>
              <a:rPr lang="zh-CN" altLang="en-US" sz="1200"/>
              <a:t>说：</a:t>
            </a:r>
            <a:r>
              <a:rPr lang="en-US" altLang="zh-CN" sz="1200"/>
              <a:t>jack</a:t>
            </a:r>
            <a:endParaRPr lang="en-US" altLang="zh-CN" sz="1200"/>
          </a:p>
          <a:p>
            <a:r>
              <a:rPr lang="en-US" altLang="zh-CN" sz="1200"/>
              <a:t>[127.0.0.1:51307]</a:t>
            </a:r>
            <a:r>
              <a:rPr lang="zh-CN" altLang="en-US" sz="1200"/>
              <a:t>说：</a:t>
            </a:r>
            <a:r>
              <a:rPr lang="en-US" altLang="zh-CN" sz="1200"/>
              <a:t>ttt</a:t>
            </a:r>
            <a:endParaRPr lang="zh-CN" altLang="en-US" sz="12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心</a:t>
            </a:r>
            <a:r>
              <a:rPr lang="zh-CN" altLang="en-US" sz="2200" b="1" smtClean="0"/>
              <a:t>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smtClean="0"/>
              <a:t>Netty</a:t>
            </a:r>
            <a:r>
              <a:rPr lang="zh-CN" altLang="en-US"/>
              <a:t>心</a:t>
            </a:r>
            <a:r>
              <a:rPr lang="zh-CN" altLang="en-US" smtClean="0"/>
              <a:t>跳检测机制案例</a:t>
            </a:r>
            <a:r>
              <a:rPr lang="en-US" altLang="zh-CN" smtClean="0"/>
              <a:t>, </a:t>
            </a:r>
            <a:r>
              <a:rPr lang="zh-CN" altLang="en-US" smtClean="0"/>
              <a:t>当服务器超过</a:t>
            </a:r>
            <a:r>
              <a:rPr lang="en-US" altLang="zh-CN" smtClean="0"/>
              <a:t>3</a:t>
            </a:r>
            <a:r>
              <a:rPr lang="zh-CN" altLang="en-US" smtClean="0"/>
              <a:t>秒没有读时，就提示读空闲</a:t>
            </a:r>
            <a:endParaRPr lang="en-US" altLang="zh-CN" smtClean="0"/>
          </a:p>
          <a:p>
            <a:pPr marL="342900" indent="-342900">
              <a:buAutoNum type="arabicParenR"/>
            </a:pPr>
            <a:endParaRPr lang="en-US" altLang="zh-CN" smtClean="0"/>
          </a:p>
          <a:p>
            <a:pPr marL="342900" indent="-342900">
              <a:buAutoNum type="arabicParenR"/>
            </a:pPr>
            <a:r>
              <a:rPr lang="zh-CN" altLang="en-US"/>
              <a:t>当服务器超</a:t>
            </a:r>
            <a:r>
              <a:rPr lang="zh-CN" altLang="en-US" smtClean="0"/>
              <a:t>过</a:t>
            </a:r>
            <a:r>
              <a:rPr lang="en-US" altLang="zh-CN" smtClean="0"/>
              <a:t>5</a:t>
            </a:r>
            <a:r>
              <a:rPr lang="zh-CN" altLang="en-US" smtClean="0"/>
              <a:t>秒</a:t>
            </a:r>
            <a:r>
              <a:rPr lang="zh-CN" altLang="en-US"/>
              <a:t>没</a:t>
            </a:r>
            <a:r>
              <a:rPr lang="zh-CN" altLang="en-US" smtClean="0"/>
              <a:t>有写操作时</a:t>
            </a:r>
            <a:r>
              <a:rPr lang="zh-CN" altLang="en-US"/>
              <a:t>，就提</a:t>
            </a:r>
            <a:r>
              <a:rPr lang="zh-CN" altLang="en-US" smtClean="0"/>
              <a:t>示写空</a:t>
            </a:r>
            <a:r>
              <a:rPr lang="zh-CN" altLang="en-US"/>
              <a:t>闲</a:t>
            </a:r>
            <a:endParaRPr lang="en-US" altLang="zh-CN" smtClean="0"/>
          </a:p>
          <a:p>
            <a:pPr marL="342900" indent="-342900">
              <a:buFontTx/>
              <a:buAutoNum type="arabicParenR"/>
            </a:pPr>
            <a:r>
              <a:rPr lang="zh-CN" altLang="en-US"/>
              <a:t>实现当服务器超</a:t>
            </a:r>
            <a:r>
              <a:rPr lang="zh-CN" altLang="en-US" smtClean="0"/>
              <a:t>过</a:t>
            </a:r>
            <a:r>
              <a:rPr lang="en-US" altLang="zh-CN" smtClean="0"/>
              <a:t>7</a:t>
            </a:r>
            <a:r>
              <a:rPr lang="zh-CN" altLang="en-US" smtClean="0"/>
              <a:t>秒</a:t>
            </a:r>
            <a:r>
              <a:rPr lang="zh-CN" altLang="en-US"/>
              <a:t>没</a:t>
            </a:r>
            <a:r>
              <a:rPr lang="zh-CN" altLang="en-US" smtClean="0"/>
              <a:t>有读或者写</a:t>
            </a:r>
            <a:r>
              <a:rPr lang="zh-CN" altLang="en-US"/>
              <a:t>操作时，就提</a:t>
            </a:r>
            <a:r>
              <a:rPr lang="zh-CN" altLang="en-US" smtClean="0"/>
              <a:t>示</a:t>
            </a:r>
            <a:r>
              <a:rPr lang="zh-CN" altLang="en-US"/>
              <a:t>读写</a:t>
            </a:r>
            <a:r>
              <a:rPr lang="zh-CN" altLang="en-US" smtClean="0"/>
              <a:t>空</a:t>
            </a:r>
            <a:r>
              <a:rPr lang="zh-CN" altLang="en-US"/>
              <a:t>闲</a:t>
            </a:r>
            <a:endParaRPr lang="en-US" altLang="zh-CN"/>
          </a:p>
          <a:p>
            <a:br>
              <a:rPr lang="en-US" altLang="zh-CN" smtClean="0"/>
            </a:br>
            <a:endParaRPr lang="en-US" altLang="zh-CN" smtClean="0"/>
          </a:p>
        </p:txBody>
      </p:sp>
      <p:graphicFrame>
        <p:nvGraphicFramePr>
          <p:cNvPr id="3" name="对象 2"/>
          <p:cNvGraphicFramePr>
            <a:graphicFrameLocks noChangeAspect="1"/>
          </p:cNvGraphicFramePr>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33" name="包装程序外壳对象" showAsIcon="1" r:id="rId1" imgW="1152525" imgH="523875" progId="Package">
                  <p:embed/>
                </p:oleObj>
              </mc:Choice>
              <mc:Fallback>
                <p:oleObj name="包装程序外壳对象" showAsIcon="1" r:id="rId1" imgW="1152525" imgH="523875" progId="Package">
                  <p:embed/>
                  <p:pic>
                    <p:nvPicPr>
                      <p:cNvPr id="0" name="图片 211032"/>
                      <p:cNvPicPr/>
                      <p:nvPr/>
                    </p:nvPicPr>
                    <p:blipFill>
                      <a:blip r:embed="rId2"/>
                      <a:stretch>
                        <a:fillRect/>
                      </a:stretch>
                    </p:blipFill>
                    <p:spPr>
                      <a:xfrm>
                        <a:off x="774155" y="3672383"/>
                        <a:ext cx="15509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通</a:t>
            </a:r>
            <a:r>
              <a:rPr lang="zh-CN" altLang="en-US" sz="2200" b="1" smtClean="0"/>
              <a:t>过</a:t>
            </a:r>
            <a:r>
              <a:rPr lang="en-US" altLang="zh-CN" sz="2200" b="1" smtClean="0"/>
              <a:t>WebSocket</a:t>
            </a:r>
            <a:r>
              <a:rPr lang="zh-CN" altLang="en-US" sz="2200" b="1" smtClean="0"/>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en-US" altLang="zh-CN" smtClean="0"/>
              <a:t>Http</a:t>
            </a:r>
            <a:r>
              <a:rPr lang="zh-CN" altLang="en-US" smtClean="0"/>
              <a:t>协议是无状态的</a:t>
            </a:r>
            <a:r>
              <a:rPr lang="en-US" altLang="zh-CN" smtClean="0"/>
              <a:t>, </a:t>
            </a:r>
            <a:r>
              <a:rPr lang="zh-CN" altLang="en-US"/>
              <a:t>浏览</a:t>
            </a:r>
            <a:r>
              <a:rPr lang="zh-CN" altLang="en-US" smtClean="0"/>
              <a:t>器和服务器间的请求响应一次，下一次会重新创建连接</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要求：实现基于</a:t>
            </a:r>
            <a:r>
              <a:rPr lang="en-US" altLang="zh-CN"/>
              <a:t>webSocket</a:t>
            </a:r>
            <a:r>
              <a:rPr lang="zh-CN" altLang="en-US"/>
              <a:t>的长连接的全双工的交</a:t>
            </a:r>
            <a:r>
              <a:rPr lang="zh-CN" altLang="en-US" smtClean="0"/>
              <a:t>互</a:t>
            </a:r>
            <a:endParaRPr lang="en-US" altLang="zh-CN" smtClean="0"/>
          </a:p>
          <a:p>
            <a:pPr marL="342900" indent="-342900">
              <a:buAutoNum type="arabicParenR"/>
            </a:pPr>
            <a:r>
              <a:rPr lang="zh-CN" altLang="en-US" smtClean="0"/>
              <a:t>改变</a:t>
            </a:r>
            <a:r>
              <a:rPr lang="en-US" altLang="zh-CN" smtClean="0"/>
              <a:t>Http</a:t>
            </a:r>
            <a:r>
              <a:rPr lang="zh-CN" altLang="en-US" smtClean="0"/>
              <a:t>协议多</a:t>
            </a:r>
            <a:r>
              <a:rPr lang="zh-CN" altLang="en-US"/>
              <a:t>次请求的约束</a:t>
            </a:r>
            <a:r>
              <a:rPr lang="zh-CN" altLang="en-US" smtClean="0"/>
              <a:t>，</a:t>
            </a:r>
            <a:r>
              <a:rPr lang="zh-CN" altLang="en-US"/>
              <a:t>实现</a:t>
            </a:r>
            <a:r>
              <a:rPr lang="zh-CN" altLang="en-US" smtClean="0"/>
              <a:t>长</a:t>
            </a:r>
            <a:r>
              <a:rPr lang="zh-CN" altLang="en-US"/>
              <a:t>连接</a:t>
            </a:r>
            <a:r>
              <a:rPr lang="zh-CN" altLang="en-US" smtClean="0"/>
              <a:t>了， </a:t>
            </a:r>
            <a:r>
              <a:rPr lang="zh-CN" altLang="en-US"/>
              <a:t>服务</a:t>
            </a:r>
            <a:r>
              <a:rPr lang="zh-CN" altLang="en-US" smtClean="0"/>
              <a:t>器可以发送消息给浏览器</a:t>
            </a:r>
            <a:endParaRPr lang="en-US" altLang="zh-CN" smtClean="0"/>
          </a:p>
          <a:p>
            <a:pPr marL="342900" indent="-342900">
              <a:buAutoNum type="arabicParenR"/>
            </a:pPr>
            <a:r>
              <a:rPr lang="zh-CN" altLang="en-US" smtClean="0"/>
              <a:t>客户端浏</a:t>
            </a:r>
            <a:r>
              <a:rPr lang="zh-CN" altLang="en-US"/>
              <a:t>览</a:t>
            </a:r>
            <a:r>
              <a:rPr lang="zh-CN" altLang="en-US" smtClean="0"/>
              <a:t>器和服务器端会相互感知，比如服务器关闭了，浏览器会感知，同样浏览器关闭了，服务器会感知</a:t>
            </a:r>
            <a:endParaRPr lang="en-US" altLang="zh-CN"/>
          </a:p>
          <a:p>
            <a:br>
              <a:rPr lang="en-US" altLang="zh-CN" smtClean="0"/>
            </a:br>
            <a:endParaRPr lang="en-US" altLang="zh-CN" smtClean="0"/>
          </a:p>
        </p:txBody>
      </p:sp>
      <p:graphicFrame>
        <p:nvGraphicFramePr>
          <p:cNvPr id="4" name="对象 3"/>
          <p:cNvGraphicFramePr>
            <a:graphicFrameLocks noChangeAspect="1"/>
          </p:cNvGraphicFramePr>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152" name="包装程序外壳对象" showAsIcon="1" r:id="rId1" imgW="971550" imgH="523875" progId="Package">
                  <p:embed/>
                </p:oleObj>
              </mc:Choice>
              <mc:Fallback>
                <p:oleObj name="包装程序外壳对象" showAsIcon="1" r:id="rId1" imgW="971550" imgH="523875" progId="Package">
                  <p:embed/>
                  <p:pic>
                    <p:nvPicPr>
                      <p:cNvPr id="0" name="图片 212151"/>
                      <p:cNvPicPr/>
                      <p:nvPr/>
                    </p:nvPicPr>
                    <p:blipFill>
                      <a:blip r:embed="rId2"/>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153" name="包装程序外壳对象" showAsIcon="1" r:id="rId3" imgW="819150" imgH="523875" progId="Package">
                  <p:embed/>
                </p:oleObj>
              </mc:Choice>
              <mc:Fallback>
                <p:oleObj name="包装程序外壳对象" showAsIcon="1" r:id="rId3" imgW="819150" imgH="523875" progId="Package">
                  <p:embed/>
                  <p:pic>
                    <p:nvPicPr>
                      <p:cNvPr id="0" name="图片 212152"/>
                      <p:cNvPicPr/>
                      <p:nvPr/>
                    </p:nvPicPr>
                    <p:blipFill>
                      <a:blip r:embed="rId4"/>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--Google Protobuf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码和解</a:t>
            </a:r>
            <a:r>
              <a:rPr lang="zh-CN" altLang="en-US" sz="2200" b="1" smtClean="0"/>
              <a:t>码的基本</a:t>
            </a:r>
            <a:r>
              <a:rPr lang="zh-CN" altLang="en-US" sz="2200" b="1"/>
              <a:t>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smtClean="0">
                <a:latin typeface="Arial" panose="020B0604020202020204" pitchFamily="34" charset="0"/>
                <a:cs typeface="Arial" panose="020B0604020202020204" pitchFamily="34" charset="0"/>
              </a:rPr>
              <a:t>编</a:t>
            </a:r>
            <a:r>
              <a:rPr lang="zh-CN" altLang="en-US">
                <a:latin typeface="Arial" panose="020B0604020202020204" pitchFamily="34" charset="0"/>
                <a:cs typeface="Arial" panose="020B0604020202020204" pitchFamily="34" charset="0"/>
              </a:rPr>
              <a:t>写网络应用程</a:t>
            </a:r>
            <a:r>
              <a:rPr lang="zh-CN" altLang="en-US" smtClean="0">
                <a:latin typeface="Arial" panose="020B0604020202020204" pitchFamily="34" charset="0"/>
                <a:cs typeface="Arial" panose="020B0604020202020204" pitchFamily="34" charset="0"/>
              </a:rPr>
              <a:t>序时，</a:t>
            </a:r>
            <a:r>
              <a:rPr lang="zh-CN" altLang="en-US">
                <a:latin typeface="Arial" panose="020B0604020202020204" pitchFamily="34" charset="0"/>
                <a:cs typeface="Arial" panose="020B0604020202020204" pitchFamily="34" charset="0"/>
              </a:rPr>
              <a:t>因为数据在网络中传输</a:t>
            </a:r>
            <a:r>
              <a:rPr lang="zh-CN" altLang="en-US" smtClean="0">
                <a:latin typeface="Arial" panose="020B0604020202020204" pitchFamily="34" charset="0"/>
                <a:cs typeface="Arial" panose="020B0604020202020204" pitchFamily="34" charset="0"/>
              </a:rPr>
              <a:t>的都</a:t>
            </a:r>
            <a:r>
              <a:rPr lang="zh-CN" altLang="en-US">
                <a:latin typeface="Arial" panose="020B0604020202020204" pitchFamily="34" charset="0"/>
                <a:cs typeface="Arial" panose="020B0604020202020204" pitchFamily="34" charset="0"/>
              </a:rPr>
              <a:t>是二进制字节码数据</a:t>
            </a:r>
            <a:r>
              <a:rPr lang="zh-CN" altLang="en-US" smtClean="0">
                <a:latin typeface="Arial" panose="020B0604020202020204" pitchFamily="34" charset="0"/>
                <a:cs typeface="Arial" panose="020B0604020202020204" pitchFamily="34" charset="0"/>
              </a:rPr>
              <a:t>，在</a:t>
            </a:r>
            <a:r>
              <a:rPr lang="zh-CN" altLang="en-US">
                <a:latin typeface="Arial" panose="020B0604020202020204" pitchFamily="34" charset="0"/>
                <a:cs typeface="Arial" panose="020B0604020202020204" pitchFamily="34" charset="0"/>
              </a:rPr>
              <a:t>发送数据时</a:t>
            </a:r>
            <a:r>
              <a:rPr lang="zh-CN" altLang="en-US" smtClean="0">
                <a:latin typeface="Arial" panose="020B0604020202020204" pitchFamily="34" charset="0"/>
                <a:cs typeface="Arial" panose="020B0604020202020204" pitchFamily="34" charset="0"/>
              </a:rPr>
              <a:t>就需</a:t>
            </a:r>
            <a:r>
              <a:rPr lang="zh-CN" altLang="en-US">
                <a:latin typeface="Arial" panose="020B0604020202020204" pitchFamily="34" charset="0"/>
                <a:cs typeface="Arial" panose="020B0604020202020204" pitchFamily="34" charset="0"/>
              </a:rPr>
              <a:t>要编码，接收数据时就需要解</a:t>
            </a:r>
            <a:r>
              <a:rPr lang="zh-CN" altLang="en-US" smtClean="0">
                <a:latin typeface="Arial" panose="020B0604020202020204" pitchFamily="34" charset="0"/>
                <a:cs typeface="Arial" panose="020B0604020202020204" pitchFamily="34" charset="0"/>
              </a:rPr>
              <a:t>码</a:t>
            </a:r>
            <a:r>
              <a:rPr lang="en-US" altLang="zh-CN">
                <a:latin typeface="Arial" panose="020B0604020202020204" pitchFamily="34" charset="0"/>
                <a:cs typeface="Arial" panose="020B0604020202020204" pitchFamily="34" charset="0"/>
              </a:rPr>
              <a:t> </a:t>
            </a:r>
            <a:r>
              <a:rPr lang="en-US" altLang="zh-CN" smtClean="0">
                <a:latin typeface="Arial" panose="020B0604020202020204" pitchFamily="34" charset="0"/>
                <a:cs typeface="Arial" panose="020B0604020202020204" pitchFamily="34" charset="0"/>
              </a:rPr>
              <a:t>[</a:t>
            </a:r>
            <a:r>
              <a:rPr lang="zh-CN" altLang="en-US" sz="1400" smtClean="0">
                <a:latin typeface="Arial" panose="020B0604020202020204" pitchFamily="34" charset="0"/>
                <a:cs typeface="Arial" panose="020B0604020202020204" pitchFamily="34" charset="0"/>
              </a:rPr>
              <a:t>示意图</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codec(</a:t>
            </a:r>
            <a:r>
              <a:rPr lang="zh-CN" altLang="en-US" smtClean="0">
                <a:latin typeface="Arial" panose="020B0604020202020204" pitchFamily="34" charset="0"/>
                <a:cs typeface="Arial" panose="020B0604020202020204" pitchFamily="34" charset="0"/>
              </a:rPr>
              <a:t>编</a:t>
            </a:r>
            <a:r>
              <a:rPr lang="zh-CN" altLang="en-US">
                <a:latin typeface="Arial" panose="020B0604020202020204" pitchFamily="34" charset="0"/>
                <a:cs typeface="Arial" panose="020B0604020202020204" pitchFamily="34" charset="0"/>
              </a:rPr>
              <a:t>解</a:t>
            </a:r>
            <a:r>
              <a:rPr lang="zh-CN" altLang="en-US" smtClean="0">
                <a:latin typeface="Arial" panose="020B0604020202020204" pitchFamily="34" charset="0"/>
                <a:cs typeface="Arial" panose="020B0604020202020204" pitchFamily="34" charset="0"/>
              </a:rPr>
              <a:t>码器</a:t>
            </a:r>
            <a:r>
              <a:rPr lang="en-US" altLang="zh-CN" smtClean="0">
                <a:latin typeface="Arial" panose="020B0604020202020204" pitchFamily="34" charset="0"/>
                <a:cs typeface="Arial" panose="020B0604020202020204" pitchFamily="34" charset="0"/>
              </a:rPr>
              <a:t>) </a:t>
            </a:r>
            <a:r>
              <a:rPr lang="zh-CN" altLang="en-US">
                <a:latin typeface="Arial" panose="020B0604020202020204" pitchFamily="34" charset="0"/>
                <a:cs typeface="Arial" panose="020B0604020202020204" pitchFamily="34" charset="0"/>
              </a:rPr>
              <a:t>的组成部分有两个：</a:t>
            </a:r>
            <a:r>
              <a:rPr lang="en-US" altLang="zh-CN">
                <a:latin typeface="Arial" panose="020B0604020202020204" pitchFamily="34" charset="0"/>
                <a:cs typeface="Arial" panose="020B0604020202020204" pitchFamily="34" charset="0"/>
              </a:rPr>
              <a:t>decoder(</a:t>
            </a:r>
            <a:r>
              <a:rPr lang="zh-CN" altLang="en-US">
                <a:latin typeface="Arial" panose="020B0604020202020204" pitchFamily="34" charset="0"/>
                <a:cs typeface="Arial" panose="020B0604020202020204" pitchFamily="34" charset="0"/>
              </a:rPr>
              <a:t>解码器</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和 </a:t>
            </a:r>
            <a:r>
              <a:rPr lang="en-US" altLang="zh-CN">
                <a:latin typeface="Arial" panose="020B0604020202020204" pitchFamily="34" charset="0"/>
                <a:cs typeface="Arial" panose="020B0604020202020204" pitchFamily="34" charset="0"/>
              </a:rPr>
              <a:t>encoder(</a:t>
            </a:r>
            <a:r>
              <a:rPr lang="zh-CN" altLang="en-US">
                <a:latin typeface="Arial" panose="020B0604020202020204" pitchFamily="34" charset="0"/>
                <a:cs typeface="Arial" panose="020B0604020202020204" pitchFamily="34" charset="0"/>
              </a:rPr>
              <a:t>编码器</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encoder </a:t>
            </a:r>
            <a:r>
              <a:rPr lang="zh-CN" altLang="en-US">
                <a:latin typeface="Arial" panose="020B0604020202020204" pitchFamily="34" charset="0"/>
                <a:cs typeface="Arial" panose="020B0604020202020204" pitchFamily="34" charset="0"/>
              </a:rPr>
              <a:t>负责把业务</a:t>
            </a:r>
            <a:r>
              <a:rPr lang="zh-CN" altLang="en-US" smtClean="0">
                <a:latin typeface="Arial" panose="020B0604020202020204" pitchFamily="34" charset="0"/>
                <a:cs typeface="Arial" panose="020B0604020202020204" pitchFamily="34" charset="0"/>
              </a:rPr>
              <a:t>数据转换成字</a:t>
            </a:r>
            <a:r>
              <a:rPr lang="zh-CN" altLang="en-US">
                <a:latin typeface="Arial" panose="020B0604020202020204" pitchFamily="34" charset="0"/>
                <a:cs typeface="Arial" panose="020B0604020202020204" pitchFamily="34" charset="0"/>
              </a:rPr>
              <a:t>节码数据，</a:t>
            </a:r>
            <a:r>
              <a:rPr lang="en-US" altLang="zh-CN">
                <a:latin typeface="Arial" panose="020B0604020202020204" pitchFamily="34" charset="0"/>
                <a:cs typeface="Arial" panose="020B0604020202020204" pitchFamily="34" charset="0"/>
              </a:rPr>
              <a:t>decoder </a:t>
            </a:r>
            <a:r>
              <a:rPr lang="zh-CN" altLang="en-US">
                <a:latin typeface="Arial" panose="020B0604020202020204" pitchFamily="34" charset="0"/>
                <a:cs typeface="Arial" panose="020B0604020202020204" pitchFamily="34" charset="0"/>
              </a:rPr>
              <a:t>负责把字节码数</a:t>
            </a:r>
            <a:r>
              <a:rPr lang="zh-CN" altLang="en-US" smtClean="0">
                <a:latin typeface="Arial" panose="020B0604020202020204" pitchFamily="34" charset="0"/>
                <a:cs typeface="Arial" panose="020B0604020202020204" pitchFamily="34" charset="0"/>
              </a:rPr>
              <a:t>据转换成</a:t>
            </a:r>
            <a:r>
              <a:rPr lang="zh-CN" altLang="en-US">
                <a:latin typeface="Arial" panose="020B0604020202020204" pitchFamily="34" charset="0"/>
                <a:cs typeface="Arial" panose="020B0604020202020204" pitchFamily="34" charset="0"/>
              </a:rPr>
              <a:t>业务数据</a:t>
            </a:r>
            <a:endParaRPr lang="zh-CN" altLang="en-US"/>
          </a:p>
          <a:p>
            <a:endParaRPr lang="zh-CN" altLang="en-US"/>
          </a:p>
          <a:p>
            <a:pPr marL="342900" indent="-342900">
              <a:buAutoNum type="arabicParenR" startAt="3"/>
            </a:pPr>
            <a:endParaRPr lang="en-US" altLang="zh-CN" sz="1700" smtClean="0"/>
          </a:p>
          <a:p>
            <a:endParaRPr lang="en-US" altLang="zh-CN" sz="1700" smtClean="0"/>
          </a:p>
        </p:txBody>
      </p:sp>
      <p:graphicFrame>
        <p:nvGraphicFramePr>
          <p:cNvPr id="3" name="对象 2"/>
          <p:cNvGraphicFramePr>
            <a:graphicFrameLocks noChangeAspect="1"/>
          </p:cNvGraphicFramePr>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3973" name="包装程序外壳对象" showAsIcon="1" r:id="rId1" imgW="371475" imgH="523875" progId="Package">
                  <p:embed/>
                </p:oleObj>
              </mc:Choice>
              <mc:Fallback>
                <p:oleObj name="包装程序外壳对象" showAsIcon="1" r:id="rId1" imgW="371475" imgH="523875" progId="Package">
                  <p:embed/>
                  <p:pic>
                    <p:nvPicPr>
                      <p:cNvPr id="0" name="图片 253972"/>
                      <p:cNvPicPr/>
                      <p:nvPr/>
                    </p:nvPicPr>
                    <p:blipFill>
                      <a:blip r:embed="rId2"/>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e</a:t>
            </a:r>
            <a:r>
              <a:rPr lang="en-US" altLang="zh-CN" sz="1200"/>
              <a:t>n</a:t>
            </a:r>
            <a:r>
              <a:rPr lang="en-US" altLang="zh-CN" sz="1200" smtClean="0"/>
              <a:t>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zh-CN" altLang="en-US" sz="1200"/>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smtClean="0"/>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smtClean="0">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自身提供了一些 </a:t>
            </a:r>
            <a:r>
              <a:rPr lang="en-US" altLang="zh-CN" smtClean="0">
                <a:latin typeface="Arial" panose="020B0604020202020204" pitchFamily="34" charset="0"/>
                <a:cs typeface="Arial" panose="020B0604020202020204" pitchFamily="34" charset="0"/>
              </a:rPr>
              <a:t>codec(</a:t>
            </a:r>
            <a:r>
              <a:rPr lang="zh-CN" altLang="en-US" smtClean="0">
                <a:latin typeface="Arial" panose="020B0604020202020204" pitchFamily="34" charset="0"/>
                <a:cs typeface="Arial" panose="020B0604020202020204" pitchFamily="34" charset="0"/>
              </a:rPr>
              <a:t>编解码器</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提供的编码</a:t>
            </a:r>
            <a:r>
              <a:rPr lang="zh-CN" altLang="en-US" smtClean="0">
                <a:latin typeface="Arial" panose="020B0604020202020204" pitchFamily="34" charset="0"/>
                <a:cs typeface="Arial" panose="020B0604020202020204" pitchFamily="34" charset="0"/>
              </a:rPr>
              <a:t>器</a:t>
            </a:r>
            <a:endParaRPr lang="en-US" altLang="zh-CN">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mtClean="0">
                <a:latin typeface="Arial" panose="020B0604020202020204" pitchFamily="34" charset="0"/>
                <a:cs typeface="Arial" panose="020B0604020202020204" pitchFamily="34" charset="0"/>
              </a:rPr>
              <a:t>StringEncoder</a:t>
            </a:r>
            <a:r>
              <a:rPr lang="zh-CN" altLang="en-US">
                <a:latin typeface="Arial" panose="020B0604020202020204" pitchFamily="34" charset="0"/>
                <a:cs typeface="Arial" panose="020B0604020202020204" pitchFamily="34" charset="0"/>
              </a:rPr>
              <a:t>，对字符串数据进行编码</a:t>
            </a:r>
            <a:endParaRPr lang="zh-CN" alt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mtClean="0">
                <a:latin typeface="Arial" panose="020B0604020202020204" pitchFamily="34" charset="0"/>
                <a:cs typeface="Arial" panose="020B0604020202020204" pitchFamily="34" charset="0"/>
              </a:rPr>
              <a:t>ObjectEncoder</a:t>
            </a:r>
            <a:r>
              <a:rPr lang="zh-CN" altLang="en-US">
                <a:latin typeface="Arial" panose="020B0604020202020204" pitchFamily="34" charset="0"/>
                <a:cs typeface="Arial" panose="020B0604020202020204" pitchFamily="34" charset="0"/>
              </a:rPr>
              <a:t>，对 </a:t>
            </a:r>
            <a:r>
              <a:rPr lang="en-US" altLang="zh-CN">
                <a:latin typeface="Arial" panose="020B0604020202020204" pitchFamily="34" charset="0"/>
                <a:cs typeface="Arial" panose="020B0604020202020204" pitchFamily="34" charset="0"/>
              </a:rPr>
              <a:t>Java </a:t>
            </a:r>
            <a:r>
              <a:rPr lang="zh-CN" altLang="en-US">
                <a:latin typeface="Arial" panose="020B0604020202020204" pitchFamily="34" charset="0"/>
                <a:cs typeface="Arial" panose="020B0604020202020204" pitchFamily="34" charset="0"/>
              </a:rPr>
              <a:t>对象进行编</a:t>
            </a:r>
            <a:r>
              <a:rPr lang="zh-CN" altLang="en-US" smtClean="0">
                <a:latin typeface="Arial" panose="020B0604020202020204" pitchFamily="34" charset="0"/>
                <a:cs typeface="Arial" panose="020B0604020202020204" pitchFamily="34" charset="0"/>
              </a:rPr>
              <a:t>码</a:t>
            </a:r>
            <a:endParaRPr lang="en-US" altLang="zh-CN"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mtClean="0">
                <a:latin typeface="Arial" panose="020B0604020202020204" pitchFamily="34" charset="0"/>
                <a:cs typeface="Arial" panose="020B0604020202020204" pitchFamily="34" charset="0"/>
              </a:rPr>
              <a:t> ...</a:t>
            </a:r>
            <a:endParaRPr lang="en-US" altLang="zh-CN">
              <a:latin typeface="Arial" panose="020B0604020202020204" pitchFamily="34" charset="0"/>
              <a:cs typeface="Arial" panose="020B0604020202020204" pitchFamily="34" charset="0"/>
            </a:endParaRPr>
          </a:p>
          <a:p>
            <a:pPr marL="342900" indent="-342900">
              <a:buAutoNum type="arabicParenR" startAt="3"/>
            </a:pPr>
            <a:r>
              <a:rPr lang="en-US" altLang="zh-CN" smtClean="0">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提供的解码</a:t>
            </a:r>
            <a:r>
              <a:rPr lang="zh-CN" altLang="en-US" smtClean="0">
                <a:latin typeface="Arial" panose="020B0604020202020204" pitchFamily="34" charset="0"/>
                <a:cs typeface="Arial" panose="020B0604020202020204" pitchFamily="34" charset="0"/>
              </a:rPr>
              <a:t>器</a:t>
            </a:r>
            <a:endParaRPr lang="zh-CN" altLang="en-US"/>
          </a:p>
          <a:p>
            <a:pPr marL="285750" indent="-285750">
              <a:buFont typeface="Arial" panose="020B0604020202020204" pitchFamily="34" charset="0"/>
              <a:buChar char="•"/>
            </a:pPr>
            <a:r>
              <a:rPr lang="en-US" altLang="zh-CN" smtClean="0"/>
              <a:t>StringDecoder</a:t>
            </a:r>
            <a:r>
              <a:rPr lang="en-US" altLang="zh-CN"/>
              <a:t>, </a:t>
            </a:r>
            <a:r>
              <a:rPr lang="zh-CN" altLang="en-US"/>
              <a:t>对字符串数据进行解码</a:t>
            </a:r>
            <a:endParaRPr lang="zh-CN" altLang="en-US"/>
          </a:p>
          <a:p>
            <a:pPr marL="285750" indent="-285750">
              <a:buFont typeface="Arial" panose="020B0604020202020204" pitchFamily="34" charset="0"/>
              <a:buChar char="•"/>
            </a:pPr>
            <a:r>
              <a:rPr lang="en-US" altLang="zh-CN" smtClean="0"/>
              <a:t>ObjectDecoder</a:t>
            </a:r>
            <a:r>
              <a:rPr lang="zh-CN" altLang="en-US"/>
              <a:t>，对 </a:t>
            </a:r>
            <a:r>
              <a:rPr lang="en-US" altLang="zh-CN"/>
              <a:t>Java </a:t>
            </a:r>
            <a:r>
              <a:rPr lang="zh-CN" altLang="en-US"/>
              <a:t>对象进行解</a:t>
            </a:r>
            <a:r>
              <a:rPr lang="zh-CN" altLang="en-US" smtClean="0"/>
              <a:t>码</a:t>
            </a:r>
            <a:endParaRPr lang="en-US" altLang="zh-CN" smtClean="0"/>
          </a:p>
          <a:p>
            <a:pPr marL="285750" indent="-285750">
              <a:buFont typeface="Arial" panose="020B0604020202020204" pitchFamily="34" charset="0"/>
              <a:buChar char="•"/>
            </a:pPr>
            <a:r>
              <a:rPr lang="en-US" altLang="zh-CN" smtClean="0"/>
              <a:t>...</a:t>
            </a:r>
            <a:endParaRPr lang="en-US" altLang="zh-CN" smtClean="0"/>
          </a:p>
          <a:p>
            <a:pPr marL="342900" indent="-342900">
              <a:buAutoNum type="arabicParenR" startAt="4"/>
            </a:pPr>
            <a:r>
              <a:rPr lang="en-US" altLang="zh-CN" sz="1700" smtClean="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a:t>
            </a:r>
            <a:r>
              <a:rPr lang="zh-CN" altLang="en-US" sz="1700" smtClean="0"/>
              <a:t>务对</a:t>
            </a:r>
            <a:r>
              <a:rPr lang="zh-CN" altLang="en-US" sz="1700"/>
              <a:t>象的编码和解码</a:t>
            </a:r>
            <a:r>
              <a:rPr lang="zh-CN" altLang="en-US" sz="1700" smtClean="0"/>
              <a:t>，</a:t>
            </a:r>
            <a:r>
              <a:rPr lang="zh-CN" altLang="en-US" sz="1700"/>
              <a:t>底层</a:t>
            </a:r>
            <a:r>
              <a:rPr lang="zh-CN" altLang="en-US" sz="1700" smtClean="0"/>
              <a:t>使</a:t>
            </a:r>
            <a:r>
              <a:rPr lang="zh-CN" altLang="en-US" sz="1700"/>
              <a:t>用的仍是 </a:t>
            </a:r>
            <a:r>
              <a:rPr lang="en-US" altLang="zh-CN" sz="1700"/>
              <a:t>Java </a:t>
            </a:r>
            <a:r>
              <a:rPr lang="zh-CN" altLang="en-US" sz="1700"/>
              <a:t>序列化技</a:t>
            </a:r>
            <a:r>
              <a:rPr lang="zh-CN" altLang="en-US" sz="1700" smtClean="0"/>
              <a:t>术</a:t>
            </a:r>
            <a:r>
              <a:rPr lang="en-US" altLang="zh-CN" sz="1700"/>
              <a:t> </a:t>
            </a:r>
            <a:r>
              <a:rPr lang="en-US" altLang="zh-CN" sz="1700" smtClean="0"/>
              <a:t>, </a:t>
            </a:r>
            <a:r>
              <a:rPr lang="zh-CN" altLang="en-US" sz="1700" smtClean="0"/>
              <a:t>而</a:t>
            </a:r>
            <a:r>
              <a:rPr lang="en-US" altLang="zh-CN" sz="1700" smtClean="0"/>
              <a:t>Java </a:t>
            </a:r>
            <a:r>
              <a:rPr lang="zh-CN" altLang="en-US" sz="1700" smtClean="0"/>
              <a:t>序列化</a:t>
            </a:r>
            <a:r>
              <a:rPr lang="zh-CN" altLang="en-US" sz="1700"/>
              <a:t>技</a:t>
            </a:r>
            <a:r>
              <a:rPr lang="zh-CN" altLang="en-US" sz="1700" smtClean="0"/>
              <a:t>术本身效率就不高，存在如下问题</a:t>
            </a:r>
            <a:endParaRPr lang="zh-CN" altLang="en-US" sz="1700"/>
          </a:p>
          <a:p>
            <a:pPr marL="285750" indent="-285750">
              <a:buFont typeface="Arial" panose="020B0604020202020204" pitchFamily="34" charset="0"/>
              <a:buChar char="•"/>
            </a:pPr>
            <a:r>
              <a:rPr lang="zh-CN" altLang="en-US" sz="1700"/>
              <a:t>无法跨语</a:t>
            </a:r>
            <a:r>
              <a:rPr lang="zh-CN" altLang="en-US" sz="1700" smtClean="0"/>
              <a:t>言</a:t>
            </a:r>
            <a:endParaRPr lang="zh-CN" altLang="en-US" sz="1700"/>
          </a:p>
          <a:p>
            <a:pPr marL="285750" indent="-285750">
              <a:buFont typeface="Arial" panose="020B0604020202020204" pitchFamily="34" charset="0"/>
              <a:buChar char="•"/>
            </a:pPr>
            <a:r>
              <a:rPr lang="zh-CN" altLang="en-US" sz="1700" smtClean="0"/>
              <a:t>序</a:t>
            </a:r>
            <a:r>
              <a:rPr lang="zh-CN" altLang="en-US" sz="1700"/>
              <a:t>列化后的体积太大，是二进制编码的 </a:t>
            </a:r>
            <a:r>
              <a:rPr lang="en-US" altLang="zh-CN" sz="1700"/>
              <a:t>5 </a:t>
            </a:r>
            <a:r>
              <a:rPr lang="zh-CN" altLang="en-US" sz="1700"/>
              <a:t>倍多。</a:t>
            </a:r>
            <a:endParaRPr lang="zh-CN" altLang="en-US" sz="1700"/>
          </a:p>
          <a:p>
            <a:pPr marL="285750" indent="-285750">
              <a:buFont typeface="Arial" panose="020B0604020202020204" pitchFamily="34" charset="0"/>
              <a:buChar char="•"/>
            </a:pPr>
            <a:r>
              <a:rPr lang="zh-CN" altLang="en-US" sz="1700" smtClean="0"/>
              <a:t>序</a:t>
            </a:r>
            <a:r>
              <a:rPr lang="zh-CN" altLang="en-US" sz="1700"/>
              <a:t>列化性能太低</a:t>
            </a:r>
            <a:endParaRPr lang="en-US" altLang="zh-CN" sz="1700" smtClean="0"/>
          </a:p>
          <a:p>
            <a:r>
              <a:rPr lang="en-US" altLang="zh-CN" sz="1700" smtClean="0"/>
              <a:t>=&gt; </a:t>
            </a:r>
            <a:r>
              <a:rPr lang="zh-CN" altLang="en-US" sz="1700" smtClean="0"/>
              <a:t>引出 新的解决方案 </a:t>
            </a:r>
            <a:r>
              <a:rPr lang="en-US" altLang="zh-CN" sz="1700"/>
              <a:t>[Google </a:t>
            </a:r>
            <a:r>
              <a:rPr lang="zh-CN" altLang="en-US" sz="1700"/>
              <a:t>的 </a:t>
            </a:r>
            <a:r>
              <a:rPr lang="en-US" altLang="zh-CN" sz="1700"/>
              <a:t>Protobuf]</a:t>
            </a:r>
            <a:endParaRPr lang="en-US" altLang="zh-CN" sz="17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smtClean="0">
                <a:solidFill>
                  <a:srgbClr val="0070C0"/>
                </a:solidFill>
                <a:latin typeface="Arial" panose="020B0604020202020204" pitchFamily="34" charset="0"/>
                <a:cs typeface="Arial" panose="020B0604020202020204" pitchFamily="34" charset="0"/>
              </a:rPr>
              <a:t>Protobuf</a:t>
            </a:r>
            <a:r>
              <a:rPr lang="zh-CN" altLang="en-US" sz="2000" b="1" smtClean="0">
                <a:solidFill>
                  <a:srgbClr val="0070C0"/>
                </a:solidFill>
                <a:latin typeface="Arial" panose="020B0604020202020204" pitchFamily="34" charset="0"/>
                <a:cs typeface="Arial" panose="020B0604020202020204" pitchFamily="34" charset="0"/>
              </a:rPr>
              <a:t>基本介绍和使用示意图</a:t>
            </a:r>
            <a:endParaRPr lang="en-US" altLang="zh-CN" sz="2000" b="1" smtClean="0">
              <a:solidFill>
                <a:srgbClr val="0070C0"/>
              </a:solidFill>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Protobuf </a:t>
            </a:r>
            <a:r>
              <a:rPr lang="zh-CN" altLang="en-US">
                <a:latin typeface="Arial" panose="020B0604020202020204" pitchFamily="34" charset="0"/>
                <a:cs typeface="Arial" panose="020B0604020202020204" pitchFamily="34" charset="0"/>
              </a:rPr>
              <a:t>是 </a:t>
            </a:r>
            <a:r>
              <a:rPr lang="en-US" altLang="zh-CN">
                <a:latin typeface="Arial" panose="020B0604020202020204" pitchFamily="34" charset="0"/>
                <a:cs typeface="Arial" panose="020B0604020202020204" pitchFamily="34" charset="0"/>
              </a:rPr>
              <a:t>Google </a:t>
            </a:r>
            <a:r>
              <a:rPr lang="zh-CN" altLang="en-US">
                <a:latin typeface="Arial" panose="020B0604020202020204" pitchFamily="34" charset="0"/>
                <a:cs typeface="Arial" panose="020B0604020202020204" pitchFamily="34" charset="0"/>
              </a:rPr>
              <a:t>发布的开源项目，全称 </a:t>
            </a:r>
            <a:r>
              <a:rPr lang="en-US" altLang="zh-CN">
                <a:latin typeface="Arial" panose="020B0604020202020204" pitchFamily="34" charset="0"/>
                <a:cs typeface="Arial" panose="020B0604020202020204" pitchFamily="34" charset="0"/>
              </a:rPr>
              <a:t>Google Protocol </a:t>
            </a:r>
            <a:r>
              <a:rPr lang="en-US" altLang="zh-CN" smtClean="0">
                <a:latin typeface="Arial" panose="020B0604020202020204" pitchFamily="34" charset="0"/>
                <a:cs typeface="Arial" panose="020B0604020202020204" pitchFamily="34" charset="0"/>
              </a:rPr>
              <a:t>Buffers</a:t>
            </a:r>
            <a:r>
              <a:rPr lang="zh-CN" altLang="en-US" smtClean="0">
                <a:latin typeface="Arial" panose="020B0604020202020204" pitchFamily="34" charset="0"/>
                <a:cs typeface="Arial" panose="020B0604020202020204" pitchFamily="34" charset="0"/>
              </a:rPr>
              <a:t>，是</a:t>
            </a:r>
            <a:r>
              <a:rPr lang="zh-CN" altLang="en-US">
                <a:latin typeface="Arial" panose="020B0604020202020204" pitchFamily="34" charset="0"/>
                <a:cs typeface="Arial" panose="020B0604020202020204" pitchFamily="34" charset="0"/>
              </a:rPr>
              <a:t>一种轻便高效的结构化数据存储格式，可以用于结构化数据串行化，或者说序列化。它很适合做数据存储或 </a:t>
            </a:r>
            <a:r>
              <a:rPr lang="en-US" altLang="zh-CN" b="1" smtClean="0">
                <a:solidFill>
                  <a:srgbClr val="DA0000"/>
                </a:solidFill>
                <a:latin typeface="Arial" panose="020B0604020202020204" pitchFamily="34" charset="0"/>
                <a:cs typeface="Arial" panose="020B0604020202020204" pitchFamily="34" charset="0"/>
              </a:rPr>
              <a:t>RPC[</a:t>
            </a:r>
            <a:r>
              <a:rPr lang="zh-CN" altLang="en-US" b="1" smtClean="0">
                <a:solidFill>
                  <a:srgbClr val="DA0000"/>
                </a:solidFill>
                <a:latin typeface="Arial" panose="020B0604020202020204" pitchFamily="34" charset="0"/>
                <a:cs typeface="Arial" panose="020B0604020202020204" pitchFamily="34" charset="0"/>
              </a:rPr>
              <a:t>远程过程调用  </a:t>
            </a:r>
            <a:r>
              <a:rPr lang="en-US" altLang="zh-CN" b="1" smtClean="0">
                <a:solidFill>
                  <a:srgbClr val="DA0000"/>
                </a:solidFill>
                <a:latin typeface="Arial" panose="020B0604020202020204" pitchFamily="34" charset="0"/>
                <a:cs typeface="Arial" panose="020B0604020202020204" pitchFamily="34" charset="0"/>
              </a:rPr>
              <a:t>remote procedure call ] </a:t>
            </a:r>
            <a:r>
              <a:rPr lang="zh-CN" altLang="en-US" b="1">
                <a:solidFill>
                  <a:srgbClr val="DA0000"/>
                </a:solidFill>
                <a:latin typeface="Arial" panose="020B0604020202020204" pitchFamily="34" charset="0"/>
                <a:cs typeface="Arial" panose="020B0604020202020204" pitchFamily="34" charset="0"/>
              </a:rPr>
              <a:t>数据交换格</a:t>
            </a:r>
            <a:r>
              <a:rPr lang="zh-CN" altLang="en-US" b="1" smtClean="0">
                <a:solidFill>
                  <a:srgbClr val="DA0000"/>
                </a:solidFill>
                <a:latin typeface="Arial" panose="020B0604020202020204" pitchFamily="34" charset="0"/>
                <a:cs typeface="Arial" panose="020B0604020202020204" pitchFamily="34" charset="0"/>
              </a:rPr>
              <a:t>式</a:t>
            </a:r>
            <a:r>
              <a:rPr lang="zh-CN" altLang="en-US">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a:t>
            </a:r>
            <a:br>
              <a:rPr lang="en-US" altLang="zh-CN" smtClean="0">
                <a:latin typeface="Arial" panose="020B0604020202020204" pitchFamily="34" charset="0"/>
                <a:cs typeface="Arial" panose="020B0604020202020204" pitchFamily="34" charset="0"/>
              </a:rPr>
            </a:br>
            <a:r>
              <a:rPr lang="zh-CN" altLang="en-US" smtClean="0">
                <a:latin typeface="Arial" panose="020B0604020202020204" pitchFamily="34" charset="0"/>
                <a:cs typeface="Arial" panose="020B0604020202020204" pitchFamily="34" charset="0"/>
              </a:rPr>
              <a:t>目前很多公司 </a:t>
            </a:r>
            <a:r>
              <a:rPr lang="en-US" altLang="zh-CN" smtClean="0">
                <a:latin typeface="Arial" panose="020B0604020202020204" pitchFamily="34" charset="0"/>
                <a:cs typeface="Arial" panose="020B0604020202020204" pitchFamily="34" charset="0"/>
              </a:rPr>
              <a:t>http+json </a:t>
            </a:r>
            <a:r>
              <a:rPr lang="en-US" altLang="zh-CN" smtClean="0">
                <a:latin typeface="Arial" panose="020B0604020202020204" pitchFamily="34" charset="0"/>
                <a:cs typeface="Arial" panose="020B0604020202020204" pitchFamily="34" charset="0"/>
                <a:sym typeface="Wingdings" panose="05000000000000000000" pitchFamily="2" charset="2"/>
              </a:rPr>
              <a:t> tcp+protobuf</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参</a:t>
            </a:r>
            <a:r>
              <a:rPr lang="zh-CN" altLang="en-US" smtClean="0">
                <a:latin typeface="Arial" panose="020B0604020202020204" pitchFamily="34" charset="0"/>
                <a:cs typeface="Arial" panose="020B0604020202020204" pitchFamily="34" charset="0"/>
              </a:rPr>
              <a:t>考文档 </a:t>
            </a:r>
            <a:r>
              <a:rPr lang="en-US" altLang="zh-CN">
                <a:latin typeface="Arial" panose="020B0604020202020204" pitchFamily="34" charset="0"/>
                <a:cs typeface="Arial" panose="020B0604020202020204" pitchFamily="34" charset="0"/>
              </a:rPr>
              <a:t>: </a:t>
            </a:r>
            <a:r>
              <a:rPr lang="en-US" altLang="zh-CN">
                <a:latin typeface="Arial" panose="020B0604020202020204" pitchFamily="34" charset="0"/>
                <a:cs typeface="Arial" panose="020B0604020202020204" pitchFamily="34" charset="0"/>
                <a:hlinkClick r:id="rId1"/>
              </a:rPr>
              <a:t>https://</a:t>
            </a:r>
            <a:r>
              <a:rPr lang="en-US" altLang="zh-CN" smtClean="0">
                <a:latin typeface="Arial" panose="020B0604020202020204" pitchFamily="34" charset="0"/>
                <a:cs typeface="Arial" panose="020B0604020202020204" pitchFamily="34" charset="0"/>
                <a:hlinkClick r:id="rId1"/>
              </a:rPr>
              <a:t>developers.google.com/protocol-buffers/docs/proto</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语言指南</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Protobuf </a:t>
            </a:r>
            <a:r>
              <a:rPr lang="zh-CN" altLang="en-US" smtClean="0">
                <a:latin typeface="Arial" panose="020B0604020202020204" pitchFamily="34" charset="0"/>
                <a:cs typeface="Arial" panose="020B0604020202020204" pitchFamily="34" charset="0"/>
              </a:rPr>
              <a:t>是以 </a:t>
            </a:r>
            <a:r>
              <a:rPr lang="en-US" altLang="zh-CN">
                <a:latin typeface="Arial" panose="020B0604020202020204" pitchFamily="34" charset="0"/>
                <a:cs typeface="Arial" panose="020B0604020202020204" pitchFamily="34" charset="0"/>
              </a:rPr>
              <a:t>m</a:t>
            </a:r>
            <a:r>
              <a:rPr lang="en-US" altLang="zh-CN" smtClean="0">
                <a:latin typeface="Arial" panose="020B0604020202020204" pitchFamily="34" charset="0"/>
                <a:cs typeface="Arial" panose="020B0604020202020204" pitchFamily="34" charset="0"/>
              </a:rPr>
              <a:t>essage </a:t>
            </a:r>
            <a:r>
              <a:rPr lang="zh-CN" altLang="en-US" smtClean="0">
                <a:latin typeface="Arial" panose="020B0604020202020204" pitchFamily="34" charset="0"/>
                <a:cs typeface="Arial" panose="020B0604020202020204" pitchFamily="34" charset="0"/>
              </a:rPr>
              <a:t>的</a:t>
            </a:r>
            <a:r>
              <a:rPr lang="zh-CN" altLang="en-US">
                <a:latin typeface="Arial" panose="020B0604020202020204" pitchFamily="34" charset="0"/>
                <a:cs typeface="Arial" panose="020B0604020202020204" pitchFamily="34" charset="0"/>
              </a:rPr>
              <a:t>方式</a:t>
            </a:r>
            <a:r>
              <a:rPr lang="zh-CN" altLang="en-US" smtClean="0">
                <a:latin typeface="Arial" panose="020B0604020202020204" pitchFamily="34" charset="0"/>
                <a:cs typeface="Arial" panose="020B0604020202020204" pitchFamily="34" charset="0"/>
              </a:rPr>
              <a:t>来管理数据的</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p>
          <a:p>
            <a:pPr marL="342900" indent="-342900">
              <a:buAutoNum type="arabicParenR"/>
            </a:pPr>
            <a:r>
              <a:rPr lang="zh-CN" altLang="en-US" smtClean="0">
                <a:latin typeface="Arial" panose="020B0604020202020204" pitchFamily="34" charset="0"/>
                <a:cs typeface="Arial" panose="020B0604020202020204" pitchFamily="34" charset="0"/>
              </a:rPr>
              <a:t>支</a:t>
            </a:r>
            <a:r>
              <a:rPr lang="zh-CN" altLang="en-US">
                <a:latin typeface="Arial" panose="020B0604020202020204" pitchFamily="34" charset="0"/>
                <a:cs typeface="Arial" panose="020B0604020202020204" pitchFamily="34" charset="0"/>
              </a:rPr>
              <a:t>持跨平台</a:t>
            </a:r>
            <a:r>
              <a:rPr lang="zh-CN" altLang="en-US" smtClean="0">
                <a:latin typeface="Arial" panose="020B0604020202020204" pitchFamily="34" charset="0"/>
                <a:cs typeface="Arial" panose="020B0604020202020204" pitchFamily="34" charset="0"/>
              </a:rPr>
              <a:t>、</a:t>
            </a:r>
            <a:r>
              <a:rPr lang="zh-CN" altLang="en-US" b="1">
                <a:solidFill>
                  <a:srgbClr val="DA0000"/>
                </a:solidFill>
                <a:latin typeface="Arial" panose="020B0604020202020204" pitchFamily="34" charset="0"/>
                <a:cs typeface="Arial" panose="020B0604020202020204" pitchFamily="34" charset="0"/>
              </a:rPr>
              <a:t>跨</a:t>
            </a:r>
            <a:r>
              <a:rPr lang="zh-CN" altLang="en-US" b="1" smtClean="0">
                <a:solidFill>
                  <a:srgbClr val="DA0000"/>
                </a:solidFill>
                <a:latin typeface="Arial" panose="020B0604020202020204" pitchFamily="34" charset="0"/>
                <a:cs typeface="Arial" panose="020B0604020202020204" pitchFamily="34" charset="0"/>
              </a:rPr>
              <a:t>语言</a:t>
            </a:r>
            <a:r>
              <a:rPr lang="zh-CN" altLang="en-US">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即</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客户端和服务器端可以是不同的语言编写的</a:t>
            </a:r>
            <a:r>
              <a:rPr lang="en-US" altLang="zh-CN">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a:t>
            </a:r>
            <a:r>
              <a:rPr lang="zh-CN" altLang="en-US" b="1">
                <a:solidFill>
                  <a:srgbClr val="DA0000"/>
                </a:solidFill>
                <a:latin typeface="Arial" panose="020B0604020202020204" pitchFamily="34" charset="0"/>
                <a:cs typeface="Arial" panose="020B0604020202020204" pitchFamily="34" charset="0"/>
              </a:rPr>
              <a:t>支持目前绝大多数语言</a:t>
            </a:r>
            <a:r>
              <a:rPr lang="zh-CN" altLang="en-US">
                <a:latin typeface="Arial" panose="020B0604020202020204" pitchFamily="34" charset="0"/>
                <a:cs typeface="Arial" panose="020B0604020202020204" pitchFamily="34" charset="0"/>
              </a:rPr>
              <a:t>，例如 </a:t>
            </a:r>
            <a:r>
              <a:rPr lang="en-US" altLang="zh-CN">
                <a:latin typeface="Arial" panose="020B0604020202020204" pitchFamily="34" charset="0"/>
                <a:cs typeface="Arial" panose="020B0604020202020204" pitchFamily="34" charset="0"/>
              </a:rPr>
              <a:t>C++</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C#</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Java</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python </a:t>
            </a:r>
            <a:r>
              <a:rPr lang="zh-CN" altLang="en-US">
                <a:latin typeface="Arial" panose="020B0604020202020204" pitchFamily="34" charset="0"/>
                <a:cs typeface="Arial" panose="020B0604020202020204" pitchFamily="34" charset="0"/>
              </a:rPr>
              <a:t>等</a:t>
            </a:r>
            <a:r>
              <a:rPr lang="zh-CN" altLang="en-US" smtClean="0">
                <a:latin typeface="Arial" panose="020B0604020202020204" pitchFamily="34" charset="0"/>
                <a:cs typeface="Arial" panose="020B0604020202020204" pitchFamily="34" charset="0"/>
              </a:rPr>
              <a:t>）</a:t>
            </a:r>
            <a:br>
              <a:rPr lang="en-US" altLang="zh-CN" smtClean="0">
                <a:latin typeface="Arial" panose="020B0604020202020204" pitchFamily="34" charset="0"/>
                <a:cs typeface="Arial" panose="020B0604020202020204" pitchFamily="34" charset="0"/>
              </a:rPr>
            </a:br>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smtClean="0">
                <a:solidFill>
                  <a:srgbClr val="0070C0"/>
                </a:solidFill>
                <a:latin typeface="Arial" panose="020B0604020202020204" pitchFamily="34" charset="0"/>
                <a:cs typeface="Arial" panose="020B0604020202020204" pitchFamily="34" charset="0"/>
              </a:rPr>
              <a:t>Protobuf</a:t>
            </a:r>
            <a:r>
              <a:rPr lang="zh-CN" altLang="en-US" sz="2000" b="1" smtClean="0">
                <a:solidFill>
                  <a:srgbClr val="0070C0"/>
                </a:solidFill>
                <a:latin typeface="Arial" panose="020B0604020202020204" pitchFamily="34" charset="0"/>
                <a:cs typeface="Arial" panose="020B0604020202020204" pitchFamily="34" charset="0"/>
              </a:rPr>
              <a:t>基本介绍和使用示意图</a:t>
            </a:r>
            <a:endParaRPr lang="en-US" altLang="zh-CN" smtClean="0">
              <a:latin typeface="Arial" panose="020B0604020202020204" pitchFamily="34" charset="0"/>
              <a:cs typeface="Arial" panose="020B0604020202020204" pitchFamily="34" charset="0"/>
            </a:endParaRPr>
          </a:p>
          <a:p>
            <a:pPr marL="342900" indent="-342900">
              <a:buAutoNum type="arabicParenR" startAt="5"/>
            </a:pPr>
            <a:r>
              <a:rPr lang="zh-CN" altLang="en-US" smtClean="0">
                <a:latin typeface="Arial" panose="020B0604020202020204" pitchFamily="34" charset="0"/>
                <a:cs typeface="Arial" panose="020B0604020202020204" pitchFamily="34" charset="0"/>
              </a:rPr>
              <a:t>高</a:t>
            </a:r>
            <a:r>
              <a:rPr lang="zh-CN" altLang="en-US">
                <a:latin typeface="Arial" panose="020B0604020202020204" pitchFamily="34" charset="0"/>
                <a:cs typeface="Arial" panose="020B0604020202020204" pitchFamily="34" charset="0"/>
              </a:rPr>
              <a:t>性能，高可靠</a:t>
            </a:r>
            <a:r>
              <a:rPr lang="zh-CN" altLang="en-US" smtClean="0">
                <a:latin typeface="Arial" panose="020B0604020202020204" pitchFamily="34" charset="0"/>
                <a:cs typeface="Arial" panose="020B0604020202020204" pitchFamily="34" charset="0"/>
              </a:rPr>
              <a:t>性</a:t>
            </a:r>
            <a:endParaRPr lang="en-US" altLang="zh-CN">
              <a:latin typeface="Arial" panose="020B0604020202020204" pitchFamily="34" charset="0"/>
              <a:cs typeface="Arial" panose="020B0604020202020204" pitchFamily="34" charset="0"/>
            </a:endParaRPr>
          </a:p>
          <a:p>
            <a:pPr marL="342900" indent="-342900">
              <a:buAutoNum type="arabicParenR" startAt="5"/>
            </a:pPr>
            <a:r>
              <a:rPr lang="zh-CN" altLang="en-US" smtClean="0">
                <a:latin typeface="Arial" panose="020B0604020202020204" pitchFamily="34" charset="0"/>
                <a:cs typeface="Arial" panose="020B0604020202020204" pitchFamily="34" charset="0"/>
              </a:rPr>
              <a:t>使</a:t>
            </a:r>
            <a:r>
              <a:rPr lang="zh-CN" altLang="en-US">
                <a:latin typeface="Arial" panose="020B0604020202020204" pitchFamily="34" charset="0"/>
                <a:cs typeface="Arial" panose="020B0604020202020204" pitchFamily="34" charset="0"/>
              </a:rPr>
              <a:t>用 </a:t>
            </a:r>
            <a:r>
              <a:rPr lang="en-US" altLang="zh-CN">
                <a:latin typeface="Arial" panose="020B0604020202020204" pitchFamily="34" charset="0"/>
                <a:cs typeface="Arial" panose="020B0604020202020204" pitchFamily="34" charset="0"/>
              </a:rPr>
              <a:t>protobuf </a:t>
            </a:r>
            <a:r>
              <a:rPr lang="zh-CN" altLang="en-US">
                <a:latin typeface="Arial" panose="020B0604020202020204" pitchFamily="34" charset="0"/>
                <a:cs typeface="Arial" panose="020B0604020202020204" pitchFamily="34" charset="0"/>
              </a:rPr>
              <a:t>编译器能自动生成代码，</a:t>
            </a:r>
            <a:r>
              <a:rPr lang="en-US" altLang="zh-CN">
                <a:latin typeface="Arial" panose="020B0604020202020204" pitchFamily="34" charset="0"/>
                <a:cs typeface="Arial" panose="020B0604020202020204" pitchFamily="34" charset="0"/>
              </a:rPr>
              <a:t>Protobuf </a:t>
            </a:r>
            <a:r>
              <a:rPr lang="zh-CN" altLang="en-US">
                <a:latin typeface="Arial" panose="020B0604020202020204" pitchFamily="34" charset="0"/>
                <a:cs typeface="Arial" panose="020B0604020202020204" pitchFamily="34" charset="0"/>
              </a:rPr>
              <a:t>是将类的定义使用</a:t>
            </a:r>
            <a:r>
              <a:rPr lang="en-US" altLang="zh-CN">
                <a:latin typeface="Arial" panose="020B0604020202020204" pitchFamily="34" charset="0"/>
                <a:cs typeface="Arial" panose="020B0604020202020204" pitchFamily="34" charset="0"/>
              </a:rPr>
              <a:t>.proto </a:t>
            </a:r>
            <a:r>
              <a:rPr lang="zh-CN" altLang="en-US">
                <a:latin typeface="Arial" panose="020B0604020202020204" pitchFamily="34" charset="0"/>
                <a:cs typeface="Arial" panose="020B0604020202020204" pitchFamily="34" charset="0"/>
              </a:rPr>
              <a:t>文件进行描</a:t>
            </a:r>
            <a:r>
              <a:rPr lang="zh-CN" altLang="en-US" smtClean="0">
                <a:latin typeface="Arial" panose="020B0604020202020204" pitchFamily="34" charset="0"/>
                <a:cs typeface="Arial" panose="020B0604020202020204" pitchFamily="34" charset="0"/>
              </a:rPr>
              <a:t>述</a:t>
            </a:r>
            <a:r>
              <a:rPr lang="zh-CN" altLang="en-US">
                <a:latin typeface="Arial" panose="020B0604020202020204" pitchFamily="34" charset="0"/>
                <a:cs typeface="Arial" panose="020B0604020202020204" pitchFamily="34" charset="0"/>
              </a:rPr>
              <a:t>。说明，在</a:t>
            </a:r>
            <a:r>
              <a:rPr lang="en-US" altLang="zh-CN">
                <a:latin typeface="Arial" panose="020B0604020202020204" pitchFamily="34" charset="0"/>
                <a:cs typeface="Arial" panose="020B0604020202020204" pitchFamily="34" charset="0"/>
              </a:rPr>
              <a:t>idea </a:t>
            </a:r>
            <a:r>
              <a:rPr lang="zh-CN" altLang="en-US">
                <a:latin typeface="Arial" panose="020B0604020202020204" pitchFamily="34" charset="0"/>
                <a:cs typeface="Arial" panose="020B0604020202020204" pitchFamily="34" charset="0"/>
              </a:rPr>
              <a:t>中编写 </a:t>
            </a:r>
            <a:r>
              <a:rPr lang="en-US" altLang="zh-CN">
                <a:latin typeface="Arial" panose="020B0604020202020204" pitchFamily="34" charset="0"/>
                <a:cs typeface="Arial" panose="020B0604020202020204" pitchFamily="34" charset="0"/>
              </a:rPr>
              <a:t>.proto </a:t>
            </a:r>
            <a:r>
              <a:rPr lang="zh-CN" altLang="en-US">
                <a:latin typeface="Arial" panose="020B0604020202020204" pitchFamily="34" charset="0"/>
                <a:cs typeface="Arial" panose="020B0604020202020204" pitchFamily="34" charset="0"/>
              </a:rPr>
              <a:t>文件时，会自动提示是否</a:t>
            </a:r>
            <a:r>
              <a:rPr lang="zh-CN" altLang="en-US" b="1">
                <a:solidFill>
                  <a:srgbClr val="DA0000"/>
                </a:solidFill>
                <a:latin typeface="Arial" panose="020B0604020202020204" pitchFamily="34" charset="0"/>
                <a:cs typeface="Arial" panose="020B0604020202020204" pitchFamily="34" charset="0"/>
              </a:rPr>
              <a:t>下载 </a:t>
            </a:r>
            <a:r>
              <a:rPr lang="en-US" altLang="zh-CN" b="1">
                <a:solidFill>
                  <a:srgbClr val="DA0000"/>
                </a:solidFill>
                <a:latin typeface="Arial" panose="020B0604020202020204" pitchFamily="34" charset="0"/>
                <a:cs typeface="Arial" panose="020B0604020202020204" pitchFamily="34" charset="0"/>
              </a:rPr>
              <a:t>.ptotot </a:t>
            </a:r>
            <a:r>
              <a:rPr lang="zh-CN" altLang="en-US" b="1">
                <a:solidFill>
                  <a:srgbClr val="DA0000"/>
                </a:solidFill>
                <a:latin typeface="Arial" panose="020B0604020202020204" pitchFamily="34" charset="0"/>
                <a:cs typeface="Arial" panose="020B0604020202020204" pitchFamily="34" charset="0"/>
              </a:rPr>
              <a:t>编写插件</a:t>
            </a:r>
            <a:r>
              <a:rPr lang="en-US" altLang="zh-CN">
                <a:latin typeface="Arial" panose="020B0604020202020204" pitchFamily="34" charset="0"/>
                <a:cs typeface="Arial" panose="020B0604020202020204" pitchFamily="34" charset="0"/>
              </a:rPr>
              <a:t>. </a:t>
            </a:r>
            <a:r>
              <a:rPr lang="zh-CN" altLang="en-US">
                <a:latin typeface="Arial" panose="020B0604020202020204" pitchFamily="34" charset="0"/>
                <a:cs typeface="Arial" panose="020B0604020202020204" pitchFamily="34" charset="0"/>
              </a:rPr>
              <a:t>可以让</a:t>
            </a:r>
            <a:r>
              <a:rPr lang="zh-CN" altLang="en-US" b="1">
                <a:latin typeface="Arial" panose="020B0604020202020204" pitchFamily="34" charset="0"/>
                <a:cs typeface="Arial" panose="020B0604020202020204" pitchFamily="34" charset="0"/>
              </a:rPr>
              <a:t>语法高</a:t>
            </a:r>
            <a:r>
              <a:rPr lang="zh-CN" altLang="en-US" b="1" smtClean="0">
                <a:latin typeface="Arial" panose="020B0604020202020204" pitchFamily="34" charset="0"/>
                <a:cs typeface="Arial" panose="020B0604020202020204" pitchFamily="34" charset="0"/>
              </a:rPr>
              <a:t>亮</a:t>
            </a:r>
            <a:r>
              <a:rPr lang="zh-CN" altLang="en-US" smtClean="0">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a:p>
            <a:pPr marL="342900" indent="-342900">
              <a:buAutoNum type="arabicParenR" startAt="5"/>
            </a:pPr>
            <a:endParaRPr lang="en-US" altLang="zh-CN" smtClean="0">
              <a:latin typeface="Arial" panose="020B0604020202020204" pitchFamily="34" charset="0"/>
              <a:cs typeface="Arial" panose="020B0604020202020204" pitchFamily="34" charset="0"/>
            </a:endParaRPr>
          </a:p>
          <a:p>
            <a:pPr marL="342900" indent="-342900">
              <a:buAutoNum type="arabicParenR" startAt="5"/>
            </a:pPr>
            <a:r>
              <a:rPr lang="zh-CN" altLang="en-US" smtClean="0">
                <a:latin typeface="Arial" panose="020B0604020202020204" pitchFamily="34" charset="0"/>
                <a:cs typeface="Arial" panose="020B0604020202020204" pitchFamily="34" charset="0"/>
              </a:rPr>
              <a:t>然</a:t>
            </a:r>
            <a:r>
              <a:rPr lang="zh-CN" altLang="en-US">
                <a:latin typeface="Arial" panose="020B0604020202020204" pitchFamily="34" charset="0"/>
                <a:cs typeface="Arial" panose="020B0604020202020204" pitchFamily="34" charset="0"/>
              </a:rPr>
              <a:t>后通过 </a:t>
            </a:r>
            <a:r>
              <a:rPr lang="en-US" altLang="zh-CN">
                <a:latin typeface="Arial" panose="020B0604020202020204" pitchFamily="34" charset="0"/>
                <a:cs typeface="Arial" panose="020B0604020202020204" pitchFamily="34" charset="0"/>
              </a:rPr>
              <a:t>protoc.exe </a:t>
            </a:r>
            <a:r>
              <a:rPr lang="zh-CN" altLang="en-US">
                <a:latin typeface="Arial" panose="020B0604020202020204" pitchFamily="34" charset="0"/>
                <a:cs typeface="Arial" panose="020B0604020202020204" pitchFamily="34" charset="0"/>
              </a:rPr>
              <a:t>编译器根据</a:t>
            </a:r>
            <a:r>
              <a:rPr lang="en-US" altLang="zh-CN">
                <a:latin typeface="Arial" panose="020B0604020202020204" pitchFamily="34" charset="0"/>
                <a:cs typeface="Arial" panose="020B0604020202020204" pitchFamily="34" charset="0"/>
              </a:rPr>
              <a:t>.proto </a:t>
            </a:r>
            <a:r>
              <a:rPr lang="zh-CN" altLang="en-US">
                <a:latin typeface="Arial" panose="020B0604020202020204" pitchFamily="34" charset="0"/>
                <a:cs typeface="Arial" panose="020B0604020202020204" pitchFamily="34" charset="0"/>
              </a:rPr>
              <a:t>自动生成</a:t>
            </a:r>
            <a:r>
              <a:rPr lang="en-US" altLang="zh-CN">
                <a:latin typeface="Arial" panose="020B0604020202020204" pitchFamily="34" charset="0"/>
                <a:cs typeface="Arial" panose="020B0604020202020204" pitchFamily="34" charset="0"/>
              </a:rPr>
              <a:t>.java </a:t>
            </a:r>
            <a:r>
              <a:rPr lang="zh-CN" altLang="en-US">
                <a:latin typeface="Arial" panose="020B0604020202020204" pitchFamily="34" charset="0"/>
                <a:cs typeface="Arial" panose="020B0604020202020204" pitchFamily="34" charset="0"/>
              </a:rPr>
              <a:t>文</a:t>
            </a:r>
            <a:r>
              <a:rPr lang="zh-CN" altLang="en-US" smtClean="0">
                <a:latin typeface="Arial" panose="020B0604020202020204" pitchFamily="34" charset="0"/>
                <a:cs typeface="Arial" panose="020B0604020202020204" pitchFamily="34" charset="0"/>
              </a:rPr>
              <a:t>件</a:t>
            </a:r>
            <a:endParaRPr lang="en-US" altLang="zh-CN" smtClean="0">
              <a:latin typeface="Arial" panose="020B0604020202020204" pitchFamily="34" charset="0"/>
              <a:cs typeface="Arial" panose="020B0604020202020204" pitchFamily="34" charset="0"/>
            </a:endParaRPr>
          </a:p>
          <a:p>
            <a:pPr marL="342900" indent="-342900">
              <a:buAutoNum type="arabicParenR" startAt="5"/>
            </a:pPr>
            <a:r>
              <a:rPr lang="en-US" altLang="zh-CN" smtClean="0">
                <a:latin typeface="Arial" panose="020B0604020202020204" pitchFamily="34" charset="0"/>
                <a:cs typeface="Arial" panose="020B0604020202020204" pitchFamily="34" charset="0"/>
              </a:rPr>
              <a:t>protobuf </a:t>
            </a:r>
            <a:r>
              <a:rPr lang="zh-CN" altLang="en-US">
                <a:latin typeface="Arial" panose="020B0604020202020204" pitchFamily="34" charset="0"/>
                <a:cs typeface="Arial" panose="020B0604020202020204" pitchFamily="34" charset="0"/>
              </a:rPr>
              <a:t>使</a:t>
            </a:r>
            <a:r>
              <a:rPr lang="zh-CN" altLang="en-US" smtClean="0">
                <a:latin typeface="Arial" panose="020B0604020202020204" pitchFamily="34" charset="0"/>
                <a:cs typeface="Arial" panose="020B0604020202020204" pitchFamily="34" charset="0"/>
              </a:rPr>
              <a:t>用示意图</a:t>
            </a:r>
            <a:endParaRPr lang="en-US" altLang="zh-CN">
              <a:latin typeface="Arial" panose="020B0604020202020204" pitchFamily="34" charset="0"/>
              <a:cs typeface="Arial" panose="020B0604020202020204"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mtClean="0"/>
              <a:t>客户端 </a:t>
            </a:r>
            <a:r>
              <a:rPr lang="en-US" altLang="zh-CN" smtClean="0"/>
              <a:t>java </a:t>
            </a:r>
            <a:r>
              <a:rPr lang="zh-CN" altLang="en-US" smtClean="0"/>
              <a:t> </a:t>
            </a:r>
            <a:endParaRPr lang="zh-CN" altLang="en-US"/>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en-US" altLang="zh-CN" sz="1200" smtClean="0"/>
              <a:t>Yy.proto</a:t>
            </a:r>
            <a:endParaRPr lang="en-US" altLang="zh-CN" sz="1200" smtClean="0"/>
          </a:p>
          <a:p>
            <a:pPr algn="ctr"/>
            <a:r>
              <a:rPr lang="en-US" altLang="zh-CN" sz="1200" smtClean="0"/>
              <a:t>-&gt; protoc.exe</a:t>
            </a:r>
            <a:endParaRPr lang="en-US" altLang="zh-CN" sz="1200" smtClean="0"/>
          </a:p>
          <a:p>
            <a:pPr algn="ctr"/>
            <a:r>
              <a:rPr lang="en-US" altLang="zh-CN" sz="1200" smtClean="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a:t>
            </a:r>
            <a:r>
              <a:rPr lang="zh-CN" altLang="en-US" sz="1200" smtClean="0"/>
              <a:t>码</a:t>
            </a:r>
            <a:endParaRPr lang="en-US" altLang="zh-CN" sz="1200" smtClean="0"/>
          </a:p>
          <a:p>
            <a:pPr algn="ctr"/>
            <a:r>
              <a:rPr lang="en-US" altLang="zh-CN" sz="1200" smtClean="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java</a:t>
            </a:r>
            <a:r>
              <a:rPr lang="zh-CN" altLang="en-US" smtClean="0"/>
              <a:t> </a:t>
            </a:r>
            <a:endParaRPr lang="zh-CN" altLang="en-US"/>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a:t>
            </a:r>
            <a:r>
              <a:rPr lang="zh-CN" altLang="en-US" sz="1200" smtClean="0"/>
              <a:t>输</a:t>
            </a:r>
            <a:endParaRPr lang="en-US" altLang="zh-CN" sz="1200" smtClean="0"/>
          </a:p>
          <a:p>
            <a:pPr algn="ctr"/>
            <a:r>
              <a:rPr lang="zh-CN" altLang="en-US" sz="1200"/>
              <a:t>二进</a:t>
            </a:r>
            <a:r>
              <a:rPr lang="zh-CN" altLang="en-US" sz="1200" smtClean="0"/>
              <a:t>制字节码</a:t>
            </a:r>
            <a:endParaRPr lang="zh-CN" altLang="en-US" sz="1200"/>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解码</a:t>
            </a:r>
            <a:endParaRPr lang="en-US" altLang="zh-CN" sz="1200" smtClean="0"/>
          </a:p>
          <a:p>
            <a:pPr algn="ctr"/>
            <a:r>
              <a:rPr lang="en-US" altLang="zh-CN" sz="1200" smtClean="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smtClean="0"/>
              <a:t>业务数据</a:t>
            </a:r>
            <a:endParaRPr lang="en-US" altLang="zh-CN" sz="1200" smtClean="0"/>
          </a:p>
          <a:p>
            <a:pPr algn="ctr"/>
            <a:r>
              <a:rPr lang="zh-CN" altLang="en-US" sz="1200"/>
              <a:t>对</a:t>
            </a:r>
            <a:r>
              <a:rPr lang="zh-CN" altLang="en-US" sz="1200" smtClean="0"/>
              <a:t>象</a:t>
            </a:r>
            <a:endParaRPr lang="en-US" altLang="zh-CN" sz="1200" smtClean="0"/>
          </a:p>
          <a:p>
            <a:pPr algn="ctr"/>
            <a:r>
              <a:rPr lang="en-US" altLang="zh-CN" sz="1200" smtClean="0"/>
              <a:t>-&gt;</a:t>
            </a:r>
            <a:r>
              <a:rPr lang="zh-CN" altLang="en-US" sz="1200" smtClean="0"/>
              <a:t>使用</a:t>
            </a:r>
            <a:endParaRPr lang="zh-CN" altLang="en-US" sz="1200"/>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smtClean="0">
                <a:solidFill>
                  <a:srgbClr val="0070C0"/>
                </a:solidFill>
                <a:latin typeface="Arial" panose="020B0604020202020204" pitchFamily="34" charset="0"/>
                <a:cs typeface="Arial" panose="020B0604020202020204" pitchFamily="34" charset="0"/>
              </a:rPr>
              <a:t>Protobuf</a:t>
            </a:r>
            <a:r>
              <a:rPr lang="zh-CN" altLang="en-US" sz="2000" b="1">
                <a:solidFill>
                  <a:srgbClr val="0070C0"/>
                </a:solidFill>
                <a:latin typeface="Arial" panose="020B0604020202020204" pitchFamily="34" charset="0"/>
                <a:cs typeface="Arial" panose="020B0604020202020204" pitchFamily="34" charset="0"/>
              </a:rPr>
              <a:t>快</a:t>
            </a:r>
            <a:r>
              <a:rPr lang="zh-CN" altLang="en-US" sz="2000" b="1" smtClean="0">
                <a:solidFill>
                  <a:srgbClr val="0070C0"/>
                </a:solidFill>
                <a:latin typeface="Arial" panose="020B0604020202020204" pitchFamily="34" charset="0"/>
                <a:cs typeface="Arial" panose="020B0604020202020204" pitchFamily="34" charset="0"/>
              </a:rPr>
              <a:t>速入门实例</a:t>
            </a:r>
            <a:endParaRPr lang="en-US" altLang="zh-CN" sz="2000" b="1" smtClean="0">
              <a:solidFill>
                <a:srgbClr val="0070C0"/>
              </a:solidFill>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r>
              <a:rPr lang="zh-CN" altLang="en-US" b="1" smtClean="0">
                <a:latin typeface="Arial" panose="020B0604020202020204" pitchFamily="34" charset="0"/>
                <a:cs typeface="Arial" panose="020B0604020202020204" pitchFamily="34" charset="0"/>
              </a:rPr>
              <a:t>编写程序，使用</a:t>
            </a:r>
            <a:r>
              <a:rPr lang="en-US" altLang="zh-CN" b="1" smtClean="0">
                <a:latin typeface="Arial" panose="020B0604020202020204" pitchFamily="34" charset="0"/>
                <a:cs typeface="Arial" panose="020B0604020202020204" pitchFamily="34" charset="0"/>
              </a:rPr>
              <a:t>Protobuf</a:t>
            </a:r>
            <a:r>
              <a:rPr lang="zh-CN" altLang="en-US" b="1" smtClean="0">
                <a:latin typeface="Arial" panose="020B0604020202020204" pitchFamily="34" charset="0"/>
                <a:cs typeface="Arial" panose="020B0604020202020204" pitchFamily="34" charset="0"/>
              </a:rPr>
              <a:t>完成如下功能</a:t>
            </a:r>
            <a:endParaRPr lang="en-US" altLang="zh-CN" b="1" smtClean="0">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客户端可以发送一个</a:t>
            </a:r>
            <a:r>
              <a:rPr lang="en-US" altLang="zh-CN" smtClean="0">
                <a:latin typeface="Arial" panose="020B0604020202020204" pitchFamily="34" charset="0"/>
                <a:cs typeface="Arial" panose="020B0604020202020204" pitchFamily="34" charset="0"/>
              </a:rPr>
              <a:t>Student  PoJo </a:t>
            </a:r>
            <a:r>
              <a:rPr lang="zh-CN" altLang="en-US" smtClean="0">
                <a:latin typeface="Arial" panose="020B0604020202020204" pitchFamily="34" charset="0"/>
                <a:cs typeface="Arial" panose="020B0604020202020204" pitchFamily="34" charset="0"/>
              </a:rPr>
              <a:t>对象到服务器 </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通过 </a:t>
            </a:r>
            <a:r>
              <a:rPr lang="en-US" altLang="zh-CN" smtClean="0">
                <a:latin typeface="Arial" panose="020B0604020202020204" pitchFamily="34" charset="0"/>
                <a:cs typeface="Arial" panose="020B0604020202020204" pitchFamily="34" charset="0"/>
              </a:rPr>
              <a:t>Protobuf </a:t>
            </a:r>
            <a:r>
              <a:rPr lang="zh-CN" altLang="en-US" smtClean="0">
                <a:latin typeface="Arial" panose="020B0604020202020204" pitchFamily="34" charset="0"/>
                <a:cs typeface="Arial" panose="020B0604020202020204" pitchFamily="34" charset="0"/>
              </a:rPr>
              <a:t>编码</a:t>
            </a:r>
            <a:r>
              <a:rPr lang="en-US" altLang="zh-CN" smtClean="0">
                <a:latin typeface="Arial" panose="020B0604020202020204" pitchFamily="34" charset="0"/>
                <a:cs typeface="Arial" panose="020B0604020202020204" pitchFamily="34" charset="0"/>
              </a:rPr>
              <a:t>) </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服</a:t>
            </a:r>
            <a:r>
              <a:rPr lang="zh-CN" altLang="en-US" smtClean="0">
                <a:latin typeface="Arial" panose="020B0604020202020204" pitchFamily="34" charset="0"/>
                <a:cs typeface="Arial" panose="020B0604020202020204" pitchFamily="34" charset="0"/>
              </a:rPr>
              <a:t>务端能接收</a:t>
            </a:r>
            <a:r>
              <a:rPr lang="en-US" altLang="zh-CN" smtClean="0">
                <a:latin typeface="Arial" panose="020B0604020202020204" pitchFamily="34" charset="0"/>
                <a:cs typeface="Arial" panose="020B0604020202020204" pitchFamily="34" charset="0"/>
              </a:rPr>
              <a:t>Student PoJo </a:t>
            </a:r>
            <a:r>
              <a:rPr lang="zh-CN" altLang="en-US" smtClean="0">
                <a:latin typeface="Arial" panose="020B0604020202020204" pitchFamily="34" charset="0"/>
                <a:cs typeface="Arial" panose="020B0604020202020204" pitchFamily="34" charset="0"/>
              </a:rPr>
              <a:t>对象，并显示信息</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通过 </a:t>
            </a:r>
            <a:r>
              <a:rPr lang="en-US" altLang="zh-CN" smtClean="0">
                <a:latin typeface="Arial" panose="020B0604020202020204" pitchFamily="34" charset="0"/>
                <a:cs typeface="Arial" panose="020B0604020202020204" pitchFamily="34" charset="0"/>
              </a:rPr>
              <a:t>Protobuf </a:t>
            </a:r>
            <a:r>
              <a:rPr lang="zh-CN" altLang="en-US" smtClean="0">
                <a:latin typeface="Arial" panose="020B0604020202020204" pitchFamily="34" charset="0"/>
                <a:cs typeface="Arial" panose="020B0604020202020204" pitchFamily="34" charset="0"/>
              </a:rPr>
              <a:t>解码</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具体 看老师演示步骤</a:t>
            </a:r>
            <a:endParaRPr lang="en-US" altLang="zh-CN">
              <a:latin typeface="Arial" panose="020B0604020202020204" pitchFamily="34" charset="0"/>
              <a:cs typeface="Arial" panose="020B0604020202020204" pitchFamily="34" charset="0"/>
            </a:endParaRPr>
          </a:p>
        </p:txBody>
      </p:sp>
      <p:graphicFrame>
        <p:nvGraphicFramePr>
          <p:cNvPr id="3" name="对象 2"/>
          <p:cNvGraphicFramePr>
            <a:graphicFrameLocks noChangeAspect="1"/>
          </p:cNvGraphicFramePr>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759" name="包装程序外壳对象" showAsIcon="1" r:id="rId1" imgW="676275" imgH="523875" progId="Package">
                  <p:embed/>
                </p:oleObj>
              </mc:Choice>
              <mc:Fallback>
                <p:oleObj name="包装程序外壳对象" showAsIcon="1" r:id="rId1" imgW="676275" imgH="523875" progId="Package">
                  <p:embed/>
                  <p:pic>
                    <p:nvPicPr>
                      <p:cNvPr id="0" name="图片 192758"/>
                      <p:cNvPicPr/>
                      <p:nvPr/>
                    </p:nvPicPr>
                    <p:blipFill>
                      <a:blip r:embed="rId2"/>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760" name="包装程序外壳对象" showAsIcon="1" r:id="rId3" imgW="2066925" imgH="523875" progId="Package">
                  <p:embed/>
                </p:oleObj>
              </mc:Choice>
              <mc:Fallback>
                <p:oleObj name="包装程序外壳对象" showAsIcon="1" r:id="rId3" imgW="2066925" imgH="523875" progId="Package">
                  <p:embed/>
                  <p:pic>
                    <p:nvPicPr>
                      <p:cNvPr id="0" name="图片 192759"/>
                      <p:cNvPicPr/>
                      <p:nvPr/>
                    </p:nvPicPr>
                    <p:blipFill>
                      <a:blip r:embed="rId4"/>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I/O</a:t>
            </a:r>
            <a:r>
              <a:rPr lang="zh-CN" altLang="en-US" sz="2200" b="1" smtClean="0"/>
              <a:t>模型</a:t>
            </a:r>
            <a:endParaRPr lang="en-US" altLang="zh-CN" sz="2200" b="1"/>
          </a:p>
        </p:txBody>
      </p:sp>
      <p:sp>
        <p:nvSpPr>
          <p:cNvPr id="2" name="TextBox 1"/>
          <p:cNvSpPr txBox="1"/>
          <p:nvPr/>
        </p:nvSpPr>
        <p:spPr>
          <a:xfrm>
            <a:off x="691136" y="1368129"/>
            <a:ext cx="8967333" cy="4001095"/>
          </a:xfrm>
          <a:prstGeom prst="rect">
            <a:avLst/>
          </a:prstGeom>
          <a:noFill/>
        </p:spPr>
        <p:txBody>
          <a:bodyPr wrap="square" rtlCol="0">
            <a:spAutoFit/>
          </a:bodyPr>
          <a:lstStyle/>
          <a:p>
            <a:r>
              <a:rPr lang="en-US" altLang="zh-CN" sz="2000" b="1" smtClean="0">
                <a:solidFill>
                  <a:srgbClr val="0070C0"/>
                </a:solidFill>
              </a:rPr>
              <a:t>BIO</a:t>
            </a:r>
            <a:r>
              <a:rPr lang="zh-CN" altLang="en-US" sz="2000" b="1">
                <a:solidFill>
                  <a:srgbClr val="0070C0"/>
                </a:solidFill>
              </a:rPr>
              <a:t>、</a:t>
            </a:r>
            <a:r>
              <a:rPr lang="en-US" altLang="zh-CN" sz="2000" b="1">
                <a:solidFill>
                  <a:srgbClr val="0070C0"/>
                </a:solidFill>
              </a:rPr>
              <a:t>NIO</a:t>
            </a:r>
            <a:r>
              <a:rPr lang="zh-CN" altLang="en-US" sz="2000" b="1">
                <a:solidFill>
                  <a:srgbClr val="0070C0"/>
                </a:solidFill>
              </a:rPr>
              <a:t>、</a:t>
            </a:r>
            <a:r>
              <a:rPr lang="en-US" altLang="zh-CN" sz="2000" b="1">
                <a:solidFill>
                  <a:srgbClr val="0070C0"/>
                </a:solidFill>
              </a:rPr>
              <a:t>AIO</a:t>
            </a:r>
            <a:r>
              <a:rPr lang="zh-CN" altLang="en-US" sz="2000" b="1">
                <a:solidFill>
                  <a:srgbClr val="0070C0"/>
                </a:solidFill>
              </a:rPr>
              <a:t>适用场景分析</a:t>
            </a:r>
            <a:endParaRPr lang="en-US" altLang="zh-CN" sz="2000" smtClean="0"/>
          </a:p>
          <a:p>
            <a:endParaRPr lang="en-US" altLang="zh-CN"/>
          </a:p>
          <a:p>
            <a:pPr marL="342900" indent="-342900" fontAlgn="base">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以前的唯一选择，但程</a:t>
            </a:r>
            <a:r>
              <a:rPr lang="zh-CN" altLang="en-US" smtClean="0"/>
              <a:t>序简</a:t>
            </a:r>
            <a:r>
              <a:rPr lang="zh-CN" altLang="en-US"/>
              <a:t>单易理解</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NIO</a:t>
            </a:r>
            <a:r>
              <a:rPr lang="zh-CN" altLang="en-US"/>
              <a:t>方式适用于</a:t>
            </a:r>
            <a:r>
              <a:rPr lang="zh-CN" altLang="en-US" b="1"/>
              <a:t>连接数目多且连接比较短</a:t>
            </a:r>
            <a:r>
              <a:rPr lang="zh-CN" altLang="en-US"/>
              <a:t>（轻操作）的架构，比如聊天服务器</a:t>
            </a:r>
            <a:r>
              <a:rPr lang="zh-CN" altLang="en-US" smtClean="0"/>
              <a:t>，</a:t>
            </a:r>
            <a:r>
              <a:rPr lang="zh-CN" altLang="en-US"/>
              <a:t>弹</a:t>
            </a:r>
            <a:r>
              <a:rPr lang="zh-CN" altLang="en-US" smtClean="0"/>
              <a:t>幕系统，服务器间通讯等。编</a:t>
            </a:r>
            <a:r>
              <a:rPr lang="zh-CN" altLang="en-US"/>
              <a:t>程比较复杂，</a:t>
            </a:r>
            <a:r>
              <a:rPr lang="en-US" altLang="zh-CN"/>
              <a:t>JDK1.4</a:t>
            </a:r>
            <a:r>
              <a:rPr lang="zh-CN" altLang="en-US"/>
              <a:t>开始支持</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r>
              <a:rPr lang="zh-CN" altLang="en-US" smtClean="0"/>
              <a:t>。</a:t>
            </a: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Protobuf</a:t>
            </a:r>
            <a:endParaRPr lang="en-US" altLang="zh-CN" sz="2200" b="1"/>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smtClean="0">
                <a:solidFill>
                  <a:srgbClr val="0070C0"/>
                </a:solidFill>
                <a:latin typeface="Arial" panose="020B0604020202020204" pitchFamily="34" charset="0"/>
                <a:cs typeface="Arial" panose="020B0604020202020204" pitchFamily="34" charset="0"/>
              </a:rPr>
              <a:t>Protobuf</a:t>
            </a:r>
            <a:r>
              <a:rPr lang="zh-CN" altLang="en-US" sz="2000" b="1">
                <a:solidFill>
                  <a:srgbClr val="0070C0"/>
                </a:solidFill>
                <a:latin typeface="Arial" panose="020B0604020202020204" pitchFamily="34" charset="0"/>
                <a:cs typeface="Arial" panose="020B0604020202020204" pitchFamily="34" charset="0"/>
              </a:rPr>
              <a:t>快</a:t>
            </a:r>
            <a:r>
              <a:rPr lang="zh-CN" altLang="en-US" sz="2000" b="1" smtClean="0">
                <a:solidFill>
                  <a:srgbClr val="0070C0"/>
                </a:solidFill>
                <a:latin typeface="Arial" panose="020B0604020202020204" pitchFamily="34" charset="0"/>
                <a:cs typeface="Arial" panose="020B0604020202020204" pitchFamily="34" charset="0"/>
              </a:rPr>
              <a:t>速入门实例</a:t>
            </a:r>
            <a:r>
              <a:rPr lang="en-US" altLang="zh-CN" sz="2000" b="1" smtClean="0">
                <a:solidFill>
                  <a:srgbClr val="0070C0"/>
                </a:solidFill>
                <a:latin typeface="Arial" panose="020B0604020202020204" pitchFamily="34" charset="0"/>
                <a:cs typeface="Arial" panose="020B0604020202020204" pitchFamily="34" charset="0"/>
              </a:rPr>
              <a:t>2</a:t>
            </a:r>
            <a:endParaRPr lang="en-US" altLang="zh-CN" sz="2000" b="1" smtClean="0">
              <a:solidFill>
                <a:srgbClr val="0070C0"/>
              </a:solidFill>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r>
              <a:rPr lang="zh-CN" altLang="en-US" b="1" smtClean="0">
                <a:latin typeface="Arial" panose="020B0604020202020204" pitchFamily="34" charset="0"/>
                <a:cs typeface="Arial" panose="020B0604020202020204" pitchFamily="34" charset="0"/>
              </a:rPr>
              <a:t>编写程序，使用</a:t>
            </a:r>
            <a:r>
              <a:rPr lang="en-US" altLang="zh-CN" b="1" smtClean="0">
                <a:latin typeface="Arial" panose="020B0604020202020204" pitchFamily="34" charset="0"/>
                <a:cs typeface="Arial" panose="020B0604020202020204" pitchFamily="34" charset="0"/>
              </a:rPr>
              <a:t>Protobuf</a:t>
            </a:r>
            <a:r>
              <a:rPr lang="zh-CN" altLang="en-US" b="1" smtClean="0">
                <a:latin typeface="Arial" panose="020B0604020202020204" pitchFamily="34" charset="0"/>
                <a:cs typeface="Arial" panose="020B0604020202020204" pitchFamily="34" charset="0"/>
              </a:rPr>
              <a:t>完成如下功能</a:t>
            </a:r>
            <a:endParaRPr lang="en-US" altLang="zh-CN" b="1" smtClean="0">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客户端可以</a:t>
            </a:r>
            <a:r>
              <a:rPr lang="zh-CN" altLang="en-US">
                <a:latin typeface="Arial" panose="020B0604020202020204" pitchFamily="34" charset="0"/>
                <a:cs typeface="Arial" panose="020B0604020202020204" pitchFamily="34" charset="0"/>
              </a:rPr>
              <a:t>随</a:t>
            </a:r>
            <a:r>
              <a:rPr lang="zh-CN" altLang="en-US" smtClean="0">
                <a:latin typeface="Arial" panose="020B0604020202020204" pitchFamily="34" charset="0"/>
                <a:cs typeface="Arial" panose="020B0604020202020204" pitchFamily="34" charset="0"/>
              </a:rPr>
              <a:t>机发送</a:t>
            </a:r>
            <a:r>
              <a:rPr lang="en-US" altLang="zh-CN" smtClean="0">
                <a:latin typeface="Arial" panose="020B0604020202020204" pitchFamily="34" charset="0"/>
                <a:cs typeface="Arial" panose="020B0604020202020204" pitchFamily="34" charset="0"/>
              </a:rPr>
              <a:t>Student  PoJo/ Worker PoJo </a:t>
            </a:r>
            <a:r>
              <a:rPr lang="zh-CN" altLang="en-US" smtClean="0">
                <a:latin typeface="Arial" panose="020B0604020202020204" pitchFamily="34" charset="0"/>
                <a:cs typeface="Arial" panose="020B0604020202020204" pitchFamily="34" charset="0"/>
              </a:rPr>
              <a:t>对象到服务器 </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通过 </a:t>
            </a:r>
            <a:r>
              <a:rPr lang="en-US" altLang="zh-CN" smtClean="0">
                <a:latin typeface="Arial" panose="020B0604020202020204" pitchFamily="34" charset="0"/>
                <a:cs typeface="Arial" panose="020B0604020202020204" pitchFamily="34" charset="0"/>
              </a:rPr>
              <a:t>Protobuf </a:t>
            </a:r>
            <a:r>
              <a:rPr lang="zh-CN" altLang="en-US" smtClean="0">
                <a:latin typeface="Arial" panose="020B0604020202020204" pitchFamily="34" charset="0"/>
                <a:cs typeface="Arial" panose="020B0604020202020204" pitchFamily="34" charset="0"/>
              </a:rPr>
              <a:t>编码</a:t>
            </a:r>
            <a:r>
              <a:rPr lang="en-US" altLang="zh-CN" smtClean="0">
                <a:latin typeface="Arial" panose="020B0604020202020204" pitchFamily="34" charset="0"/>
                <a:cs typeface="Arial" panose="020B0604020202020204" pitchFamily="34" charset="0"/>
              </a:rPr>
              <a:t>) </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服</a:t>
            </a:r>
            <a:r>
              <a:rPr lang="zh-CN" altLang="en-US" smtClean="0">
                <a:latin typeface="Arial" panose="020B0604020202020204" pitchFamily="34" charset="0"/>
                <a:cs typeface="Arial" panose="020B0604020202020204" pitchFamily="34" charset="0"/>
              </a:rPr>
              <a:t>务端能接收</a:t>
            </a:r>
            <a:r>
              <a:rPr lang="en-US" altLang="zh-CN" smtClean="0">
                <a:latin typeface="Arial" panose="020B0604020202020204" pitchFamily="34" charset="0"/>
                <a:cs typeface="Arial" panose="020B0604020202020204" pitchFamily="34" charset="0"/>
              </a:rPr>
              <a:t>Student </a:t>
            </a:r>
            <a:r>
              <a:rPr lang="en-US" altLang="zh-CN">
                <a:latin typeface="Arial" panose="020B0604020202020204" pitchFamily="34" charset="0"/>
                <a:cs typeface="Arial" panose="020B0604020202020204" pitchFamily="34" charset="0"/>
              </a:rPr>
              <a:t>PoJo/ Worker </a:t>
            </a:r>
            <a:r>
              <a:rPr lang="en-US" altLang="zh-CN" smtClean="0">
                <a:latin typeface="Arial" panose="020B0604020202020204" pitchFamily="34" charset="0"/>
                <a:cs typeface="Arial" panose="020B0604020202020204" pitchFamily="34" charset="0"/>
              </a:rPr>
              <a:t>PoJo </a:t>
            </a:r>
            <a:r>
              <a:rPr lang="zh-CN" altLang="en-US" smtClean="0">
                <a:latin typeface="Arial" panose="020B0604020202020204" pitchFamily="34" charset="0"/>
                <a:cs typeface="Arial" panose="020B0604020202020204" pitchFamily="34" charset="0"/>
              </a:rPr>
              <a:t>对象</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需要判断是哪种类型</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，并显示信息</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通过 </a:t>
            </a:r>
            <a:r>
              <a:rPr lang="en-US" altLang="zh-CN" smtClean="0">
                <a:latin typeface="Arial" panose="020B0604020202020204" pitchFamily="34" charset="0"/>
                <a:cs typeface="Arial" panose="020B0604020202020204" pitchFamily="34" charset="0"/>
              </a:rPr>
              <a:t>Protobuf </a:t>
            </a:r>
            <a:r>
              <a:rPr lang="zh-CN" altLang="en-US" smtClean="0">
                <a:latin typeface="Arial" panose="020B0604020202020204" pitchFamily="34" charset="0"/>
                <a:cs typeface="Arial" panose="020B0604020202020204" pitchFamily="34" charset="0"/>
              </a:rPr>
              <a:t>解码</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具体 看老师演示步骤</a:t>
            </a:r>
            <a:endParaRPr lang="en-US" altLang="zh-CN">
              <a:latin typeface="Arial" panose="020B0604020202020204" pitchFamily="34" charset="0"/>
              <a:cs typeface="Arial" panose="020B0604020202020204" pitchFamily="34" charset="0"/>
            </a:endParaRPr>
          </a:p>
        </p:txBody>
      </p:sp>
      <p:graphicFrame>
        <p:nvGraphicFramePr>
          <p:cNvPr id="5" name="对象 4"/>
          <p:cNvGraphicFramePr>
            <a:graphicFrameLocks noChangeAspect="1"/>
          </p:cNvGraphicFramePr>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080" name="包装程序外壳对象" showAsIcon="1" r:id="rId1" imgW="733425" imgH="523875" progId="Package">
                  <p:embed/>
                </p:oleObj>
              </mc:Choice>
              <mc:Fallback>
                <p:oleObj name="包装程序外壳对象" showAsIcon="1" r:id="rId1" imgW="733425" imgH="523875" progId="Package">
                  <p:embed/>
                  <p:pic>
                    <p:nvPicPr>
                      <p:cNvPr id="0" name="图片 213079"/>
                      <p:cNvPicPr/>
                      <p:nvPr/>
                    </p:nvPicPr>
                    <p:blipFill>
                      <a:blip r:embed="rId2"/>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编解码器和</a:t>
            </a:r>
            <a:r>
              <a:rPr lang="en-US" altLang="zh-CN" sz="2400" b="1" smtClean="0">
                <a:solidFill>
                  <a:schemeClr val="bg1">
                    <a:lumMod val="65000"/>
                  </a:schemeClr>
                </a:solidFill>
              </a:rPr>
              <a:t>handler</a:t>
            </a:r>
            <a:r>
              <a:rPr lang="zh-CN" altLang="en-US" sz="2400" b="1">
                <a:solidFill>
                  <a:schemeClr val="bg1">
                    <a:lumMod val="65000"/>
                  </a:schemeClr>
                </a:solidFill>
              </a:rPr>
              <a:t>的调用机制</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smtClean="0">
                <a:latin typeface="Arial" panose="020B0604020202020204" pitchFamily="34" charset="0"/>
                <a:cs typeface="Arial" panose="020B0604020202020204" pitchFamily="34" charset="0"/>
              </a:rPr>
              <a:t>netty</a:t>
            </a:r>
            <a:r>
              <a:rPr lang="zh-CN" altLang="en-US">
                <a:latin typeface="Arial" panose="020B0604020202020204" pitchFamily="34" charset="0"/>
                <a:cs typeface="Arial" panose="020B0604020202020204" pitchFamily="34" charset="0"/>
              </a:rPr>
              <a:t>的组件设计：</a:t>
            </a:r>
            <a:r>
              <a:rPr lang="en-US" altLang="zh-CN">
                <a:latin typeface="Arial" panose="020B0604020202020204" pitchFamily="34" charset="0"/>
                <a:cs typeface="Arial" panose="020B0604020202020204" pitchFamily="34" charset="0"/>
              </a:rPr>
              <a:t>Netty</a:t>
            </a:r>
            <a:r>
              <a:rPr lang="zh-CN" altLang="en-US">
                <a:latin typeface="Arial" panose="020B0604020202020204" pitchFamily="34" charset="0"/>
                <a:cs typeface="Arial" panose="020B0604020202020204" pitchFamily="34" charset="0"/>
              </a:rPr>
              <a:t>的主要组件有</a:t>
            </a:r>
            <a:r>
              <a:rPr lang="en-US" altLang="zh-CN">
                <a:latin typeface="Arial" panose="020B0604020202020204" pitchFamily="34" charset="0"/>
                <a:cs typeface="Arial" panose="020B0604020202020204" pitchFamily="34" charset="0"/>
              </a:rPr>
              <a:t>Channel</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EventLoop</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ChannelFuture</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ChannelHandler</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ChannelPipe</a:t>
            </a:r>
            <a:r>
              <a:rPr lang="zh-CN" altLang="en-US" smtClean="0">
                <a:latin typeface="Arial" panose="020B0604020202020204" pitchFamily="34" charset="0"/>
                <a:cs typeface="Arial" panose="020B0604020202020204" pitchFamily="34" charset="0"/>
              </a:rPr>
              <a:t>等</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a:latin typeface="Arial" panose="020B0604020202020204" pitchFamily="34" charset="0"/>
                <a:cs typeface="Arial" panose="020B0604020202020204" pitchFamily="34" charset="0"/>
              </a:rPr>
              <a:t>ChannelHandler</a:t>
            </a:r>
            <a:r>
              <a:rPr lang="zh-CN" altLang="en-US">
                <a:latin typeface="Arial" panose="020B0604020202020204" pitchFamily="34" charset="0"/>
                <a:cs typeface="Arial" panose="020B0604020202020204" pitchFamily="34" charset="0"/>
              </a:rPr>
              <a:t>充当了处理入站和出站数据的应用程序逻辑的容器。例如，实现</a:t>
            </a:r>
            <a:r>
              <a:rPr lang="en-US" altLang="zh-CN">
                <a:latin typeface="Arial" panose="020B0604020202020204" pitchFamily="34" charset="0"/>
                <a:cs typeface="Arial" panose="020B0604020202020204" pitchFamily="34" charset="0"/>
              </a:rPr>
              <a:t>ChannelInboundHandler</a:t>
            </a:r>
            <a:r>
              <a:rPr lang="zh-CN" altLang="en-US">
                <a:latin typeface="Arial" panose="020B0604020202020204" pitchFamily="34" charset="0"/>
                <a:cs typeface="Arial" panose="020B0604020202020204" pitchFamily="34" charset="0"/>
              </a:rPr>
              <a:t>接口（或</a:t>
            </a:r>
            <a:r>
              <a:rPr lang="en-US" altLang="zh-CN">
                <a:latin typeface="Arial" panose="020B0604020202020204" pitchFamily="34" charset="0"/>
                <a:cs typeface="Arial" panose="020B0604020202020204" pitchFamily="34" charset="0"/>
              </a:rPr>
              <a:t>ChannelInboundHandlerAdapter</a:t>
            </a:r>
            <a:r>
              <a:rPr lang="zh-CN" altLang="en-US">
                <a:latin typeface="Arial" panose="020B0604020202020204" pitchFamily="34" charset="0"/>
                <a:cs typeface="Arial" panose="020B0604020202020204" pitchFamily="34" charset="0"/>
              </a:rPr>
              <a:t>），你就可以接收入站事件和数据，这些数</a:t>
            </a:r>
            <a:r>
              <a:rPr lang="zh-CN" altLang="en-US" smtClean="0">
                <a:latin typeface="Arial" panose="020B0604020202020204" pitchFamily="34" charset="0"/>
                <a:cs typeface="Arial" panose="020B0604020202020204" pitchFamily="34" charset="0"/>
              </a:rPr>
              <a:t>据会被业</a:t>
            </a:r>
            <a:r>
              <a:rPr lang="zh-CN" altLang="en-US">
                <a:latin typeface="Arial" panose="020B0604020202020204" pitchFamily="34" charset="0"/>
                <a:cs typeface="Arial" panose="020B0604020202020204" pitchFamily="34" charset="0"/>
              </a:rPr>
              <a:t>务逻辑处理。</a:t>
            </a:r>
            <a:r>
              <a:rPr lang="zh-CN" altLang="en-US" smtClean="0">
                <a:latin typeface="Arial" panose="020B0604020202020204" pitchFamily="34" charset="0"/>
                <a:cs typeface="Arial" panose="020B0604020202020204" pitchFamily="34" charset="0"/>
              </a:rPr>
              <a:t>当要给客</a:t>
            </a:r>
            <a:r>
              <a:rPr lang="zh-CN" altLang="en-US">
                <a:latin typeface="Arial" panose="020B0604020202020204" pitchFamily="34" charset="0"/>
                <a:cs typeface="Arial" panose="020B0604020202020204" pitchFamily="34" charset="0"/>
              </a:rPr>
              <a:t>户端发送响应时，也可以从</a:t>
            </a:r>
            <a:r>
              <a:rPr lang="en-US" altLang="zh-CN">
                <a:latin typeface="Arial" panose="020B0604020202020204" pitchFamily="34" charset="0"/>
                <a:cs typeface="Arial" panose="020B0604020202020204" pitchFamily="34" charset="0"/>
              </a:rPr>
              <a:t>ChannelInboundHandler</a:t>
            </a:r>
            <a:r>
              <a:rPr lang="zh-CN" altLang="en-US">
                <a:latin typeface="Arial" panose="020B0604020202020204" pitchFamily="34" charset="0"/>
                <a:cs typeface="Arial" panose="020B0604020202020204" pitchFamily="34" charset="0"/>
              </a:rPr>
              <a:t>冲刷数据</a:t>
            </a:r>
            <a:r>
              <a:rPr lang="zh-CN" altLang="en-US" smtClean="0">
                <a:latin typeface="Arial" panose="020B0604020202020204" pitchFamily="34" charset="0"/>
                <a:cs typeface="Arial" panose="020B0604020202020204" pitchFamily="34" charset="0"/>
              </a:rPr>
              <a:t>。业</a:t>
            </a:r>
            <a:r>
              <a:rPr lang="zh-CN" altLang="en-US">
                <a:latin typeface="Arial" panose="020B0604020202020204" pitchFamily="34" charset="0"/>
                <a:cs typeface="Arial" panose="020B0604020202020204" pitchFamily="34" charset="0"/>
              </a:rPr>
              <a:t>务逻辑通常写在一个或者多个</a:t>
            </a:r>
            <a:r>
              <a:rPr lang="en-US" altLang="zh-CN">
                <a:latin typeface="Arial" panose="020B0604020202020204" pitchFamily="34" charset="0"/>
                <a:cs typeface="Arial" panose="020B0604020202020204" pitchFamily="34" charset="0"/>
              </a:rPr>
              <a:t>ChannelInboundHandler</a:t>
            </a:r>
            <a:r>
              <a:rPr lang="zh-CN" altLang="en-US">
                <a:latin typeface="Arial" panose="020B0604020202020204" pitchFamily="34" charset="0"/>
                <a:cs typeface="Arial" panose="020B0604020202020204" pitchFamily="34" charset="0"/>
              </a:rPr>
              <a:t>中。</a:t>
            </a:r>
            <a:r>
              <a:rPr lang="en-US" altLang="zh-CN">
                <a:latin typeface="Arial" panose="020B0604020202020204" pitchFamily="34" charset="0"/>
                <a:cs typeface="Arial" panose="020B0604020202020204" pitchFamily="34" charset="0"/>
              </a:rPr>
              <a:t>ChannelOutboundHandler</a:t>
            </a:r>
            <a:r>
              <a:rPr lang="zh-CN" altLang="en-US">
                <a:latin typeface="Arial" panose="020B0604020202020204" pitchFamily="34" charset="0"/>
                <a:cs typeface="Arial" panose="020B0604020202020204" pitchFamily="34" charset="0"/>
              </a:rPr>
              <a:t>原理一样，只不过它是用来处理出站数据</a:t>
            </a:r>
            <a:r>
              <a:rPr lang="zh-CN" altLang="en-US" smtClean="0">
                <a:latin typeface="Arial" panose="020B0604020202020204" pitchFamily="34" charset="0"/>
                <a:cs typeface="Arial" panose="020B0604020202020204" pitchFamily="34" charset="0"/>
              </a:rPr>
              <a:t>的</a:t>
            </a:r>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smtClean="0">
                <a:latin typeface="Arial" panose="020B0604020202020204" pitchFamily="34" charset="0"/>
                <a:cs typeface="Arial" panose="020B0604020202020204" pitchFamily="34" charset="0"/>
              </a:rPr>
              <a:t>ChannelPipeline</a:t>
            </a:r>
            <a:r>
              <a:rPr lang="zh-CN" altLang="en-US">
                <a:latin typeface="Arial" panose="020B0604020202020204" pitchFamily="34" charset="0"/>
                <a:cs typeface="Arial" panose="020B0604020202020204" pitchFamily="34" charset="0"/>
              </a:rPr>
              <a:t>提供了</a:t>
            </a:r>
            <a:r>
              <a:rPr lang="en-US" altLang="zh-CN">
                <a:latin typeface="Arial" panose="020B0604020202020204" pitchFamily="34" charset="0"/>
                <a:cs typeface="Arial" panose="020B0604020202020204" pitchFamily="34" charset="0"/>
              </a:rPr>
              <a:t>ChannelHandler</a:t>
            </a:r>
            <a:r>
              <a:rPr lang="zh-CN" altLang="en-US">
                <a:latin typeface="Arial" panose="020B0604020202020204" pitchFamily="34" charset="0"/>
                <a:cs typeface="Arial" panose="020B0604020202020204" pitchFamily="34" charset="0"/>
              </a:rPr>
              <a:t>链的容器。以客户端应用程序为例，如果事件的运动方向是从客户端到服务端的，那么我们称这些事件为出站的，即客户端发送给服务端的数据会通过</a:t>
            </a:r>
            <a:r>
              <a:rPr lang="en-US" altLang="zh-CN">
                <a:latin typeface="Arial" panose="020B0604020202020204" pitchFamily="34" charset="0"/>
                <a:cs typeface="Arial" panose="020B0604020202020204" pitchFamily="34" charset="0"/>
              </a:rPr>
              <a:t>pipeline</a:t>
            </a:r>
            <a:r>
              <a:rPr lang="zh-CN" altLang="en-US">
                <a:latin typeface="Arial" panose="020B0604020202020204" pitchFamily="34" charset="0"/>
                <a:cs typeface="Arial" panose="020B0604020202020204" pitchFamily="34" charset="0"/>
              </a:rPr>
              <a:t>中的一系列</a:t>
            </a:r>
            <a:r>
              <a:rPr lang="en-US" altLang="zh-CN">
                <a:latin typeface="Arial" panose="020B0604020202020204" pitchFamily="34" charset="0"/>
                <a:cs typeface="Arial" panose="020B0604020202020204" pitchFamily="34" charset="0"/>
              </a:rPr>
              <a:t>ChannelOutboundHandler</a:t>
            </a:r>
            <a:r>
              <a:rPr lang="zh-CN" altLang="en-US">
                <a:latin typeface="Arial" panose="020B0604020202020204" pitchFamily="34" charset="0"/>
                <a:cs typeface="Arial" panose="020B0604020202020204" pitchFamily="34" charset="0"/>
              </a:rPr>
              <a:t>，并被这些</a:t>
            </a:r>
            <a:r>
              <a:rPr lang="en-US" altLang="zh-CN">
                <a:latin typeface="Arial" panose="020B0604020202020204" pitchFamily="34" charset="0"/>
                <a:cs typeface="Arial" panose="020B0604020202020204" pitchFamily="34" charset="0"/>
              </a:rPr>
              <a:t>Handler</a:t>
            </a:r>
            <a:r>
              <a:rPr lang="zh-CN" altLang="en-US">
                <a:latin typeface="Arial" panose="020B0604020202020204" pitchFamily="34" charset="0"/>
                <a:cs typeface="Arial" panose="020B0604020202020204" pitchFamily="34" charset="0"/>
              </a:rPr>
              <a:t>处理，反之则称为入站</a:t>
            </a:r>
            <a:r>
              <a:rPr lang="zh-CN" altLang="en-US" smtClean="0">
                <a:latin typeface="Arial" panose="020B0604020202020204" pitchFamily="34" charset="0"/>
                <a:cs typeface="Arial" panose="020B0604020202020204" pitchFamily="34" charset="0"/>
              </a:rPr>
              <a:t>的</a:t>
            </a:r>
            <a:endParaRPr lang="en-US" altLang="zh-CN" smtClean="0">
              <a:latin typeface="Arial" panose="020B0604020202020204" pitchFamily="34" charset="0"/>
              <a:cs typeface="Arial" panose="020B0604020202020204" pitchFamily="34" charset="0"/>
            </a:endParaRPr>
          </a:p>
          <a:p>
            <a:pPr marL="342900" indent="-342900">
              <a:buAutoNum type="arabicParenR" startAt="3"/>
            </a:pPr>
            <a:endParaRPr lang="en-US" altLang="zh-CN" smtClean="0">
              <a:latin typeface="Arial" panose="020B0604020202020204" pitchFamily="34" charset="0"/>
              <a:cs typeface="Arial" panose="020B0604020202020204"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编</a:t>
            </a:r>
            <a:r>
              <a:rPr lang="zh-CN" altLang="en-US" sz="2200" b="1"/>
              <a:t>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smtClean="0">
                <a:latin typeface="Arial" panose="020B0604020202020204" pitchFamily="34" charset="0"/>
                <a:cs typeface="Arial" panose="020B0604020202020204" pitchFamily="34" charset="0"/>
              </a:rPr>
              <a:t>当</a:t>
            </a:r>
            <a:r>
              <a:rPr lang="en-US" altLang="zh-CN" smtClean="0">
                <a:latin typeface="Arial" panose="020B0604020202020204" pitchFamily="34" charset="0"/>
                <a:cs typeface="Arial" panose="020B0604020202020204" pitchFamily="34" charset="0"/>
              </a:rPr>
              <a:t>Netty</a:t>
            </a:r>
            <a:r>
              <a:rPr lang="zh-CN" altLang="en-US">
                <a:latin typeface="Arial" panose="020B0604020202020204" pitchFamily="34" charset="0"/>
                <a:cs typeface="Arial" panose="020B0604020202020204" pitchFamily="34" charset="0"/>
              </a:rPr>
              <a:t>发送或者接受一个消息的时候，就将会发生一次数据转换。入站消息会被解码：从字节转换为另一种格式（比如</a:t>
            </a:r>
            <a:r>
              <a:rPr lang="en-US" altLang="zh-CN">
                <a:latin typeface="Arial" panose="020B0604020202020204" pitchFamily="34" charset="0"/>
                <a:cs typeface="Arial" panose="020B0604020202020204" pitchFamily="34" charset="0"/>
              </a:rPr>
              <a:t>java</a:t>
            </a:r>
            <a:r>
              <a:rPr lang="zh-CN" altLang="en-US">
                <a:latin typeface="Arial" panose="020B0604020202020204" pitchFamily="34" charset="0"/>
                <a:cs typeface="Arial" panose="020B0604020202020204" pitchFamily="34" charset="0"/>
              </a:rPr>
              <a:t>对象）；如果是出站消息，它会被编码成字节</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Netty</a:t>
            </a:r>
            <a:r>
              <a:rPr lang="zh-CN" altLang="en-US">
                <a:latin typeface="Arial" panose="020B0604020202020204" pitchFamily="34" charset="0"/>
                <a:cs typeface="Arial" panose="020B0604020202020204" pitchFamily="34" charset="0"/>
              </a:rPr>
              <a:t>提</a:t>
            </a:r>
            <a:r>
              <a:rPr lang="zh-CN" altLang="en-US" smtClean="0">
                <a:latin typeface="Arial" panose="020B0604020202020204" pitchFamily="34" charset="0"/>
                <a:cs typeface="Arial" panose="020B0604020202020204" pitchFamily="34" charset="0"/>
              </a:rPr>
              <a:t>供一</a:t>
            </a:r>
            <a:r>
              <a:rPr lang="zh-CN" altLang="en-US">
                <a:latin typeface="Arial" panose="020B0604020202020204" pitchFamily="34" charset="0"/>
                <a:cs typeface="Arial" panose="020B0604020202020204" pitchFamily="34" charset="0"/>
              </a:rPr>
              <a:t>系列实用的</a:t>
            </a:r>
            <a:r>
              <a:rPr lang="zh-CN" altLang="en-US" smtClean="0">
                <a:latin typeface="Arial" panose="020B0604020202020204" pitchFamily="34" charset="0"/>
                <a:cs typeface="Arial" panose="020B0604020202020204" pitchFamily="34" charset="0"/>
              </a:rPr>
              <a:t>编解</a:t>
            </a:r>
            <a:r>
              <a:rPr lang="zh-CN" altLang="en-US">
                <a:latin typeface="Arial" panose="020B0604020202020204" pitchFamily="34" charset="0"/>
                <a:cs typeface="Arial" panose="020B0604020202020204" pitchFamily="34" charset="0"/>
              </a:rPr>
              <a:t>码器，他们都实现了</a:t>
            </a:r>
            <a:r>
              <a:rPr lang="en-US" altLang="zh-CN">
                <a:latin typeface="Arial" panose="020B0604020202020204" pitchFamily="34" charset="0"/>
                <a:cs typeface="Arial" panose="020B0604020202020204" pitchFamily="34" charset="0"/>
              </a:rPr>
              <a:t>ChannelInboundHadnler</a:t>
            </a:r>
            <a:r>
              <a:rPr lang="zh-CN" altLang="en-US">
                <a:latin typeface="Arial" panose="020B0604020202020204" pitchFamily="34" charset="0"/>
                <a:cs typeface="Arial" panose="020B0604020202020204" pitchFamily="34" charset="0"/>
              </a:rPr>
              <a:t>或者</a:t>
            </a:r>
            <a:r>
              <a:rPr lang="en-US" altLang="zh-CN" smtClean="0">
                <a:latin typeface="Arial" panose="020B0604020202020204" pitchFamily="34" charset="0"/>
                <a:cs typeface="Arial" panose="020B0604020202020204" pitchFamily="34" charset="0"/>
              </a:rPr>
              <a:t>ChannelOutboundHandler</a:t>
            </a:r>
            <a:r>
              <a:rPr lang="zh-CN" altLang="en-US">
                <a:latin typeface="Arial" panose="020B0604020202020204" pitchFamily="34" charset="0"/>
                <a:cs typeface="Arial" panose="020B0604020202020204" pitchFamily="34" charset="0"/>
              </a:rPr>
              <a:t>接口。在这些类中，</a:t>
            </a:r>
            <a:r>
              <a:rPr lang="en-US" altLang="zh-CN">
                <a:latin typeface="Arial" panose="020B0604020202020204" pitchFamily="34" charset="0"/>
                <a:cs typeface="Arial" panose="020B0604020202020204" pitchFamily="34" charset="0"/>
              </a:rPr>
              <a:t>channelRead</a:t>
            </a:r>
            <a:r>
              <a:rPr lang="zh-CN" altLang="en-US">
                <a:latin typeface="Arial" panose="020B0604020202020204" pitchFamily="34" charset="0"/>
                <a:cs typeface="Arial" panose="020B0604020202020204" pitchFamily="34" charset="0"/>
              </a:rPr>
              <a:t>方法已经被重写了。以入站为例，对于每个从入站</a:t>
            </a:r>
            <a:r>
              <a:rPr lang="en-US" altLang="zh-CN">
                <a:latin typeface="Arial" panose="020B0604020202020204" pitchFamily="34" charset="0"/>
                <a:cs typeface="Arial" panose="020B0604020202020204" pitchFamily="34" charset="0"/>
              </a:rPr>
              <a:t>Channel</a:t>
            </a:r>
            <a:r>
              <a:rPr lang="zh-CN" altLang="en-US">
                <a:latin typeface="Arial" panose="020B0604020202020204" pitchFamily="34" charset="0"/>
                <a:cs typeface="Arial" panose="020B0604020202020204" pitchFamily="34" charset="0"/>
              </a:rPr>
              <a:t>读取的消息，这个方法会被调用。随后，它将调用</a:t>
            </a:r>
            <a:r>
              <a:rPr lang="zh-CN" altLang="en-US" smtClean="0">
                <a:latin typeface="Arial" panose="020B0604020202020204" pitchFamily="34" charset="0"/>
                <a:cs typeface="Arial" panose="020B0604020202020204" pitchFamily="34" charset="0"/>
              </a:rPr>
              <a:t>由解</a:t>
            </a:r>
            <a:r>
              <a:rPr lang="zh-CN" altLang="en-US">
                <a:latin typeface="Arial" panose="020B0604020202020204" pitchFamily="34" charset="0"/>
                <a:cs typeface="Arial" panose="020B0604020202020204" pitchFamily="34" charset="0"/>
              </a:rPr>
              <a:t>码器所提供的</a:t>
            </a:r>
            <a:r>
              <a:rPr lang="en-US" altLang="zh-CN">
                <a:latin typeface="Arial" panose="020B0604020202020204" pitchFamily="34" charset="0"/>
                <a:cs typeface="Arial" panose="020B0604020202020204" pitchFamily="34" charset="0"/>
              </a:rPr>
              <a:t>decode()</a:t>
            </a:r>
            <a:r>
              <a:rPr lang="zh-CN" altLang="en-US">
                <a:latin typeface="Arial" panose="020B0604020202020204" pitchFamily="34" charset="0"/>
                <a:cs typeface="Arial" panose="020B0604020202020204" pitchFamily="34" charset="0"/>
              </a:rPr>
              <a:t>方法进行解码，并将已经解码的字节转发给</a:t>
            </a:r>
            <a:r>
              <a:rPr lang="en-US" altLang="zh-CN">
                <a:latin typeface="Arial" panose="020B0604020202020204" pitchFamily="34" charset="0"/>
                <a:cs typeface="Arial" panose="020B0604020202020204" pitchFamily="34" charset="0"/>
              </a:rPr>
              <a:t>ChannelPipeline</a:t>
            </a:r>
            <a:r>
              <a:rPr lang="zh-CN" altLang="en-US">
                <a:latin typeface="Arial" panose="020B0604020202020204" pitchFamily="34" charset="0"/>
                <a:cs typeface="Arial" panose="020B0604020202020204" pitchFamily="34" charset="0"/>
              </a:rPr>
              <a:t>中的下一个</a:t>
            </a:r>
            <a:r>
              <a:rPr lang="en-US" altLang="zh-CN">
                <a:latin typeface="Arial" panose="020B0604020202020204" pitchFamily="34" charset="0"/>
                <a:cs typeface="Arial" panose="020B0604020202020204" pitchFamily="34" charset="0"/>
              </a:rPr>
              <a:t>ChannelInboundHandler</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startAt="3"/>
            </a:pPr>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smtClean="0">
                <a:latin typeface="Arial" panose="020B0604020202020204" pitchFamily="34" charset="0"/>
                <a:cs typeface="Arial" panose="020B0604020202020204" pitchFamily="34" charset="0"/>
              </a:rPr>
              <a:t>关系继承图</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t>由</a:t>
            </a:r>
            <a:r>
              <a:rPr lang="zh-CN" altLang="en-US" smtClean="0"/>
              <a:t>于不</a:t>
            </a:r>
            <a:r>
              <a:rPr lang="zh-CN" altLang="en-US"/>
              <a:t>可能知道远程节点是否会一次性发送一个完整的信息，</a:t>
            </a:r>
            <a:r>
              <a:rPr lang="en-US" altLang="zh-CN"/>
              <a:t>tcp</a:t>
            </a:r>
            <a:r>
              <a:rPr lang="zh-CN" altLang="en-US"/>
              <a:t>有可能出现粘包拆包的问题，这个类会对入站数据进行缓冲，直到它准备好被处</a:t>
            </a:r>
            <a:r>
              <a:rPr lang="zh-CN" altLang="en-US" smtClean="0"/>
              <a:t>理</a:t>
            </a:r>
            <a:r>
              <a:rPr lang="en-US" altLang="zh-CN" smtClean="0"/>
              <a:t>.</a:t>
            </a:r>
            <a:endParaRPr lang="en-US" altLang="zh-CN" smtClean="0"/>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pPr marL="342900" indent="-342900">
              <a:buAutoNum type="arabicParenR" startAt="3"/>
            </a:pPr>
            <a:endParaRPr lang="en-US" altLang="zh-CN" smtClean="0">
              <a:latin typeface="Arial" panose="020B0604020202020204" pitchFamily="34" charset="0"/>
              <a:cs typeface="Arial" panose="020B0604020202020204"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-ByteToMessageDecoder</a:t>
            </a:r>
            <a:endParaRPr lang="en-US" altLang="zh-CN" sz="2200" b="1"/>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smtClean="0">
                <a:latin typeface="Arial" panose="020B0604020202020204" pitchFamily="34" charset="0"/>
                <a:cs typeface="Arial" panose="020B0604020202020204" pitchFamily="34" charset="0"/>
              </a:rPr>
              <a:t>一个关于</a:t>
            </a:r>
            <a:r>
              <a:rPr lang="en-US" altLang="zh-CN" smtClean="0">
                <a:latin typeface="Arial" panose="020B0604020202020204" pitchFamily="34" charset="0"/>
                <a:cs typeface="Arial" panose="020B0604020202020204" pitchFamily="34" charset="0"/>
              </a:rPr>
              <a:t>ByteToMessageDecoder</a:t>
            </a:r>
            <a:r>
              <a:rPr lang="zh-CN" altLang="en-US" smtClean="0">
                <a:latin typeface="Arial" panose="020B0604020202020204" pitchFamily="34" charset="0"/>
                <a:cs typeface="Arial" panose="020B0604020202020204" pitchFamily="34" charset="0"/>
              </a:rPr>
              <a:t>实例分析</a:t>
            </a:r>
            <a:endParaRPr lang="en-US" altLang="zh-CN" smtClean="0">
              <a:latin typeface="Arial" panose="020B0604020202020204" pitchFamily="34" charset="0"/>
              <a:cs typeface="Arial" panose="020B0604020202020204" pitchFamily="34" charset="0"/>
            </a:endParaRPr>
          </a:p>
          <a:p>
            <a:pPr marL="342900" indent="-342900">
              <a:buAutoNum type="arabicParenR" startAt="3"/>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pPr marL="342900" indent="-342900">
              <a:buAutoNum type="arabicParenR" startAt="3"/>
            </a:pPr>
            <a:endParaRPr lang="en-US" altLang="zh-CN" smtClean="0">
              <a:latin typeface="Arial" panose="020B0604020202020204" pitchFamily="34" charset="0"/>
              <a:cs typeface="Arial" panose="020B0604020202020204"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anose="020B0604020202020204" pitchFamily="34" charset="0"/>
                <a:cs typeface="Arial" panose="020B0604020202020204" pitchFamily="34" charset="0"/>
              </a:rPr>
              <a:t>public class ToIntegerDecoder extends ByteToMessageDecoder {</a:t>
            </a:r>
            <a:endParaRPr lang="en-US" altLang="zh-CN" sz="1600">
              <a:latin typeface="Arial" panose="020B0604020202020204" pitchFamily="34" charset="0"/>
              <a:cs typeface="Arial" panose="020B0604020202020204" pitchFamily="34" charset="0"/>
            </a:endParaRPr>
          </a:p>
          <a:p>
            <a:r>
              <a:rPr lang="en-US" altLang="zh-CN" sz="1600">
                <a:latin typeface="Arial" panose="020B0604020202020204" pitchFamily="34" charset="0"/>
                <a:cs typeface="Arial" panose="020B0604020202020204" pitchFamily="34" charset="0"/>
              </a:rPr>
              <a:t>    @Override</a:t>
            </a:r>
            <a:endParaRPr lang="en-US" altLang="zh-CN" sz="1600">
              <a:latin typeface="Arial" panose="020B0604020202020204" pitchFamily="34" charset="0"/>
              <a:cs typeface="Arial" panose="020B0604020202020204" pitchFamily="34" charset="0"/>
            </a:endParaRPr>
          </a:p>
          <a:p>
            <a:r>
              <a:rPr lang="en-US" altLang="zh-CN" sz="1600">
                <a:latin typeface="Arial" panose="020B0604020202020204" pitchFamily="34" charset="0"/>
                <a:cs typeface="Arial" panose="020B0604020202020204" pitchFamily="34" charset="0"/>
              </a:rPr>
              <a:t>    protected void decode(ChannelHandlerContext ctx, ByteBuf in, List&lt;Object&gt; out) throws Exception {</a:t>
            </a:r>
            <a:endParaRPr lang="en-US" altLang="zh-CN" sz="1600">
              <a:latin typeface="Arial" panose="020B0604020202020204" pitchFamily="34" charset="0"/>
              <a:cs typeface="Arial" panose="020B0604020202020204" pitchFamily="34" charset="0"/>
            </a:endParaRPr>
          </a:p>
          <a:p>
            <a:r>
              <a:rPr lang="en-US" altLang="zh-CN" sz="1600">
                <a:latin typeface="Arial" panose="020B0604020202020204" pitchFamily="34" charset="0"/>
                <a:cs typeface="Arial" panose="020B0604020202020204" pitchFamily="34" charset="0"/>
              </a:rPr>
              <a:t>        if (in.readableBytes() &gt;= 4) {</a:t>
            </a:r>
            <a:endParaRPr lang="en-US" altLang="zh-CN" sz="1600">
              <a:latin typeface="Arial" panose="020B0604020202020204" pitchFamily="34" charset="0"/>
              <a:cs typeface="Arial" panose="020B0604020202020204" pitchFamily="34" charset="0"/>
            </a:endParaRPr>
          </a:p>
          <a:p>
            <a:r>
              <a:rPr lang="en-US" altLang="zh-CN" sz="1600">
                <a:latin typeface="Arial" panose="020B0604020202020204" pitchFamily="34" charset="0"/>
                <a:cs typeface="Arial" panose="020B0604020202020204" pitchFamily="34" charset="0"/>
              </a:rPr>
              <a:t>            out.add(in.readInt());</a:t>
            </a:r>
            <a:endParaRPr lang="en-US" altLang="zh-CN" sz="1600">
              <a:latin typeface="Arial" panose="020B0604020202020204" pitchFamily="34" charset="0"/>
              <a:cs typeface="Arial" panose="020B0604020202020204" pitchFamily="34" charset="0"/>
            </a:endParaRPr>
          </a:p>
          <a:p>
            <a:r>
              <a:rPr lang="en-US" altLang="zh-CN" sz="1600">
                <a:latin typeface="Arial" panose="020B0604020202020204" pitchFamily="34" charset="0"/>
                <a:cs typeface="Arial" panose="020B0604020202020204" pitchFamily="34" charset="0"/>
              </a:rPr>
              <a:t>        }</a:t>
            </a:r>
            <a:endParaRPr lang="en-US" altLang="zh-CN" sz="1600">
              <a:latin typeface="Arial" panose="020B0604020202020204" pitchFamily="34" charset="0"/>
              <a:cs typeface="Arial" panose="020B0604020202020204" pitchFamily="34" charset="0"/>
            </a:endParaRPr>
          </a:p>
          <a:p>
            <a:r>
              <a:rPr lang="en-US" altLang="zh-CN" sz="1600">
                <a:latin typeface="Arial" panose="020B0604020202020204" pitchFamily="34" charset="0"/>
                <a:cs typeface="Arial" panose="020B0604020202020204" pitchFamily="34" charset="0"/>
              </a:rPr>
              <a:t>    }</a:t>
            </a:r>
            <a:endParaRPr lang="en-US" altLang="zh-CN" sz="1600">
              <a:latin typeface="Arial" panose="020B0604020202020204" pitchFamily="34" charset="0"/>
              <a:cs typeface="Arial" panose="020B0604020202020204" pitchFamily="34" charset="0"/>
            </a:endParaRPr>
          </a:p>
          <a:p>
            <a:r>
              <a:rPr lang="en-US" altLang="zh-CN" sz="1600" smtClean="0">
                <a:latin typeface="Arial" panose="020B0604020202020204" pitchFamily="34" charset="0"/>
                <a:cs typeface="Arial" panose="020B0604020202020204" pitchFamily="34" charset="0"/>
              </a:rPr>
              <a:t>}</a:t>
            </a:r>
            <a:endParaRPr lang="en-US" altLang="zh-CN" sz="1600" smtClean="0">
              <a:latin typeface="Arial" panose="020B0604020202020204" pitchFamily="34" charset="0"/>
              <a:cs typeface="Arial" panose="020B0604020202020204" pitchFamily="34" charset="0"/>
            </a:endParaRPr>
          </a:p>
          <a:p>
            <a:r>
              <a:rPr lang="zh-CN" altLang="en-US" sz="1600">
                <a:latin typeface="Arial" panose="020B0604020202020204" pitchFamily="34" charset="0"/>
                <a:cs typeface="Arial" panose="020B0604020202020204" pitchFamily="34" charset="0"/>
              </a:rPr>
              <a:t>说</a:t>
            </a:r>
            <a:r>
              <a:rPr lang="zh-CN" altLang="en-US" sz="1600" smtClean="0">
                <a:latin typeface="Arial" panose="020B0604020202020204" pitchFamily="34" charset="0"/>
                <a:cs typeface="Arial" panose="020B0604020202020204" pitchFamily="34" charset="0"/>
              </a:rPr>
              <a:t>明：</a:t>
            </a:r>
            <a:endParaRPr lang="en-US" altLang="zh-CN" sz="1600" smtClean="0">
              <a:latin typeface="Arial" panose="020B0604020202020204" pitchFamily="34" charset="0"/>
              <a:cs typeface="Arial" panose="020B0604020202020204" pitchFamily="34" charset="0"/>
            </a:endParaRPr>
          </a:p>
          <a:p>
            <a:pPr marL="342900" indent="-342900">
              <a:buAutoNum type="arabicParenR"/>
            </a:pPr>
            <a:r>
              <a:rPr lang="zh-CN" altLang="en-US" sz="1600" smtClean="0"/>
              <a:t>这</a:t>
            </a:r>
            <a:r>
              <a:rPr lang="zh-CN" altLang="en-US" sz="1600"/>
              <a:t>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a:t>
            </a:r>
            <a:r>
              <a:rPr lang="zh-CN" altLang="en-US" sz="1600" smtClean="0"/>
              <a:t>据</a:t>
            </a:r>
            <a:endParaRPr lang="en-US" altLang="zh-CN" sz="1600" smtClean="0"/>
          </a:p>
          <a:p>
            <a:pPr marL="342900" indent="-342900">
              <a:buAutoNum type="arabicParenR"/>
            </a:pPr>
            <a:r>
              <a:rPr lang="en-US" altLang="zh-CN" sz="1600" smtClean="0">
                <a:latin typeface="Arial" panose="020B0604020202020204" pitchFamily="34" charset="0"/>
                <a:cs typeface="Arial" panose="020B0604020202020204" pitchFamily="34" charset="0"/>
              </a:rPr>
              <a:t>decode </a:t>
            </a:r>
            <a:r>
              <a:rPr lang="zh-CN" altLang="en-US" sz="1600" smtClean="0">
                <a:latin typeface="Arial" panose="020B0604020202020204" pitchFamily="34" charset="0"/>
                <a:cs typeface="Arial" panose="020B0604020202020204" pitchFamily="34" charset="0"/>
              </a:rPr>
              <a:t>执行分析图 </a:t>
            </a:r>
            <a:r>
              <a:rPr lang="en-US" altLang="zh-CN" sz="1600" smtClean="0">
                <a:latin typeface="Arial" panose="020B0604020202020204" pitchFamily="34" charset="0"/>
                <a:cs typeface="Arial" panose="020B0604020202020204" pitchFamily="34" charset="0"/>
              </a:rPr>
              <a:t>[</a:t>
            </a:r>
            <a:r>
              <a:rPr lang="zh-CN" altLang="en-US" sz="1600">
                <a:latin typeface="Arial" panose="020B0604020202020204" pitchFamily="34" charset="0"/>
                <a:cs typeface="Arial" panose="020B0604020202020204" pitchFamily="34" charset="0"/>
              </a:rPr>
              <a:t>示意图</a:t>
            </a:r>
            <a:r>
              <a:rPr lang="en-US" altLang="zh-CN" sz="1600" smtClean="0">
                <a:latin typeface="Arial" panose="020B0604020202020204" pitchFamily="34" charset="0"/>
                <a:cs typeface="Arial" panose="020B0604020202020204" pitchFamily="34" charset="0"/>
              </a:rPr>
              <a:t>]</a:t>
            </a:r>
            <a:endParaRPr lang="en-US" altLang="zh-CN" sz="1600" smtClean="0">
              <a:latin typeface="Arial" panose="020B0604020202020204" pitchFamily="34" charset="0"/>
              <a:cs typeface="Arial" panose="020B0604020202020204" pitchFamily="34" charset="0"/>
            </a:endParaRPr>
          </a:p>
        </p:txBody>
      </p:sp>
      <p:graphicFrame>
        <p:nvGraphicFramePr>
          <p:cNvPr id="4" name="对象 3"/>
          <p:cNvGraphicFramePr>
            <a:graphicFrameLocks noChangeAspect="1"/>
          </p:cNvGraphicFramePr>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397" name="包装程序外壳对象" showAsIcon="1" r:id="rId1" imgW="1524000" imgH="523875" progId="Package">
                  <p:embed/>
                </p:oleObj>
              </mc:Choice>
              <mc:Fallback>
                <p:oleObj name="包装程序外壳对象" showAsIcon="1" r:id="rId1" imgW="1524000" imgH="523875" progId="Package">
                  <p:embed/>
                  <p:pic>
                    <p:nvPicPr>
                      <p:cNvPr id="0" name="图片 227396"/>
                      <p:cNvPicPr/>
                      <p:nvPr/>
                    </p:nvPicPr>
                    <p:blipFill>
                      <a:blip r:embed="rId2"/>
                      <a:stretch>
                        <a:fillRect/>
                      </a:stretch>
                    </p:blipFill>
                    <p:spPr>
                      <a:xfrm>
                        <a:off x="6678811" y="4905375"/>
                        <a:ext cx="2046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en-US" altLang="zh-CN" sz="2200" b="1" smtClean="0"/>
              <a:t>handler</a:t>
            </a:r>
            <a:r>
              <a:rPr lang="zh-CN" altLang="en-US" sz="2200" b="1" smtClean="0"/>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a:t>
            </a:r>
            <a:r>
              <a:rPr lang="zh-CN" altLang="en-US" b="1" smtClean="0"/>
              <a:t>要求</a:t>
            </a:r>
            <a:r>
              <a:rPr lang="en-US" altLang="zh-CN" smtClean="0"/>
              <a:t>:  </a:t>
            </a:r>
            <a:endParaRPr lang="en-US" altLang="zh-CN" smtClean="0"/>
          </a:p>
          <a:p>
            <a:pPr marL="342900" indent="-342900">
              <a:buAutoNum type="arabicParenR"/>
            </a:pPr>
            <a:r>
              <a:rPr lang="zh-CN" altLang="en-US" smtClean="0"/>
              <a:t>使用自定义的编码器和解码器来说明</a:t>
            </a:r>
            <a:r>
              <a:rPr lang="en-US" altLang="zh-CN" smtClean="0"/>
              <a:t>Netty</a:t>
            </a:r>
            <a:r>
              <a:rPr lang="zh-CN" altLang="en-US" smtClean="0"/>
              <a:t>的</a:t>
            </a:r>
            <a:r>
              <a:rPr lang="en-US" altLang="zh-CN" smtClean="0"/>
              <a:t>handler </a:t>
            </a:r>
            <a:r>
              <a:rPr lang="zh-CN" altLang="en-US" smtClean="0"/>
              <a:t>调用机制</a:t>
            </a:r>
            <a:br>
              <a:rPr lang="en-US" altLang="zh-CN" smtClean="0"/>
            </a:br>
            <a:r>
              <a:rPr lang="zh-CN" altLang="en-US" smtClean="0"/>
              <a:t>客户端发送</a:t>
            </a:r>
            <a:r>
              <a:rPr lang="en-US" altLang="zh-CN" smtClean="0"/>
              <a:t>long -&gt; </a:t>
            </a:r>
            <a:r>
              <a:rPr lang="zh-CN" altLang="en-US" smtClean="0"/>
              <a:t>服务器</a:t>
            </a:r>
            <a:br>
              <a:rPr lang="en-US" altLang="zh-CN" smtClean="0"/>
            </a:br>
            <a:r>
              <a:rPr lang="zh-CN" altLang="en-US" smtClean="0"/>
              <a:t>服务端</a:t>
            </a:r>
            <a:r>
              <a:rPr lang="zh-CN" altLang="en-US"/>
              <a:t>发</a:t>
            </a:r>
            <a:r>
              <a:rPr lang="zh-CN" altLang="en-US" smtClean="0"/>
              <a:t>送</a:t>
            </a:r>
            <a:r>
              <a:rPr lang="en-US" altLang="zh-CN" smtClean="0"/>
              <a:t>long -&gt; </a:t>
            </a:r>
            <a:r>
              <a:rPr lang="zh-CN" altLang="en-US" smtClean="0"/>
              <a:t>客户端</a:t>
            </a:r>
            <a:endParaRPr lang="en-US" altLang="zh-CN" smtClean="0"/>
          </a:p>
          <a:p>
            <a:pPr marL="342900" indent="-342900">
              <a:buAutoNum type="arabicParenR"/>
            </a:pPr>
            <a:r>
              <a:rPr lang="zh-CN" altLang="en-US"/>
              <a:t>案</a:t>
            </a:r>
            <a:r>
              <a:rPr lang="zh-CN" altLang="en-US" smtClean="0"/>
              <a:t>例演示</a:t>
            </a:r>
            <a:endParaRPr lang="en-US" altLang="zh-CN" smtClean="0"/>
          </a:p>
          <a:p>
            <a:pPr marL="342900" indent="-342900">
              <a:buAutoNum type="arabicParenR"/>
            </a:pPr>
            <a:endParaRPr lang="en-US" altLang="zh-CN" smtClean="0"/>
          </a:p>
          <a:p>
            <a:pPr marL="342900" indent="-342900">
              <a:buAutoNum type="arabicParenR"/>
            </a:pPr>
            <a:endParaRPr lang="en-US" altLang="zh-CN"/>
          </a:p>
          <a:p>
            <a:endParaRPr lang="en-US" altLang="zh-CN"/>
          </a:p>
          <a:p>
            <a:pPr marL="342900" indent="-342900">
              <a:buAutoNum type="arabicParenR"/>
            </a:pPr>
            <a:endParaRPr lang="en-US" altLang="zh-CN"/>
          </a:p>
          <a:p>
            <a:r>
              <a:rPr lang="en-US" altLang="zh-CN" smtClean="0"/>
              <a:t>3) </a:t>
            </a:r>
            <a:r>
              <a:rPr lang="zh-CN" altLang="en-US" smtClean="0"/>
              <a:t> 结论</a:t>
            </a:r>
            <a:endParaRPr lang="en-US" altLang="zh-CN" smtClean="0"/>
          </a:p>
          <a:p>
            <a:pPr marL="285750" indent="-285750">
              <a:buFont typeface="Arial" panose="020B0604020202020204" pitchFamily="34" charset="0"/>
              <a:buChar char="•"/>
            </a:pPr>
            <a:r>
              <a:rPr lang="zh-CN" altLang="en-US" sz="1400">
                <a:ea typeface="宋体" panose="02010600030101010101" pitchFamily="2" charset="-122"/>
              </a:rPr>
              <a:t>不论解码器</a:t>
            </a:r>
            <a:r>
              <a:rPr lang="en-US" altLang="zh-CN" sz="1400">
                <a:ea typeface="宋体" panose="02010600030101010101" pitchFamily="2" charset="-122"/>
              </a:rPr>
              <a:t>handler </a:t>
            </a:r>
            <a:r>
              <a:rPr lang="zh-CN" altLang="en-US" sz="1400">
                <a:ea typeface="宋体" panose="02010600030101010101" pitchFamily="2" charset="-122"/>
              </a:rPr>
              <a:t>还是 编码器</a:t>
            </a:r>
            <a:r>
              <a:rPr lang="en-US" altLang="zh-CN" sz="1400">
                <a:ea typeface="宋体" panose="02010600030101010101" pitchFamily="2" charset="-122"/>
              </a:rPr>
              <a:t>handler </a:t>
            </a:r>
            <a:r>
              <a:rPr lang="zh-CN" altLang="en-US" sz="1400">
                <a:ea typeface="宋体" panose="02010600030101010101" pitchFamily="2" charset="-122"/>
              </a:rPr>
              <a:t>即接收的消息类型必须与待处理的消息类型一致，否则该</a:t>
            </a:r>
            <a:r>
              <a:rPr lang="en-US" altLang="zh-CN" sz="1400">
                <a:ea typeface="宋体" panose="02010600030101010101" pitchFamily="2" charset="-122"/>
              </a:rPr>
              <a:t>handler</a:t>
            </a:r>
            <a:r>
              <a:rPr lang="zh-CN" altLang="en-US" sz="1400">
                <a:ea typeface="宋体" panose="02010600030101010101" pitchFamily="2" charset="-122"/>
              </a:rPr>
              <a:t>不会被执</a:t>
            </a:r>
            <a:r>
              <a:rPr lang="zh-CN" altLang="en-US" sz="1400" smtClean="0">
                <a:ea typeface="宋体" panose="02010600030101010101" pitchFamily="2" charset="-122"/>
              </a:rPr>
              <a:t>行</a:t>
            </a:r>
            <a:endParaRPr lang="en-US" altLang="zh-CN" sz="1400" smtClean="0">
              <a:ea typeface="宋体" panose="02010600030101010101" pitchFamily="2" charset="-122"/>
            </a:endParaRPr>
          </a:p>
          <a:p>
            <a:pPr marL="285750" indent="-285750">
              <a:buFont typeface="Arial" panose="020B0604020202020204" pitchFamily="34" charset="0"/>
              <a:buChar char="•"/>
            </a:pPr>
            <a:endParaRPr lang="en-US" altLang="zh-CN" sz="1400">
              <a:ea typeface="宋体" panose="02010600030101010101" pitchFamily="2" charset="-122"/>
            </a:endParaRPr>
          </a:p>
          <a:p>
            <a:pPr marL="285750" indent="-285750">
              <a:buFont typeface="Arial" panose="020B0604020202020204" pitchFamily="34" charset="0"/>
              <a:buChar char="•"/>
            </a:pPr>
            <a:r>
              <a:rPr lang="zh-CN" altLang="en-US" sz="1400" smtClean="0">
                <a:ea typeface="宋体" panose="02010600030101010101" pitchFamily="2" charset="-122"/>
              </a:rPr>
              <a:t>在</a:t>
            </a:r>
            <a:r>
              <a:rPr lang="zh-CN" altLang="en-US" sz="1400">
                <a:ea typeface="宋体" panose="02010600030101010101" pitchFamily="2" charset="-122"/>
              </a:rPr>
              <a:t>解码器 进行数据解码时，需要判断 缓存区</a:t>
            </a:r>
            <a:r>
              <a:rPr lang="en-US" altLang="zh-CN" sz="1400">
                <a:ea typeface="宋体" panose="02010600030101010101" pitchFamily="2" charset="-122"/>
              </a:rPr>
              <a:t>(ByteBuf)</a:t>
            </a:r>
            <a:r>
              <a:rPr lang="zh-CN" altLang="en-US" sz="1400">
                <a:ea typeface="宋体" panose="02010600030101010101" pitchFamily="2" charset="-122"/>
              </a:rPr>
              <a:t>的数据是否足够 ，否则接收到的结果会期望结果可能不一致</a:t>
            </a:r>
            <a:endParaRPr lang="en-US" altLang="zh-CN" sz="1400">
              <a:ea typeface="宋体" panose="02010600030101010101" pitchFamily="2" charset="-122"/>
            </a:endParaRPr>
          </a:p>
          <a:p>
            <a:endParaRPr lang="en-US" altLang="zh-CN" smtClean="0"/>
          </a:p>
        </p:txBody>
      </p:sp>
      <p:pic>
        <p:nvPicPr>
          <p:cNvPr id="2170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22" name="包装程序外壳对象" showAsIcon="1" r:id="rId2" imgW="2800350" imgH="523875" progId="Package">
                  <p:embed/>
                </p:oleObj>
              </mc:Choice>
              <mc:Fallback>
                <p:oleObj name="包装程序外壳对象" showAsIcon="1" r:id="rId2" imgW="2800350" imgH="523875" progId="Package">
                  <p:embed/>
                  <p:pic>
                    <p:nvPicPr>
                      <p:cNvPr id="0" name="图片 228421"/>
                      <p:cNvPicPr/>
                      <p:nvPr/>
                    </p:nvPicPr>
                    <p:blipFill>
                      <a:blip r:embed="rId3"/>
                      <a:stretch>
                        <a:fillRect/>
                      </a:stretch>
                    </p:blipFill>
                    <p:spPr>
                      <a:xfrm>
                        <a:off x="840904" y="2904219"/>
                        <a:ext cx="37496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解码器</a:t>
            </a:r>
            <a:r>
              <a:rPr lang="en-US" altLang="zh-CN" sz="2200" b="1" smtClean="0"/>
              <a:t>-ReplayingDecoder</a:t>
            </a:r>
            <a:endParaRPr lang="en-US" altLang="zh-CN" sz="2200" b="1"/>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smtClean="0">
                <a:latin typeface="Arial" panose="020B0604020202020204" pitchFamily="34" charset="0"/>
                <a:cs typeface="Arial" panose="020B0604020202020204" pitchFamily="34" charset="0"/>
              </a:rPr>
              <a:t>public </a:t>
            </a:r>
            <a:r>
              <a:rPr lang="en-US" altLang="zh-CN">
                <a:latin typeface="Arial" panose="020B0604020202020204" pitchFamily="34" charset="0"/>
                <a:cs typeface="Arial" panose="020B0604020202020204" pitchFamily="34" charset="0"/>
              </a:rPr>
              <a:t>abstract class ReplayingDecoder&lt;S&gt; extends </a:t>
            </a:r>
            <a:r>
              <a:rPr lang="en-US" altLang="zh-CN" smtClean="0">
                <a:latin typeface="Arial" panose="020B0604020202020204" pitchFamily="34" charset="0"/>
                <a:cs typeface="Arial" panose="020B0604020202020204" pitchFamily="34" charset="0"/>
              </a:rPr>
              <a:t>ByteToMessageDecoder</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a:t>
            </a:r>
            <a:r>
              <a:rPr lang="zh-CN" altLang="en-US" smtClean="0"/>
              <a:t>理</a:t>
            </a:r>
            <a:endParaRPr lang="en-US" altLang="zh-CN"/>
          </a:p>
          <a:p>
            <a:pPr marL="342900" indent="-342900">
              <a:buAutoNum type="arabicParenR"/>
            </a:pPr>
            <a:endParaRPr lang="en-US" altLang="zh-CN" smtClean="0"/>
          </a:p>
          <a:p>
            <a:pPr marL="342900" indent="-342900">
              <a:buAutoNum type="arabicParenR"/>
            </a:pPr>
            <a:r>
              <a:rPr lang="zh-CN" altLang="en-US" b="1" smtClean="0">
                <a:solidFill>
                  <a:srgbClr val="EA0000"/>
                </a:solidFill>
                <a:latin typeface="Arial" panose="020B0604020202020204" pitchFamily="34" charset="0"/>
                <a:cs typeface="Arial" panose="020B0604020202020204" pitchFamily="34" charset="0"/>
              </a:rPr>
              <a:t>应用实例</a:t>
            </a:r>
            <a:r>
              <a:rPr lang="zh-CN" altLang="en-US" b="1"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使用</a:t>
            </a:r>
            <a:r>
              <a:rPr lang="en-US" altLang="zh-CN" smtClean="0">
                <a:latin typeface="Arial" panose="020B0604020202020204" pitchFamily="34" charset="0"/>
                <a:cs typeface="Arial" panose="020B0604020202020204" pitchFamily="34" charset="0"/>
              </a:rPr>
              <a:t>ReplayingDecoder </a:t>
            </a:r>
            <a:r>
              <a:rPr lang="zh-CN" altLang="en-US" smtClean="0">
                <a:latin typeface="Arial" panose="020B0604020202020204" pitchFamily="34" charset="0"/>
                <a:cs typeface="Arial" panose="020B0604020202020204" pitchFamily="34" charset="0"/>
              </a:rPr>
              <a:t>编写解码器，对前面的案例进行简化 </a:t>
            </a:r>
            <a:r>
              <a:rPr lang="en-US" altLang="zh-CN" smtClean="0">
                <a:latin typeface="Arial" panose="020B0604020202020204" pitchFamily="34" charset="0"/>
                <a:cs typeface="Arial" panose="020B0604020202020204" pitchFamily="34" charset="0"/>
              </a:rPr>
              <a:t>[</a:t>
            </a:r>
            <a:r>
              <a:rPr lang="zh-CN" altLang="en-US" sz="1200" smtClean="0">
                <a:latin typeface="Arial" panose="020B0604020202020204" pitchFamily="34" charset="0"/>
                <a:cs typeface="Arial" panose="020B0604020202020204" pitchFamily="34" charset="0"/>
              </a:rPr>
              <a:t>案例演示</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en-US" altLang="zh-CN" smtClean="0"/>
              <a:t>ReplayingDecoder</a:t>
            </a:r>
            <a:r>
              <a:rPr lang="zh-CN" altLang="en-US"/>
              <a:t>使用方便，但它也有一些局限性</a:t>
            </a:r>
            <a:r>
              <a:rPr lang="zh-CN" altLang="en-US" smtClean="0"/>
              <a:t>：</a:t>
            </a:r>
            <a:endParaRPr lang="en-US" altLang="zh-CN" smtClean="0"/>
          </a:p>
          <a:p>
            <a:pPr marL="342900" indent="-342900">
              <a:buAutoNum type="arabicParenR"/>
            </a:pPr>
            <a:endParaRPr lang="zh-CN" altLang="en-US"/>
          </a:p>
          <a:p>
            <a:pPr marL="285750" indent="-285750">
              <a:buFont typeface="Arial" panose="020B0604020202020204" pitchFamily="34" charset="0"/>
              <a:buChar char="•"/>
            </a:pPr>
            <a:r>
              <a:rPr lang="zh-CN" altLang="en-US" sz="1600" smtClean="0"/>
              <a:t>并</a:t>
            </a:r>
            <a:r>
              <a:rPr lang="zh-CN" altLang="en-US" sz="1600"/>
              <a:t>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endParaRPr lang="zh-CN" altLang="en-US" sz="1600"/>
          </a:p>
          <a:p>
            <a:pPr marL="285750" indent="-285750">
              <a:buFont typeface="Arial" panose="020B0604020202020204" pitchFamily="34" charset="0"/>
              <a:buChar char="•"/>
            </a:pPr>
            <a:r>
              <a:rPr lang="en-US" altLang="zh-CN" sz="1600" smtClean="0"/>
              <a:t>ReplayingDecoder </a:t>
            </a:r>
            <a:r>
              <a:rPr lang="zh-CN" altLang="en-US" sz="1600"/>
              <a:t>在某些情况下可能稍慢于 </a:t>
            </a:r>
            <a:r>
              <a:rPr lang="en-US" altLang="zh-CN" sz="1600"/>
              <a:t>ByteToMessageDecoder</a:t>
            </a:r>
            <a:r>
              <a:rPr lang="zh-CN" altLang="en-US" sz="1600"/>
              <a:t>，例如网络缓慢并且消息格式复杂时，消</a:t>
            </a:r>
            <a:r>
              <a:rPr lang="zh-CN" altLang="en-US" sz="1600" smtClean="0"/>
              <a:t>息</a:t>
            </a:r>
            <a:r>
              <a:rPr lang="zh-CN" altLang="en-US" sz="1600"/>
              <a:t>会</a:t>
            </a:r>
            <a:r>
              <a:rPr lang="zh-CN" altLang="en-US" sz="1600" smtClean="0"/>
              <a:t>被</a:t>
            </a:r>
            <a:r>
              <a:rPr lang="zh-CN" altLang="en-US" sz="1600"/>
              <a:t>拆成了多个碎片</a:t>
            </a:r>
            <a:r>
              <a:rPr lang="zh-CN" altLang="en-US" sz="1600" smtClean="0"/>
              <a:t>，速度变慢</a:t>
            </a:r>
            <a:endParaRPr lang="en-US" altLang="zh-CN" sz="16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其它编解</a:t>
            </a:r>
            <a:r>
              <a:rPr lang="zh-CN" altLang="en-US" sz="2200" b="1"/>
              <a:t>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其它解码器</a:t>
            </a:r>
            <a:endParaRPr lang="en-US" altLang="zh-CN" sz="2000" b="1" smtClean="0">
              <a:solidFill>
                <a:srgbClr val="0070C0"/>
              </a:solidFill>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LineBasedFrameDecoder</a:t>
            </a:r>
            <a:r>
              <a:rPr lang="zh-CN" altLang="en-US" smtClean="0">
                <a:latin typeface="Arial" panose="020B0604020202020204" pitchFamily="34" charset="0"/>
                <a:cs typeface="Arial" panose="020B0604020202020204" pitchFamily="34" charset="0"/>
              </a:rPr>
              <a:t>：这</a:t>
            </a:r>
            <a:r>
              <a:rPr lang="zh-CN" altLang="en-US">
                <a:latin typeface="Arial" panose="020B0604020202020204" pitchFamily="34" charset="0"/>
                <a:cs typeface="Arial" panose="020B0604020202020204" pitchFamily="34" charset="0"/>
              </a:rPr>
              <a:t>个类在</a:t>
            </a:r>
            <a:r>
              <a:rPr lang="en-US" altLang="zh-CN">
                <a:latin typeface="Arial" panose="020B0604020202020204" pitchFamily="34" charset="0"/>
                <a:cs typeface="Arial" panose="020B0604020202020204" pitchFamily="34" charset="0"/>
              </a:rPr>
              <a:t>Netty</a:t>
            </a:r>
            <a:r>
              <a:rPr lang="zh-CN" altLang="en-US">
                <a:latin typeface="Arial" panose="020B0604020202020204" pitchFamily="34" charset="0"/>
                <a:cs typeface="Arial" panose="020B0604020202020204" pitchFamily="34" charset="0"/>
              </a:rPr>
              <a:t>内部也有使用，它使用行尾控制字符（</a:t>
            </a:r>
            <a:r>
              <a:rPr lang="en-US" altLang="zh-CN">
                <a:latin typeface="Arial" panose="020B0604020202020204" pitchFamily="34" charset="0"/>
                <a:cs typeface="Arial" panose="020B0604020202020204" pitchFamily="34" charset="0"/>
              </a:rPr>
              <a:t>\n</a:t>
            </a:r>
            <a:r>
              <a:rPr lang="zh-CN" altLang="en-US">
                <a:latin typeface="Arial" panose="020B0604020202020204" pitchFamily="34" charset="0"/>
                <a:cs typeface="Arial" panose="020B0604020202020204" pitchFamily="34" charset="0"/>
              </a:rPr>
              <a:t>或者</a:t>
            </a:r>
            <a:r>
              <a:rPr lang="en-US" altLang="zh-CN">
                <a:latin typeface="Arial" panose="020B0604020202020204" pitchFamily="34" charset="0"/>
                <a:cs typeface="Arial" panose="020B0604020202020204" pitchFamily="34" charset="0"/>
              </a:rPr>
              <a:t>\r\n</a:t>
            </a:r>
            <a:r>
              <a:rPr lang="zh-CN" altLang="en-US">
                <a:latin typeface="Arial" panose="020B0604020202020204" pitchFamily="34" charset="0"/>
                <a:cs typeface="Arial" panose="020B0604020202020204" pitchFamily="34" charset="0"/>
              </a:rPr>
              <a:t>）作为分隔符来解析数据</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zh-CN" altLang="en-US">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DelimiterBasedFrameDecoder</a:t>
            </a:r>
            <a:r>
              <a:rPr lang="zh-CN" altLang="en-US" smtClean="0">
                <a:latin typeface="Arial" panose="020B0604020202020204" pitchFamily="34" charset="0"/>
                <a:cs typeface="Arial" panose="020B0604020202020204" pitchFamily="34" charset="0"/>
              </a:rPr>
              <a:t>：使</a:t>
            </a:r>
            <a:r>
              <a:rPr lang="zh-CN" altLang="en-US">
                <a:latin typeface="Arial" panose="020B0604020202020204" pitchFamily="34" charset="0"/>
                <a:cs typeface="Arial" panose="020B0604020202020204" pitchFamily="34" charset="0"/>
              </a:rPr>
              <a:t>用自定义的特殊字符作为消息的分隔符。</a:t>
            </a:r>
            <a:endParaRPr lang="zh-CN" altLang="en-US">
              <a:latin typeface="Arial" panose="020B0604020202020204" pitchFamily="34" charset="0"/>
              <a:cs typeface="Arial" panose="020B0604020202020204" pitchFamily="34" charset="0"/>
            </a:endParaRPr>
          </a:p>
          <a:p>
            <a:pPr marL="342900" indent="-342900">
              <a:buAutoNum type="arabicParenR"/>
            </a:pPr>
            <a:endParaRPr lang="zh-CN" altLang="en-US">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HttpObjectDecoder</a:t>
            </a:r>
            <a:r>
              <a:rPr lang="zh-CN" altLang="en-US" smtClean="0">
                <a:latin typeface="Arial" panose="020B0604020202020204" pitchFamily="34" charset="0"/>
                <a:cs typeface="Arial" panose="020B0604020202020204" pitchFamily="34" charset="0"/>
              </a:rPr>
              <a:t>：一</a:t>
            </a:r>
            <a:r>
              <a:rPr lang="zh-CN" altLang="en-US">
                <a:latin typeface="Arial" panose="020B0604020202020204" pitchFamily="34" charset="0"/>
                <a:cs typeface="Arial" panose="020B0604020202020204" pitchFamily="34" charset="0"/>
              </a:rPr>
              <a:t>个</a:t>
            </a:r>
            <a:r>
              <a:rPr lang="en-US" altLang="zh-CN">
                <a:latin typeface="Arial" panose="020B0604020202020204" pitchFamily="34" charset="0"/>
                <a:cs typeface="Arial" panose="020B0604020202020204" pitchFamily="34" charset="0"/>
              </a:rPr>
              <a:t>HTTP</a:t>
            </a:r>
            <a:r>
              <a:rPr lang="zh-CN" altLang="en-US">
                <a:latin typeface="Arial" panose="020B0604020202020204" pitchFamily="34" charset="0"/>
                <a:cs typeface="Arial" panose="020B0604020202020204" pitchFamily="34" charset="0"/>
              </a:rPr>
              <a:t>数据的解码</a:t>
            </a:r>
            <a:r>
              <a:rPr lang="zh-CN" altLang="en-US" smtClean="0">
                <a:latin typeface="Arial" panose="020B0604020202020204" pitchFamily="34" charset="0"/>
                <a:cs typeface="Arial" panose="020B0604020202020204" pitchFamily="34" charset="0"/>
              </a:rPr>
              <a:t>器</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LengthFieldBasedFrameDecoder</a:t>
            </a:r>
            <a:r>
              <a:rPr lang="zh-CN" altLang="en-US" smtClean="0">
                <a:latin typeface="Arial" panose="020B0604020202020204" pitchFamily="34" charset="0"/>
                <a:cs typeface="Arial" panose="020B0604020202020204" pitchFamily="34" charset="0"/>
              </a:rPr>
              <a:t>：</a:t>
            </a:r>
            <a:r>
              <a:rPr lang="zh-CN" altLang="en-US" smtClean="0"/>
              <a:t>通</a:t>
            </a:r>
            <a:r>
              <a:rPr lang="zh-CN" altLang="en-US"/>
              <a:t>过指定长度来标识整包消息，这样就可以自动的处理黏包和半包消</a:t>
            </a:r>
            <a:r>
              <a:rPr lang="zh-CN" altLang="en-US" smtClean="0"/>
              <a:t>息。</a:t>
            </a:r>
            <a:endParaRPr lang="en-US" altLang="zh-CN"/>
          </a:p>
          <a:p>
            <a:endParaRPr lang="en-US" altLang="zh-CN" sz="2000" b="1">
              <a:solidFill>
                <a:srgbClr val="0070C0"/>
              </a:solidFill>
            </a:endParaRPr>
          </a:p>
          <a:p>
            <a:r>
              <a:rPr lang="zh-CN" altLang="en-US" sz="2000" b="1" smtClean="0">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 </a:t>
            </a:r>
            <a:r>
              <a:rPr lang="zh-CN" altLang="en-US" sz="2200" b="1" smtClean="0"/>
              <a:t>基本介绍</a:t>
            </a:r>
            <a:endParaRPr lang="en-US" altLang="zh-CN" sz="2200" b="1"/>
          </a:p>
        </p:txBody>
      </p:sp>
      <p:sp>
        <p:nvSpPr>
          <p:cNvPr id="2" name="TextBox 1"/>
          <p:cNvSpPr txBox="1"/>
          <p:nvPr/>
        </p:nvSpPr>
        <p:spPr>
          <a:xfrm>
            <a:off x="691136" y="1368127"/>
            <a:ext cx="8967333" cy="4278094"/>
          </a:xfrm>
          <a:prstGeom prst="rect">
            <a:avLst/>
          </a:prstGeom>
          <a:noFill/>
        </p:spPr>
        <p:txBody>
          <a:bodyPr wrap="square" rtlCol="0">
            <a:spAutoFit/>
          </a:bodyPr>
          <a:lstStyle/>
          <a:p>
            <a:endParaRPr lang="en-US" altLang="zh-CN" smtClean="0"/>
          </a:p>
          <a:p>
            <a:pPr marL="342900" indent="-342900">
              <a:buAutoNum type="arabicParenR"/>
            </a:pPr>
            <a:r>
              <a:rPr lang="en-US" altLang="zh-CN" smtClean="0"/>
              <a:t>Java BIO </a:t>
            </a:r>
            <a:r>
              <a:rPr lang="zh-CN" altLang="en-US" smtClean="0"/>
              <a:t>就是</a:t>
            </a:r>
            <a:r>
              <a:rPr lang="zh-CN" altLang="en-US" b="1" smtClean="0"/>
              <a:t>传统的</a:t>
            </a:r>
            <a:r>
              <a:rPr lang="en-US" altLang="zh-CN" b="1" smtClean="0"/>
              <a:t>java io </a:t>
            </a:r>
            <a:r>
              <a:rPr lang="zh-CN" altLang="en-US" b="1" smtClean="0"/>
              <a:t>编程</a:t>
            </a:r>
            <a:r>
              <a:rPr lang="zh-CN" altLang="en-US" smtClean="0"/>
              <a:t>，其相</a:t>
            </a:r>
            <a:r>
              <a:rPr lang="zh-CN" altLang="en-US"/>
              <a:t>关的</a:t>
            </a:r>
            <a:r>
              <a:rPr lang="zh-CN" altLang="en-US" smtClean="0"/>
              <a:t>类和接口在 </a:t>
            </a:r>
            <a:r>
              <a:rPr lang="en-US" altLang="zh-CN"/>
              <a:t>java.io </a:t>
            </a:r>
            <a:endParaRPr lang="en-US" altLang="zh-CN"/>
          </a:p>
          <a:p>
            <a:pPr marL="342900" indent="-342900" fontAlgn="base">
              <a:buFontTx/>
              <a:buAutoNum type="arabicParenR"/>
            </a:pPr>
            <a:r>
              <a:rPr lang="en-US" altLang="zh-CN" smtClean="0"/>
              <a:t>BIO(</a:t>
            </a:r>
            <a:r>
              <a:rPr lang="en-US" altLang="zh-CN"/>
              <a:t>blocking I/O</a:t>
            </a:r>
            <a:r>
              <a:rPr lang="en-US" altLang="zh-CN" smtClean="0"/>
              <a:t>) </a:t>
            </a:r>
            <a:r>
              <a:rPr lang="zh-CN" altLang="en-US"/>
              <a:t>： </a:t>
            </a:r>
            <a:r>
              <a:rPr lang="zh-CN" altLang="en-US" sz="2000" b="1"/>
              <a:t>同</a:t>
            </a:r>
            <a:r>
              <a:rPr lang="zh-CN" altLang="en-US" sz="2000" b="1" smtClean="0"/>
              <a:t>步阻塞</a:t>
            </a:r>
            <a:r>
              <a:rPr lang="zh-CN" altLang="en-US" smtClean="0"/>
              <a:t>，</a:t>
            </a:r>
            <a:r>
              <a:rPr lang="zh-CN" altLang="en-US"/>
              <a:t>服务器实现模式为一个连接一个线程，即客户端有连接请求时服务器端就需要启动一个线程进行处理，如果这个连接不做任何事情会造成不必要的线程开</a:t>
            </a:r>
            <a:r>
              <a:rPr lang="zh-CN" altLang="en-US" smtClean="0"/>
              <a:t>销，</a:t>
            </a:r>
            <a:r>
              <a:rPr lang="zh-CN" altLang="en-US"/>
              <a:t>可以通过</a:t>
            </a:r>
            <a:r>
              <a:rPr lang="zh-CN" altLang="en-US" b="1"/>
              <a:t>线程池机制改</a:t>
            </a:r>
            <a:r>
              <a:rPr lang="zh-CN" altLang="en-US" smtClean="0"/>
              <a:t>善</a:t>
            </a:r>
            <a:r>
              <a:rPr lang="en-US" altLang="zh-CN" smtClean="0"/>
              <a:t>(</a:t>
            </a:r>
            <a:r>
              <a:rPr lang="zh-CN" altLang="en-US" smtClean="0"/>
              <a:t>实现多个客户连接服务器</a:t>
            </a:r>
            <a:r>
              <a:rPr lang="en-US" altLang="zh-CN" smtClean="0"/>
              <a:t>)</a:t>
            </a:r>
            <a:r>
              <a:rPr lang="zh-CN" altLang="en-US" smtClean="0"/>
              <a:t>。 </a:t>
            </a:r>
            <a:r>
              <a:rPr lang="en-US" altLang="zh-CN" smtClean="0"/>
              <a:t>【</a:t>
            </a:r>
            <a:r>
              <a:rPr lang="zh-CN" altLang="en-US" sz="1400" b="1" smtClean="0">
                <a:solidFill>
                  <a:srgbClr val="0070C0"/>
                </a:solidFill>
              </a:rPr>
              <a:t>后有应用实例</a:t>
            </a:r>
            <a:r>
              <a:rPr lang="en-US" altLang="zh-CN" smtClean="0"/>
              <a:t>】</a:t>
            </a:r>
            <a:endParaRPr lang="en-US" altLang="zh-CN" smtClean="0"/>
          </a:p>
          <a:p>
            <a:pPr marL="342900" indent="-342900" fontAlgn="base">
              <a:buFontTx/>
              <a:buAutoNum type="arabicParenR"/>
            </a:pPr>
            <a:endParaRPr lang="en-US" altLang="zh-CN" smtClean="0"/>
          </a:p>
          <a:p>
            <a:pPr marL="342900" indent="-342900" fontAlgn="base">
              <a:buFontTx/>
              <a:buAutoNum type="arabicParenR"/>
            </a:pPr>
            <a:endParaRPr lang="en-US" altLang="zh-CN" smtClean="0"/>
          </a:p>
          <a:p>
            <a:pPr marL="342900" indent="-342900" fontAlgn="base">
              <a:buFontTx/>
              <a:buAutoNum type="arabicParenR"/>
            </a:pPr>
            <a:r>
              <a:rPr lang="en-US" altLang="zh-CN" smtClean="0"/>
              <a:t>BIO</a:t>
            </a:r>
            <a:r>
              <a:rPr lang="zh-CN" altLang="en-US"/>
              <a:t>方式适用于连接数目比较小且固定的架构，这种方式对服务器资源要求比较高，并发局限于应用中，</a:t>
            </a:r>
            <a:r>
              <a:rPr lang="en-US" altLang="zh-CN"/>
              <a:t>JDK1.4</a:t>
            </a:r>
            <a:r>
              <a:rPr lang="zh-CN" altLang="en-US"/>
              <a:t>以前的唯一选择</a:t>
            </a:r>
            <a:r>
              <a:rPr lang="zh-CN" altLang="en-US" smtClean="0"/>
              <a:t>，程序简</a:t>
            </a:r>
            <a:r>
              <a:rPr lang="zh-CN" altLang="en-US"/>
              <a:t>单易理解</a:t>
            </a:r>
            <a:endParaRPr lang="en-US" altLang="zh-CN"/>
          </a:p>
          <a:p>
            <a:pPr marL="342900" indent="-342900" fontAlgn="base">
              <a:buAutoNum type="arabicParenR"/>
            </a:pPr>
            <a:endParaRPr lang="en-US" altLang="zh-CN" smtClean="0"/>
          </a:p>
          <a:p>
            <a:endParaRPr lang="en-US" altLang="zh-CN"/>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Log4j </a:t>
            </a:r>
            <a:r>
              <a:rPr lang="zh-CN" altLang="en-US" sz="2200" b="1" smtClean="0"/>
              <a:t>整合到</a:t>
            </a:r>
            <a:r>
              <a:rPr lang="en-US" altLang="zh-CN" sz="2200" b="1" smtClean="0"/>
              <a:t>Netty</a:t>
            </a:r>
            <a:endParaRPr lang="en-US" altLang="zh-CN" sz="2200" b="1"/>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smtClean="0">
                <a:latin typeface="Arial" panose="020B0604020202020204" pitchFamily="34" charset="0"/>
                <a:cs typeface="Arial" panose="020B0604020202020204" pitchFamily="34" charset="0"/>
              </a:rPr>
              <a:t>在</a:t>
            </a:r>
            <a:r>
              <a:rPr lang="en-US" altLang="zh-CN" smtClean="0">
                <a:latin typeface="Arial" panose="020B0604020202020204" pitchFamily="34" charset="0"/>
                <a:cs typeface="Arial" panose="020B0604020202020204" pitchFamily="34" charset="0"/>
              </a:rPr>
              <a:t>Maven </a:t>
            </a:r>
            <a:r>
              <a:rPr lang="zh-CN" altLang="en-US" smtClean="0">
                <a:latin typeface="Arial" panose="020B0604020202020204" pitchFamily="34" charset="0"/>
                <a:cs typeface="Arial" panose="020B0604020202020204" pitchFamily="34" charset="0"/>
              </a:rPr>
              <a:t>中添加对</a:t>
            </a:r>
            <a:r>
              <a:rPr lang="en-US" altLang="zh-CN" smtClean="0">
                <a:latin typeface="Arial" panose="020B0604020202020204" pitchFamily="34" charset="0"/>
                <a:cs typeface="Arial" panose="020B0604020202020204" pitchFamily="34" charset="0"/>
              </a:rPr>
              <a:t>Log4j</a:t>
            </a:r>
            <a:r>
              <a:rPr lang="zh-CN" altLang="en-US" smtClean="0">
                <a:latin typeface="Arial" panose="020B0604020202020204" pitchFamily="34" charset="0"/>
                <a:cs typeface="Arial" panose="020B0604020202020204" pitchFamily="34" charset="0"/>
              </a:rPr>
              <a:t>的依赖 在 </a:t>
            </a:r>
            <a:r>
              <a:rPr lang="en-US" altLang="zh-CN" smtClean="0">
                <a:latin typeface="Arial" panose="020B0604020202020204" pitchFamily="34" charset="0"/>
                <a:cs typeface="Arial" panose="020B0604020202020204" pitchFamily="34" charset="0"/>
              </a:rPr>
              <a:t>pom.xml</a:t>
            </a: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配置 </a:t>
            </a:r>
            <a:r>
              <a:rPr lang="en-US" altLang="zh-CN" smtClean="0">
                <a:latin typeface="Arial" panose="020B0604020202020204" pitchFamily="34" charset="0"/>
                <a:cs typeface="Arial" panose="020B0604020202020204" pitchFamily="34" charset="0"/>
              </a:rPr>
              <a:t>Log4j , </a:t>
            </a:r>
            <a:r>
              <a:rPr lang="zh-CN" altLang="en-US" smtClean="0">
                <a:latin typeface="Arial" panose="020B0604020202020204" pitchFamily="34" charset="0"/>
                <a:cs typeface="Arial" panose="020B0604020202020204" pitchFamily="34" charset="0"/>
              </a:rPr>
              <a:t>在 </a:t>
            </a:r>
            <a:r>
              <a:rPr lang="en-US" altLang="zh-CN" smtClean="0">
                <a:latin typeface="Arial" panose="020B0604020202020204" pitchFamily="34" charset="0"/>
                <a:cs typeface="Arial" panose="020B0604020202020204" pitchFamily="34" charset="0"/>
              </a:rPr>
              <a:t>resources/log4j.properties</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演</a:t>
            </a:r>
            <a:r>
              <a:rPr lang="zh-CN" altLang="en-US" smtClean="0">
                <a:latin typeface="Arial" panose="020B0604020202020204" pitchFamily="34" charset="0"/>
                <a:cs typeface="Arial" panose="020B0604020202020204" pitchFamily="34" charset="0"/>
              </a:rPr>
              <a:t>示整合 </a:t>
            </a:r>
            <a:endParaRPr lang="en-US" altLang="zh-CN" smtClean="0"/>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endParaRPr lang="en-US" altLang="zh-CN" sz="1000"/>
          </a:p>
          <a:p>
            <a:r>
              <a:rPr lang="en-US" altLang="zh-CN" sz="1000"/>
              <a:t>            &lt;groupId&gt;log4j&lt;/groupId&gt;</a:t>
            </a:r>
            <a:endParaRPr lang="en-US" altLang="zh-CN" sz="1000"/>
          </a:p>
          <a:p>
            <a:r>
              <a:rPr lang="en-US" altLang="zh-CN" sz="1000"/>
              <a:t>            &lt;artifactId&gt;log4j&lt;/artifactId&gt;</a:t>
            </a:r>
            <a:endParaRPr lang="en-US" altLang="zh-CN" sz="1000"/>
          </a:p>
          <a:p>
            <a:r>
              <a:rPr lang="en-US" altLang="zh-CN" sz="1000"/>
              <a:t>            &lt;version&gt;1.2.17&lt;/version&gt;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&lt;artifactId&gt;slf4j-api&lt;/artifactId&gt;</a:t>
            </a:r>
            <a:endParaRPr lang="en-US" altLang="zh-CN" sz="1000"/>
          </a:p>
          <a:p>
            <a:r>
              <a:rPr lang="en-US" altLang="zh-CN" sz="1000"/>
              <a:t>            &lt;version&gt;1.7.25&lt;/version&gt;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&lt;artifactId&gt;slf4j-log4j12&lt;/artifactId&gt;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en-US" altLang="zh-CN" sz="1000"/>
          </a:p>
          <a:p>
            <a:r>
              <a:rPr lang="en-US" altLang="zh-CN" sz="1000"/>
              <a:t>        &lt;dependency&gt;</a:t>
            </a:r>
            <a:endParaRPr lang="en-US" altLang="zh-CN" sz="1000"/>
          </a:p>
          <a:p>
            <a:r>
              <a:rPr lang="en-US" altLang="zh-CN" sz="1000"/>
              <a:t>            &lt;groupId&gt;org.slf4j&lt;/groupId&gt;</a:t>
            </a:r>
            <a:endParaRPr lang="en-US" altLang="zh-CN" sz="1000"/>
          </a:p>
          <a:p>
            <a:r>
              <a:rPr lang="en-US" altLang="zh-CN" sz="1000"/>
              <a:t>            &lt;artifactId&gt;slf4j-simple&lt;/artifactId&gt;</a:t>
            </a:r>
            <a:endParaRPr lang="en-US" altLang="zh-CN" sz="1000"/>
          </a:p>
          <a:p>
            <a:r>
              <a:rPr lang="en-US" altLang="zh-CN" sz="1000"/>
              <a:t>            &lt;version&gt;1.7.25&lt;/version&gt;</a:t>
            </a:r>
            <a:endParaRPr lang="en-US" altLang="zh-CN" sz="1000"/>
          </a:p>
          <a:p>
            <a:r>
              <a:rPr lang="en-US" altLang="zh-CN" sz="1000"/>
              <a:t>            &lt;scope&gt;test&lt;/scope&gt;</a:t>
            </a:r>
            <a:endParaRPr lang="en-US" altLang="zh-CN" sz="1000"/>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anose="020B0604020202020204" pitchFamily="34" charset="0"/>
                <a:cs typeface="Arial" panose="020B0604020202020204" pitchFamily="34" charset="0"/>
              </a:rPr>
              <a:t>?</a:t>
            </a:r>
            <a:endParaRPr lang="en-US" altLang="zh-CN" sz="1400">
              <a:latin typeface="Arial" panose="020B0604020202020204" pitchFamily="34" charset="0"/>
              <a:cs typeface="Arial" panose="020B0604020202020204" pitchFamily="34" charset="0"/>
            </a:endParaRPr>
          </a:p>
        </p:txBody>
      </p:sp>
      <p:pic>
        <p:nvPicPr>
          <p:cNvPr id="225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--TCP </a:t>
            </a:r>
            <a:r>
              <a:rPr lang="zh-CN" altLang="en-US" sz="2400" b="1" smtClean="0">
                <a:solidFill>
                  <a:schemeClr val="bg1">
                    <a:lumMod val="65000"/>
                  </a:schemeClr>
                </a:solidFill>
              </a:rPr>
              <a:t>粘包和拆包 及解决方案 </a:t>
            </a:r>
            <a:endParaRPr lang="zh-CN" altLang="en-US" sz="2400" b="1">
              <a:solidFill>
                <a:schemeClr val="bg1">
                  <a:lumMod val="65000"/>
                </a:schemeClr>
              </a:solidFill>
            </a:endParaRPr>
          </a:p>
          <a:p>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smtClean="0">
                <a:latin typeface="Arial" panose="020B0604020202020204" pitchFamily="34" charset="0"/>
                <a:cs typeface="Arial" panose="020B0604020202020204" pitchFamily="34" charset="0"/>
              </a:rPr>
              <a:t>TCP</a:t>
            </a:r>
            <a:r>
              <a:rPr lang="zh-CN" altLang="en-US" smtClean="0">
                <a:latin typeface="Arial" panose="020B0604020202020204" pitchFamily="34" charset="0"/>
                <a:cs typeface="Arial" panose="020B0604020202020204" pitchFamily="34" charset="0"/>
              </a:rPr>
              <a:t>是</a:t>
            </a:r>
            <a:r>
              <a:rPr lang="zh-CN" altLang="en-US">
                <a:latin typeface="Arial" panose="020B0604020202020204" pitchFamily="34" charset="0"/>
                <a:cs typeface="Arial" panose="020B0604020202020204" pitchFamily="34" charset="0"/>
              </a:rPr>
              <a:t>面向连接的，面向流的，提供高可靠性服务。收发两端（客户端和服务器端）都要有一一成对的</a:t>
            </a:r>
            <a:r>
              <a:rPr lang="en-US" altLang="zh-CN">
                <a:latin typeface="Arial" panose="020B0604020202020204" pitchFamily="34" charset="0"/>
                <a:cs typeface="Arial" panose="020B0604020202020204" pitchFamily="34" charset="0"/>
              </a:rPr>
              <a:t>socket</a:t>
            </a:r>
            <a:r>
              <a:rPr lang="zh-CN" altLang="en-US">
                <a:latin typeface="Arial" panose="020B0604020202020204" pitchFamily="34" charset="0"/>
                <a:cs typeface="Arial" panose="020B0604020202020204" pitchFamily="34" charset="0"/>
              </a:rPr>
              <a:t>，因此，发送端为了将多</a:t>
            </a:r>
            <a:r>
              <a:rPr lang="zh-CN" altLang="en-US" smtClean="0">
                <a:latin typeface="Arial" panose="020B0604020202020204" pitchFamily="34" charset="0"/>
                <a:cs typeface="Arial" panose="020B0604020202020204" pitchFamily="34" charset="0"/>
              </a:rPr>
              <a:t>个</a:t>
            </a:r>
            <a:r>
              <a:rPr lang="zh-CN" altLang="en-US">
                <a:latin typeface="Arial" panose="020B0604020202020204" pitchFamily="34" charset="0"/>
                <a:cs typeface="Arial" panose="020B0604020202020204" pitchFamily="34" charset="0"/>
              </a:rPr>
              <a:t>发给</a:t>
            </a:r>
            <a:r>
              <a:rPr lang="zh-CN" altLang="en-US" smtClean="0">
                <a:latin typeface="Arial" panose="020B0604020202020204" pitchFamily="34" charset="0"/>
                <a:cs typeface="Arial" panose="020B0604020202020204" pitchFamily="34" charset="0"/>
              </a:rPr>
              <a:t>接</a:t>
            </a:r>
            <a:r>
              <a:rPr lang="zh-CN" altLang="en-US">
                <a:latin typeface="Arial" panose="020B0604020202020204" pitchFamily="34" charset="0"/>
                <a:cs typeface="Arial" panose="020B0604020202020204" pitchFamily="34" charset="0"/>
              </a:rPr>
              <a:t>收端的包，更有效的</a:t>
            </a:r>
            <a:r>
              <a:rPr lang="zh-CN" altLang="en-US" smtClean="0">
                <a:latin typeface="Arial" panose="020B0604020202020204" pitchFamily="34" charset="0"/>
                <a:cs typeface="Arial" panose="020B0604020202020204" pitchFamily="34" charset="0"/>
              </a:rPr>
              <a:t>发给对</a:t>
            </a:r>
            <a:r>
              <a:rPr lang="zh-CN" altLang="en-US">
                <a:latin typeface="Arial" panose="020B0604020202020204" pitchFamily="34" charset="0"/>
                <a:cs typeface="Arial" panose="020B0604020202020204" pitchFamily="34" charset="0"/>
              </a:rPr>
              <a:t>方，使用了优化方法（</a:t>
            </a:r>
            <a:r>
              <a:rPr lang="en-US" altLang="zh-CN">
                <a:latin typeface="Arial" panose="020B0604020202020204" pitchFamily="34" charset="0"/>
                <a:cs typeface="Arial" panose="020B0604020202020204" pitchFamily="34" charset="0"/>
              </a:rPr>
              <a:t>Nagle</a:t>
            </a:r>
            <a:r>
              <a:rPr lang="zh-CN" altLang="en-US">
                <a:latin typeface="Arial" panose="020B0604020202020204" pitchFamily="34" charset="0"/>
                <a:cs typeface="Arial" panose="020B0604020202020204" pitchFamily="34" charset="0"/>
              </a:rPr>
              <a:t>算法），将多次间隔较小且数据量小的数据，合并成一个大的数据块，然后进行封包</a:t>
            </a:r>
            <a:r>
              <a:rPr lang="zh-CN" altLang="en-US" smtClean="0">
                <a:latin typeface="Arial" panose="020B0604020202020204" pitchFamily="34" charset="0"/>
                <a:cs typeface="Arial" panose="020B0604020202020204" pitchFamily="34" charset="0"/>
              </a:rPr>
              <a:t>。这样做虽然提高了效率，但是接</a:t>
            </a:r>
            <a:r>
              <a:rPr lang="zh-CN" altLang="en-US">
                <a:latin typeface="Arial" panose="020B0604020202020204" pitchFamily="34" charset="0"/>
                <a:cs typeface="Arial" panose="020B0604020202020204" pitchFamily="34" charset="0"/>
              </a:rPr>
              <a:t>收</a:t>
            </a:r>
            <a:r>
              <a:rPr lang="zh-CN" altLang="en-US" smtClean="0">
                <a:latin typeface="Arial" panose="020B0604020202020204" pitchFamily="34" charset="0"/>
                <a:cs typeface="Arial" panose="020B0604020202020204" pitchFamily="34" charset="0"/>
              </a:rPr>
              <a:t>端就</a:t>
            </a:r>
            <a:r>
              <a:rPr lang="zh-CN" altLang="en-US">
                <a:latin typeface="Arial" panose="020B0604020202020204" pitchFamily="34" charset="0"/>
                <a:cs typeface="Arial" panose="020B0604020202020204" pitchFamily="34" charset="0"/>
              </a:rPr>
              <a:t>难于分</a:t>
            </a:r>
            <a:r>
              <a:rPr lang="zh-CN" altLang="en-US" smtClean="0">
                <a:latin typeface="Arial" panose="020B0604020202020204" pitchFamily="34" charset="0"/>
                <a:cs typeface="Arial" panose="020B0604020202020204" pitchFamily="34" charset="0"/>
              </a:rPr>
              <a:t>辨出完整的数据包了，因为</a:t>
            </a:r>
            <a:r>
              <a:rPr lang="zh-CN" altLang="en-US" b="1" smtClean="0">
                <a:solidFill>
                  <a:srgbClr val="DA0000"/>
                </a:solidFill>
                <a:latin typeface="Arial" panose="020B0604020202020204" pitchFamily="34" charset="0"/>
                <a:cs typeface="Arial" panose="020B0604020202020204" pitchFamily="34" charset="0"/>
              </a:rPr>
              <a:t>面</a:t>
            </a:r>
            <a:r>
              <a:rPr lang="zh-CN" altLang="en-US" b="1">
                <a:solidFill>
                  <a:srgbClr val="DA0000"/>
                </a:solidFill>
                <a:latin typeface="Arial" panose="020B0604020202020204" pitchFamily="34" charset="0"/>
                <a:cs typeface="Arial" panose="020B0604020202020204" pitchFamily="34" charset="0"/>
              </a:rPr>
              <a:t>向流的通信是无消息保护边界</a:t>
            </a:r>
            <a:r>
              <a:rPr lang="zh-CN" altLang="en-US">
                <a:latin typeface="Arial" panose="020B0604020202020204" pitchFamily="34" charset="0"/>
                <a:cs typeface="Arial" panose="020B0604020202020204" pitchFamily="34" charset="0"/>
              </a:rPr>
              <a:t>的</a:t>
            </a:r>
            <a:endParaRPr lang="zh-CN" altLang="en-US">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由于</a:t>
            </a:r>
            <a:r>
              <a:rPr lang="en-US" altLang="zh-CN" smtClean="0">
                <a:latin typeface="Arial" panose="020B0604020202020204" pitchFamily="34" charset="0"/>
                <a:cs typeface="Arial" panose="020B0604020202020204" pitchFamily="34" charset="0"/>
              </a:rPr>
              <a:t>TCP</a:t>
            </a:r>
            <a:r>
              <a:rPr lang="zh-CN" altLang="en-US">
                <a:latin typeface="Arial" panose="020B0604020202020204" pitchFamily="34" charset="0"/>
                <a:cs typeface="Arial" panose="020B0604020202020204" pitchFamily="34" charset="0"/>
              </a:rPr>
              <a:t>无消息保护边界</a:t>
            </a:r>
            <a:r>
              <a:rPr lang="en-US" altLang="zh-CN">
                <a:latin typeface="Arial" panose="020B0604020202020204" pitchFamily="34" charset="0"/>
                <a:cs typeface="Arial" panose="020B0604020202020204" pitchFamily="34" charset="0"/>
              </a:rPr>
              <a:t>, </a:t>
            </a:r>
            <a:r>
              <a:rPr lang="zh-CN" altLang="en-US">
                <a:latin typeface="Arial" panose="020B0604020202020204" pitchFamily="34" charset="0"/>
                <a:cs typeface="Arial" panose="020B0604020202020204" pitchFamily="34" charset="0"/>
              </a:rPr>
              <a:t>需要</a:t>
            </a:r>
            <a:r>
              <a:rPr lang="zh-CN" altLang="en-US" smtClean="0">
                <a:latin typeface="Arial" panose="020B0604020202020204" pitchFamily="34" charset="0"/>
                <a:cs typeface="Arial" panose="020B0604020202020204" pitchFamily="34" charset="0"/>
              </a:rPr>
              <a:t>在接</a:t>
            </a:r>
            <a:r>
              <a:rPr lang="zh-CN" altLang="en-US">
                <a:latin typeface="Arial" panose="020B0604020202020204" pitchFamily="34" charset="0"/>
                <a:cs typeface="Arial" panose="020B0604020202020204" pitchFamily="34" charset="0"/>
              </a:rPr>
              <a:t>收端处理消息边界问题，也就是我们所说的粘包、拆包问</a:t>
            </a:r>
            <a:r>
              <a:rPr lang="zh-CN" altLang="en-US" smtClean="0">
                <a:latin typeface="Arial" panose="020B0604020202020204" pitchFamily="34" charset="0"/>
                <a:cs typeface="Arial" panose="020B0604020202020204" pitchFamily="34" charset="0"/>
              </a:rPr>
              <a:t>题</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看一张图</a:t>
            </a: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smtClean="0">
                <a:latin typeface="Arial" panose="020B0604020202020204" pitchFamily="34" charset="0"/>
                <a:cs typeface="Arial" panose="020B0604020202020204" pitchFamily="34" charset="0"/>
              </a:rPr>
              <a:t>TCP</a:t>
            </a:r>
            <a:r>
              <a:rPr lang="zh-CN" altLang="en-US">
                <a:latin typeface="Arial" panose="020B0604020202020204" pitchFamily="34" charset="0"/>
                <a:cs typeface="Arial" panose="020B0604020202020204" pitchFamily="34" charset="0"/>
              </a:rPr>
              <a:t>粘包、拆包图解</a:t>
            </a: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r>
              <a:rPr lang="zh-CN" altLang="en-US" sz="1600" smtClean="0"/>
              <a:t>：</a:t>
            </a:r>
            <a:endParaRPr lang="en-US" altLang="zh-CN" sz="1600" smtClean="0"/>
          </a:p>
          <a:p>
            <a:pPr marL="342900" indent="-342900">
              <a:buAutoNum type="arabicParenR"/>
            </a:pPr>
            <a:r>
              <a:rPr lang="zh-CN" altLang="en-US" sz="1600" smtClean="0"/>
              <a:t>服</a:t>
            </a:r>
            <a:r>
              <a:rPr lang="zh-CN" altLang="en-US" sz="1600"/>
              <a:t>务端分两次读取到了两个独立的数据包，分别是</a:t>
            </a:r>
            <a:r>
              <a:rPr lang="en-US" altLang="zh-CN" sz="1600"/>
              <a:t>D1</a:t>
            </a:r>
            <a:r>
              <a:rPr lang="zh-CN" altLang="en-US" sz="1600"/>
              <a:t>和</a:t>
            </a:r>
            <a:r>
              <a:rPr lang="en-US" altLang="zh-CN" sz="1600"/>
              <a:t>D2</a:t>
            </a:r>
            <a:r>
              <a:rPr lang="zh-CN" altLang="en-US" sz="1600"/>
              <a:t>，没有粘包和拆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a:t>
            </a:r>
            <a:r>
              <a:rPr lang="zh-CN" altLang="en-US" sz="1600" smtClean="0"/>
              <a:t>包</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服</a:t>
            </a:r>
            <a:r>
              <a:rPr lang="zh-CN" altLang="en-US" sz="1600"/>
              <a:t>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smtClean="0">
              <a:latin typeface="Arial" panose="020B0604020202020204" pitchFamily="34" charset="0"/>
              <a:cs typeface="Arial" panose="020B0604020202020204" pitchFamily="34" charset="0"/>
            </a:endParaRPr>
          </a:p>
          <a:p>
            <a:r>
              <a:rPr lang="zh-CN" altLang="en-US" smtClean="0">
                <a:latin typeface="Arial" panose="020B0604020202020204" pitchFamily="34" charset="0"/>
                <a:cs typeface="Arial" panose="020B0604020202020204" pitchFamily="34" charset="0"/>
              </a:rPr>
              <a:t>在编写</a:t>
            </a:r>
            <a:r>
              <a:rPr lang="en-US" altLang="zh-CN" smtClean="0">
                <a:latin typeface="Arial" panose="020B0604020202020204" pitchFamily="34" charset="0"/>
                <a:cs typeface="Arial" panose="020B0604020202020204" pitchFamily="34" charset="0"/>
              </a:rPr>
              <a:t>Netty </a:t>
            </a:r>
            <a:r>
              <a:rPr lang="zh-CN" altLang="en-US" smtClean="0">
                <a:latin typeface="Arial" panose="020B0604020202020204" pitchFamily="34" charset="0"/>
                <a:cs typeface="Arial" panose="020B0604020202020204" pitchFamily="34" charset="0"/>
              </a:rPr>
              <a:t>程序时，如果没有做处理，就会发生</a:t>
            </a:r>
            <a:r>
              <a:rPr lang="zh-CN" altLang="en-US">
                <a:latin typeface="Arial" panose="020B0604020202020204" pitchFamily="34" charset="0"/>
                <a:cs typeface="Arial" panose="020B0604020202020204" pitchFamily="34" charset="0"/>
              </a:rPr>
              <a:t>粘包和拆</a:t>
            </a:r>
            <a:r>
              <a:rPr lang="zh-CN" altLang="en-US" smtClean="0">
                <a:latin typeface="Arial" panose="020B0604020202020204" pitchFamily="34" charset="0"/>
                <a:cs typeface="Arial" panose="020B0604020202020204" pitchFamily="34" charset="0"/>
              </a:rPr>
              <a:t>包的问题</a:t>
            </a: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r>
              <a:rPr lang="zh-CN" altLang="en-US" b="1" smtClean="0">
                <a:latin typeface="Arial" panose="020B0604020202020204" pitchFamily="34" charset="0"/>
                <a:cs typeface="Arial" panose="020B0604020202020204" pitchFamily="34" charset="0"/>
              </a:rPr>
              <a:t>看一个具体的实例</a:t>
            </a:r>
            <a:r>
              <a:rPr lang="en-US" altLang="zh-CN" smtClean="0">
                <a:latin typeface="Arial" panose="020B0604020202020204" pitchFamily="34" charset="0"/>
                <a:cs typeface="Arial" panose="020B0604020202020204" pitchFamily="34" charset="0"/>
              </a:rPr>
              <a:t>: </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p:txBody>
      </p:sp>
      <p:graphicFrame>
        <p:nvGraphicFramePr>
          <p:cNvPr id="4" name="对象 3"/>
          <p:cNvGraphicFramePr>
            <a:graphicFrameLocks noChangeAspect="1"/>
          </p:cNvGraphicFramePr>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664" name="包装程序外壳对象" showAsIcon="1" r:id="rId1" imgW="447675" imgH="523875" progId="Package">
                  <p:embed/>
                </p:oleObj>
              </mc:Choice>
              <mc:Fallback>
                <p:oleObj name="包装程序外壳对象" showAsIcon="1" r:id="rId1" imgW="447675" imgH="523875" progId="Package">
                  <p:embed/>
                  <p:pic>
                    <p:nvPicPr>
                      <p:cNvPr id="0" name="图片 238663"/>
                      <p:cNvPicPr/>
                      <p:nvPr/>
                    </p:nvPicPr>
                    <p:blipFill>
                      <a:blip r:embed="rId2"/>
                      <a:stretch>
                        <a:fillRect/>
                      </a:stretch>
                    </p:blipFill>
                    <p:spPr>
                      <a:xfrm>
                        <a:off x="691136" y="3676451"/>
                        <a:ext cx="6096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TCP </a:t>
            </a:r>
            <a:r>
              <a:rPr lang="zh-CN" altLang="en-US" sz="2200" b="1" smtClean="0"/>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使用自定义协议 </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编解码器 来解决</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关键就是要解决 </a:t>
            </a:r>
            <a:r>
              <a:rPr lang="zh-CN" altLang="en-US" b="1">
                <a:solidFill>
                  <a:srgbClr val="DA0000"/>
                </a:solidFill>
                <a:latin typeface="Arial" panose="020B0604020202020204" pitchFamily="34" charset="0"/>
                <a:cs typeface="Arial" panose="020B0604020202020204" pitchFamily="34" charset="0"/>
              </a:rPr>
              <a:t>服</a:t>
            </a:r>
            <a:r>
              <a:rPr lang="zh-CN" altLang="en-US" b="1" smtClean="0">
                <a:solidFill>
                  <a:srgbClr val="DA0000"/>
                </a:solidFill>
                <a:latin typeface="Arial" panose="020B0604020202020204" pitchFamily="34" charset="0"/>
                <a:cs typeface="Arial" panose="020B0604020202020204" pitchFamily="34" charset="0"/>
              </a:rPr>
              <a:t>务器端每次读取数据长度的问题</a:t>
            </a:r>
            <a:r>
              <a:rPr lang="en-US" altLang="zh-CN" smtClean="0">
                <a:latin typeface="Arial" panose="020B0604020202020204" pitchFamily="34" charset="0"/>
                <a:cs typeface="Arial" panose="020B0604020202020204" pitchFamily="34" charset="0"/>
              </a:rPr>
              <a:t>, </a:t>
            </a:r>
            <a:r>
              <a:rPr lang="zh-CN" altLang="en-US">
                <a:latin typeface="Arial" panose="020B0604020202020204" pitchFamily="34" charset="0"/>
                <a:cs typeface="Arial" panose="020B0604020202020204" pitchFamily="34" charset="0"/>
              </a:rPr>
              <a:t>这</a:t>
            </a:r>
            <a:r>
              <a:rPr lang="zh-CN" altLang="en-US" smtClean="0">
                <a:latin typeface="Arial" panose="020B0604020202020204" pitchFamily="34" charset="0"/>
                <a:cs typeface="Arial" panose="020B0604020202020204" pitchFamily="34" charset="0"/>
              </a:rPr>
              <a:t>个问题解决，就不会出现服务器多读或少读数据的问题，从而避免的</a:t>
            </a:r>
            <a:r>
              <a:rPr lang="en-US" altLang="zh-CN" smtClean="0">
                <a:latin typeface="Arial" panose="020B0604020202020204" pitchFamily="34" charset="0"/>
                <a:cs typeface="Arial" panose="020B0604020202020204" pitchFamily="34" charset="0"/>
              </a:rPr>
              <a:t>TCP </a:t>
            </a:r>
            <a:r>
              <a:rPr lang="zh-CN" altLang="en-US" smtClean="0">
                <a:latin typeface="Arial" panose="020B0604020202020204" pitchFamily="34" charset="0"/>
                <a:cs typeface="Arial" panose="020B0604020202020204" pitchFamily="34" charset="0"/>
              </a:rPr>
              <a:t>粘包、拆包 。</a:t>
            </a: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endParaRPr lang="en-US" altLang="zh-CN" b="1" smtClean="0">
              <a:latin typeface="Arial" panose="020B0604020202020204" pitchFamily="34" charset="0"/>
              <a:cs typeface="Arial" panose="020B0604020202020204" pitchFamily="34" charset="0"/>
            </a:endParaRPr>
          </a:p>
          <a:p>
            <a:r>
              <a:rPr lang="zh-CN" altLang="en-US" b="1" smtClean="0">
                <a:latin typeface="Arial" panose="020B0604020202020204" pitchFamily="34" charset="0"/>
                <a:cs typeface="Arial" panose="020B0604020202020204" pitchFamily="34" charset="0"/>
              </a:rPr>
              <a:t>看一个具体的实例</a:t>
            </a:r>
            <a:r>
              <a:rPr lang="en-US" altLang="zh-CN" b="1"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求客户端发送 </a:t>
            </a:r>
            <a:r>
              <a:rPr lang="en-US" altLang="zh-CN" smtClean="0">
                <a:latin typeface="Arial" panose="020B0604020202020204" pitchFamily="34" charset="0"/>
                <a:cs typeface="Arial" panose="020B0604020202020204" pitchFamily="34" charset="0"/>
              </a:rPr>
              <a:t>5 </a:t>
            </a:r>
            <a:r>
              <a:rPr lang="zh-CN" altLang="en-US" smtClean="0">
                <a:latin typeface="Arial" panose="020B0604020202020204" pitchFamily="34" charset="0"/>
                <a:cs typeface="Arial" panose="020B0604020202020204" pitchFamily="34" charset="0"/>
              </a:rPr>
              <a:t>个 </a:t>
            </a:r>
            <a:r>
              <a:rPr lang="en-US" altLang="zh-CN" smtClean="0">
                <a:latin typeface="Arial" panose="020B0604020202020204" pitchFamily="34" charset="0"/>
                <a:cs typeface="Arial" panose="020B0604020202020204" pitchFamily="34" charset="0"/>
              </a:rPr>
              <a:t>Message </a:t>
            </a:r>
            <a:r>
              <a:rPr lang="zh-CN" altLang="en-US" smtClean="0">
                <a:latin typeface="Arial" panose="020B0604020202020204" pitchFamily="34" charset="0"/>
                <a:cs typeface="Arial" panose="020B0604020202020204" pitchFamily="34" charset="0"/>
              </a:rPr>
              <a:t>对象</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客户端每次发送一个 </a:t>
            </a:r>
            <a:r>
              <a:rPr lang="en-US" altLang="zh-CN" smtClean="0">
                <a:latin typeface="Arial" panose="020B0604020202020204" pitchFamily="34" charset="0"/>
                <a:cs typeface="Arial" panose="020B0604020202020204" pitchFamily="34" charset="0"/>
              </a:rPr>
              <a:t>Message </a:t>
            </a:r>
            <a:r>
              <a:rPr lang="zh-CN" altLang="en-US" smtClean="0">
                <a:latin typeface="Arial" panose="020B0604020202020204" pitchFamily="34" charset="0"/>
                <a:cs typeface="Arial" panose="020B0604020202020204" pitchFamily="34" charset="0"/>
              </a:rPr>
              <a:t>对象</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服务</a:t>
            </a:r>
            <a:r>
              <a:rPr lang="zh-CN" altLang="en-US" smtClean="0">
                <a:latin typeface="Arial" panose="020B0604020202020204" pitchFamily="34" charset="0"/>
                <a:cs typeface="Arial" panose="020B0604020202020204" pitchFamily="34" charset="0"/>
              </a:rPr>
              <a:t>器端每次接收一个</a:t>
            </a:r>
            <a:r>
              <a:rPr lang="en-US" altLang="zh-CN" smtClean="0">
                <a:latin typeface="Arial" panose="020B0604020202020204" pitchFamily="34" charset="0"/>
                <a:cs typeface="Arial" panose="020B0604020202020204" pitchFamily="34" charset="0"/>
              </a:rPr>
              <a:t>Message, </a:t>
            </a:r>
            <a:r>
              <a:rPr lang="zh-CN" altLang="en-US" smtClean="0">
                <a:latin typeface="Arial" panose="020B0604020202020204" pitchFamily="34" charset="0"/>
                <a:cs typeface="Arial" panose="020B0604020202020204" pitchFamily="34" charset="0"/>
              </a:rPr>
              <a:t>分</a:t>
            </a:r>
            <a:r>
              <a:rPr lang="en-US" altLang="zh-CN" smtClean="0">
                <a:latin typeface="Arial" panose="020B0604020202020204" pitchFamily="34" charset="0"/>
                <a:cs typeface="Arial" panose="020B0604020202020204" pitchFamily="34" charset="0"/>
              </a:rPr>
              <a:t>5</a:t>
            </a:r>
            <a:r>
              <a:rPr lang="zh-CN" altLang="en-US" smtClean="0">
                <a:latin typeface="Arial" panose="020B0604020202020204" pitchFamily="34" charset="0"/>
                <a:cs typeface="Arial" panose="020B0604020202020204" pitchFamily="34" charset="0"/>
              </a:rPr>
              <a:t>次进行解码， 每读取到 一个</a:t>
            </a:r>
            <a:r>
              <a:rPr lang="en-US" altLang="zh-CN" smtClean="0">
                <a:latin typeface="Arial" panose="020B0604020202020204" pitchFamily="34" charset="0"/>
                <a:cs typeface="Arial" panose="020B0604020202020204" pitchFamily="34" charset="0"/>
              </a:rPr>
              <a:t>Message , </a:t>
            </a:r>
            <a:r>
              <a:rPr lang="zh-CN" altLang="en-US" smtClean="0">
                <a:latin typeface="Arial" panose="020B0604020202020204" pitchFamily="34" charset="0"/>
                <a:cs typeface="Arial" panose="020B0604020202020204" pitchFamily="34" charset="0"/>
              </a:rPr>
              <a:t>会回复一个</a:t>
            </a:r>
            <a:r>
              <a:rPr lang="en-US" altLang="zh-CN" smtClean="0">
                <a:latin typeface="Arial" panose="020B0604020202020204" pitchFamily="34" charset="0"/>
                <a:cs typeface="Arial" panose="020B0604020202020204" pitchFamily="34" charset="0"/>
              </a:rPr>
              <a:t>Message </a:t>
            </a:r>
            <a:r>
              <a:rPr lang="zh-CN" altLang="en-US" smtClean="0">
                <a:latin typeface="Arial" panose="020B0604020202020204" pitchFamily="34" charset="0"/>
                <a:cs typeface="Arial" panose="020B0604020202020204" pitchFamily="34" charset="0"/>
              </a:rPr>
              <a:t>对象 给客户端</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smtClean="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684" name="包装程序外壳对象" showAsIcon="1" r:id="rId1" imgW="1047750" imgH="523875" progId="Package">
                  <p:embed/>
                </p:oleObj>
              </mc:Choice>
              <mc:Fallback>
                <p:oleObj name="包装程序外壳对象" showAsIcon="1" r:id="rId1" imgW="1047750" imgH="523875" progId="Package">
                  <p:embed/>
                  <p:pic>
                    <p:nvPicPr>
                      <p:cNvPr id="0" name="图片 239683"/>
                      <p:cNvPicPr/>
                      <p:nvPr/>
                    </p:nvPicPr>
                    <p:blipFill>
                      <a:blip r:embed="rId2"/>
                      <a:stretch>
                        <a:fillRect/>
                      </a:stretch>
                    </p:blipFill>
                    <p:spPr>
                      <a:xfrm>
                        <a:off x="8159248" y="4401528"/>
                        <a:ext cx="1411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核心</a:t>
            </a:r>
            <a:r>
              <a:rPr lang="zh-CN" altLang="en-US" sz="2400" b="1" smtClean="0">
                <a:solidFill>
                  <a:schemeClr val="bg1">
                    <a:lumMod val="65000"/>
                  </a:schemeClr>
                </a:solidFill>
              </a:rPr>
              <a:t>源码剖析</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只有看过</a:t>
            </a:r>
            <a:r>
              <a:rPr lang="en-US" altLang="zh-CN" smtClean="0">
                <a:latin typeface="Arial" panose="020B0604020202020204" pitchFamily="34" charset="0"/>
                <a:cs typeface="Arial" panose="020B0604020202020204" pitchFamily="34" charset="0"/>
              </a:rPr>
              <a:t>Netty</a:t>
            </a:r>
            <a:r>
              <a:rPr lang="zh-CN" altLang="en-US" smtClean="0">
                <a:latin typeface="Arial" panose="020B0604020202020204" pitchFamily="34" charset="0"/>
                <a:cs typeface="Arial" panose="020B0604020202020204" pitchFamily="34" charset="0"/>
              </a:rPr>
              <a:t>源</a:t>
            </a:r>
            <a:r>
              <a:rPr lang="zh-CN" altLang="en-US">
                <a:latin typeface="Arial" panose="020B0604020202020204" pitchFamily="34" charset="0"/>
                <a:cs typeface="Arial" panose="020B0604020202020204" pitchFamily="34" charset="0"/>
              </a:rPr>
              <a:t>码，才能说</a:t>
            </a:r>
            <a:r>
              <a:rPr lang="zh-CN" altLang="en-US" smtClean="0">
                <a:latin typeface="Arial" panose="020B0604020202020204" pitchFamily="34" charset="0"/>
                <a:cs typeface="Arial" panose="020B0604020202020204" pitchFamily="34" charset="0"/>
              </a:rPr>
              <a:t>是</a:t>
            </a:r>
            <a:r>
              <a:rPr lang="zh-CN" altLang="en-US">
                <a:latin typeface="Arial" panose="020B0604020202020204" pitchFamily="34" charset="0"/>
                <a:cs typeface="Arial" panose="020B0604020202020204" pitchFamily="34" charset="0"/>
              </a:rPr>
              <a:t>真</a:t>
            </a:r>
            <a:r>
              <a:rPr lang="zh-CN" altLang="en-US" smtClean="0">
                <a:latin typeface="Arial" panose="020B0604020202020204" pitchFamily="34" charset="0"/>
                <a:cs typeface="Arial" panose="020B0604020202020204" pitchFamily="34" charset="0"/>
              </a:rPr>
              <a:t>的掌握了</a:t>
            </a:r>
            <a:r>
              <a:rPr lang="en-US" altLang="zh-CN" smtClean="0">
                <a:latin typeface="Arial" panose="020B0604020202020204" pitchFamily="34" charset="0"/>
                <a:cs typeface="Arial" panose="020B0604020202020204" pitchFamily="34" charset="0"/>
              </a:rPr>
              <a:t>Netty</a:t>
            </a:r>
            <a:r>
              <a:rPr lang="zh-CN" altLang="en-US" smtClean="0">
                <a:latin typeface="Arial" panose="020B0604020202020204" pitchFamily="34" charset="0"/>
                <a:cs typeface="Arial" panose="020B0604020202020204" pitchFamily="34" charset="0"/>
              </a:rPr>
              <a:t>框架</a:t>
            </a:r>
            <a:r>
              <a:rPr lang="zh-CN" altLang="en-US">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在 </a:t>
            </a:r>
            <a:r>
              <a:rPr lang="en-US" altLang="zh-CN" smtClean="0">
                <a:latin typeface="Arial" panose="020B0604020202020204" pitchFamily="34" charset="0"/>
                <a:cs typeface="Arial" panose="020B0604020202020204" pitchFamily="34" charset="0"/>
              </a:rPr>
              <a:t>io.netty.example </a:t>
            </a:r>
            <a:r>
              <a:rPr lang="zh-CN" altLang="en-US">
                <a:latin typeface="Arial" panose="020B0604020202020204" pitchFamily="34" charset="0"/>
                <a:cs typeface="Arial" panose="020B0604020202020204" pitchFamily="34" charset="0"/>
              </a:rPr>
              <a:t>包下</a:t>
            </a:r>
            <a:r>
              <a:rPr lang="zh-CN" altLang="en-US" smtClean="0">
                <a:latin typeface="Arial" panose="020B0604020202020204" pitchFamily="34" charset="0"/>
                <a:cs typeface="Arial" panose="020B0604020202020204" pitchFamily="34" charset="0"/>
              </a:rPr>
              <a:t>，有很多</a:t>
            </a:r>
            <a:r>
              <a:rPr lang="en-US" altLang="zh-CN">
                <a:latin typeface="Arial" panose="020B0604020202020204" pitchFamily="34" charset="0"/>
                <a:cs typeface="Arial" panose="020B0604020202020204" pitchFamily="34" charset="0"/>
              </a:rPr>
              <a:t>N</a:t>
            </a:r>
            <a:r>
              <a:rPr lang="en-US" altLang="zh-CN" smtClean="0">
                <a:latin typeface="Arial" panose="020B0604020202020204" pitchFamily="34" charset="0"/>
                <a:cs typeface="Arial" panose="020B0604020202020204" pitchFamily="34" charset="0"/>
              </a:rPr>
              <a:t>etty</a:t>
            </a:r>
            <a:r>
              <a:rPr lang="zh-CN" altLang="en-US" smtClean="0">
                <a:latin typeface="Arial" panose="020B0604020202020204" pitchFamily="34" charset="0"/>
                <a:cs typeface="Arial" panose="020B0604020202020204" pitchFamily="34" charset="0"/>
              </a:rPr>
              <a:t>源码案例，可以用来分析</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源</a:t>
            </a:r>
            <a:r>
              <a:rPr lang="zh-CN" altLang="en-US" smtClean="0">
                <a:latin typeface="Arial" panose="020B0604020202020204" pitchFamily="34" charset="0"/>
                <a:cs typeface="Arial" panose="020B0604020202020204" pitchFamily="34" charset="0"/>
              </a:rPr>
              <a:t>码分析章节 是</a:t>
            </a:r>
            <a:r>
              <a:rPr lang="zh-CN" altLang="en-US" b="1">
                <a:solidFill>
                  <a:srgbClr val="EA0000"/>
                </a:solidFill>
                <a:latin typeface="Arial" panose="020B0604020202020204" pitchFamily="34" charset="0"/>
                <a:cs typeface="Arial" panose="020B0604020202020204" pitchFamily="34" charset="0"/>
              </a:rPr>
              <a:t>针对有</a:t>
            </a:r>
            <a:r>
              <a:rPr lang="en-US" altLang="zh-CN" b="1">
                <a:solidFill>
                  <a:srgbClr val="EA0000"/>
                </a:solidFill>
                <a:latin typeface="Arial" panose="020B0604020202020204" pitchFamily="34" charset="0"/>
                <a:cs typeface="Arial" panose="020B0604020202020204" pitchFamily="34" charset="0"/>
              </a:rPr>
              <a:t>Java</a:t>
            </a:r>
            <a:r>
              <a:rPr lang="zh-CN" altLang="en-US" b="1">
                <a:solidFill>
                  <a:srgbClr val="EA0000"/>
                </a:solidFill>
                <a:latin typeface="Arial" panose="020B0604020202020204" pitchFamily="34" charset="0"/>
                <a:cs typeface="Arial" panose="020B0604020202020204" pitchFamily="34" charset="0"/>
              </a:rPr>
              <a:t>项目经验，并</a:t>
            </a:r>
            <a:r>
              <a:rPr lang="zh-CN" altLang="en-US" b="1" smtClean="0">
                <a:solidFill>
                  <a:srgbClr val="EA0000"/>
                </a:solidFill>
                <a:latin typeface="Arial" panose="020B0604020202020204" pitchFamily="34" charset="0"/>
                <a:cs typeface="Arial" panose="020B0604020202020204" pitchFamily="34" charset="0"/>
              </a:rPr>
              <a:t>且玩过框</a:t>
            </a:r>
            <a:r>
              <a:rPr lang="zh-CN" altLang="en-US" b="1">
                <a:solidFill>
                  <a:srgbClr val="EA0000"/>
                </a:solidFill>
                <a:latin typeface="Arial" panose="020B0604020202020204" pitchFamily="34" charset="0"/>
                <a:cs typeface="Arial" panose="020B0604020202020204" pitchFamily="34" charset="0"/>
              </a:rPr>
              <a:t>架源码的人员讲</a:t>
            </a:r>
            <a:r>
              <a:rPr lang="zh-CN" altLang="en-US">
                <a:latin typeface="Arial" panose="020B0604020202020204" pitchFamily="34" charset="0"/>
                <a:cs typeface="Arial" panose="020B0604020202020204" pitchFamily="34" charset="0"/>
              </a:rPr>
              <a:t>的，否则你听起来会有相当的难</a:t>
            </a:r>
            <a:r>
              <a:rPr lang="zh-CN" altLang="en-US" smtClean="0">
                <a:latin typeface="Arial" panose="020B0604020202020204" pitchFamily="34" charset="0"/>
                <a:cs typeface="Arial" panose="020B0604020202020204" pitchFamily="34" charset="0"/>
              </a:rPr>
              <a:t>度。</a:t>
            </a:r>
            <a:endParaRPr lang="en-US" altLang="zh-CN">
              <a:latin typeface="Arial" panose="020B0604020202020204" pitchFamily="34" charset="0"/>
              <a:cs typeface="Arial" panose="020B0604020202020204" pitchFamily="34" charset="0"/>
            </a:endParaRPr>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源码剖析目</a:t>
            </a:r>
            <a:r>
              <a:rPr lang="zh-CN" altLang="en-US" sz="2000" b="1">
                <a:solidFill>
                  <a:srgbClr val="0070C0"/>
                </a:solidFill>
                <a:latin typeface="Arial" panose="020B0604020202020204" pitchFamily="34" charset="0"/>
                <a:cs typeface="Arial" panose="020B0604020202020204" pitchFamily="34" charset="0"/>
              </a:rPr>
              <a:t>的</a:t>
            </a:r>
            <a:endParaRPr lang="en-US" altLang="zh-CN" sz="2000" b="1" smtClean="0">
              <a:solidFill>
                <a:srgbClr val="0070C0"/>
              </a:solidFill>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r>
              <a:rPr lang="zh-CN" altLang="en-US" smtClean="0">
                <a:latin typeface="Arial" panose="020B0604020202020204" pitchFamily="34" charset="0"/>
                <a:cs typeface="Arial" panose="020B0604020202020204" pitchFamily="34" charset="0"/>
              </a:rPr>
              <a:t>用源码分析的方式走一下 </a:t>
            </a:r>
            <a:r>
              <a:rPr lang="en-US" altLang="zh-CN">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（服务器）的启动过</a:t>
            </a:r>
            <a:r>
              <a:rPr lang="zh-CN" altLang="en-US" smtClean="0">
                <a:latin typeface="Arial" panose="020B0604020202020204" pitchFamily="34" charset="0"/>
                <a:cs typeface="Arial" panose="020B0604020202020204" pitchFamily="34" charset="0"/>
              </a:rPr>
              <a:t>程，</a:t>
            </a:r>
            <a:r>
              <a:rPr lang="zh-CN" altLang="en-US">
                <a:latin typeface="Arial" panose="020B0604020202020204" pitchFamily="34" charset="0"/>
                <a:cs typeface="Arial" panose="020B0604020202020204" pitchFamily="34" charset="0"/>
              </a:rPr>
              <a:t>更</a:t>
            </a:r>
            <a:r>
              <a:rPr lang="zh-CN" altLang="en-US" smtClean="0">
                <a:latin typeface="Arial" panose="020B0604020202020204" pitchFamily="34" charset="0"/>
                <a:cs typeface="Arial" panose="020B0604020202020204" pitchFamily="34" charset="0"/>
              </a:rPr>
              <a:t>好的理解</a:t>
            </a:r>
            <a:r>
              <a:rPr lang="en-US" altLang="zh-CN" smtClean="0">
                <a:latin typeface="Arial" panose="020B0604020202020204" pitchFamily="34" charset="0"/>
                <a:cs typeface="Arial" panose="020B0604020202020204" pitchFamily="34" charset="0"/>
              </a:rPr>
              <a:t>Netty </a:t>
            </a:r>
            <a:r>
              <a:rPr lang="zh-CN" altLang="en-US" smtClean="0">
                <a:latin typeface="Arial" panose="020B0604020202020204" pitchFamily="34" charset="0"/>
                <a:cs typeface="Arial" panose="020B0604020202020204" pitchFamily="34" charset="0"/>
              </a:rPr>
              <a:t>的整体 设计和运行机制。</a:t>
            </a:r>
            <a:endParaRPr lang="en-US" altLang="zh-CN" smtClean="0">
              <a:latin typeface="Arial" panose="020B0604020202020204" pitchFamily="34" charset="0"/>
              <a:cs typeface="Arial" panose="020B0604020202020204" pitchFamily="34" charset="0"/>
            </a:endParaRPr>
          </a:p>
        </p:txBody>
      </p:sp>
      <p:pic>
        <p:nvPicPr>
          <p:cNvPr id="2426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smtClean="0">
                <a:latin typeface="Arial" panose="020B0604020202020204" pitchFamily="34" charset="0"/>
                <a:cs typeface="Arial" panose="020B0604020202020204" pitchFamily="34" charset="0"/>
              </a:rPr>
              <a:t>说明：</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源码需要剖析到</a:t>
            </a:r>
            <a:r>
              <a:rPr lang="en-US" altLang="zh-CN" smtClean="0">
                <a:latin typeface="Arial" panose="020B0604020202020204" pitchFamily="34" charset="0"/>
                <a:cs typeface="Arial" panose="020B0604020202020204" pitchFamily="34" charset="0"/>
              </a:rPr>
              <a:t>Netty</a:t>
            </a:r>
            <a:r>
              <a:rPr lang="zh-CN" altLang="en-US" smtClean="0"/>
              <a:t> </a:t>
            </a:r>
            <a:r>
              <a:rPr lang="zh-CN" altLang="en-US"/>
              <a:t>调用</a:t>
            </a:r>
            <a:r>
              <a:rPr lang="en-US" altLang="zh-CN" smtClean="0"/>
              <a:t>doBind</a:t>
            </a:r>
            <a:r>
              <a:rPr lang="zh-CN" altLang="en-US" smtClean="0"/>
              <a:t>方法，</a:t>
            </a:r>
            <a:r>
              <a:rPr lang="en-US" altLang="zh-CN" smtClean="0"/>
              <a:t> </a:t>
            </a:r>
            <a:r>
              <a:rPr lang="zh-CN" altLang="en-US" smtClean="0"/>
              <a:t>追</a:t>
            </a:r>
            <a:r>
              <a:rPr lang="zh-CN" altLang="en-US"/>
              <a:t>踪到 </a:t>
            </a:r>
            <a:r>
              <a:rPr lang="en-US" altLang="zh-CN"/>
              <a:t>NioServerSocketChannel</a:t>
            </a:r>
            <a:r>
              <a:rPr lang="zh-CN" altLang="en-US"/>
              <a:t>的</a:t>
            </a:r>
            <a:r>
              <a:rPr lang="en-US" altLang="zh-CN" smtClean="0"/>
              <a:t>doBind</a:t>
            </a:r>
            <a:endParaRPr lang="en-US" altLang="zh-CN" smtClean="0"/>
          </a:p>
          <a:p>
            <a:pPr marL="342900" indent="-342900">
              <a:buAutoNum type="arabicParenR"/>
            </a:pPr>
            <a:r>
              <a:rPr lang="zh-CN" altLang="en-US">
                <a:latin typeface="Arial" panose="020B0604020202020204" pitchFamily="34" charset="0"/>
                <a:cs typeface="Arial" panose="020B0604020202020204" pitchFamily="34" charset="0"/>
              </a:rPr>
              <a:t>并</a:t>
            </a:r>
            <a:r>
              <a:rPr lang="zh-CN" altLang="en-US" smtClean="0">
                <a:latin typeface="Arial" panose="020B0604020202020204" pitchFamily="34" charset="0"/>
                <a:cs typeface="Arial" panose="020B0604020202020204" pitchFamily="34" charset="0"/>
              </a:rPr>
              <a:t>且要</a:t>
            </a:r>
            <a:r>
              <a:rPr lang="en-US" altLang="zh-CN" smtClean="0">
                <a:latin typeface="Arial" panose="020B0604020202020204" pitchFamily="34" charset="0"/>
                <a:cs typeface="Arial" panose="020B0604020202020204" pitchFamily="34" charset="0"/>
              </a:rPr>
              <a:t>Debug </a:t>
            </a:r>
            <a:r>
              <a:rPr lang="zh-CN" altLang="en-US" smtClean="0">
                <a:latin typeface="Arial" panose="020B0604020202020204" pitchFamily="34" charset="0"/>
                <a:cs typeface="Arial" panose="020B0604020202020204" pitchFamily="34" charset="0"/>
              </a:rPr>
              <a:t>程序到 </a:t>
            </a:r>
            <a:r>
              <a:rPr lang="en-US" altLang="zh-CN"/>
              <a:t>NioEventLoop</a:t>
            </a:r>
            <a:r>
              <a:rPr lang="zh-CN" altLang="en-US" smtClean="0"/>
              <a:t>类 的</a:t>
            </a:r>
            <a:r>
              <a:rPr lang="en-US" altLang="zh-CN" b="1" smtClean="0">
                <a:solidFill>
                  <a:srgbClr val="EA0000"/>
                </a:solidFill>
              </a:rPr>
              <a:t>run</a:t>
            </a:r>
            <a:r>
              <a:rPr lang="zh-CN" altLang="en-US" b="1" smtClean="0">
                <a:solidFill>
                  <a:srgbClr val="EA0000"/>
                </a:solidFill>
              </a:rPr>
              <a:t>代码</a:t>
            </a:r>
            <a:r>
              <a:rPr lang="en-US" altLang="zh-CN" b="1" smtClean="0">
                <a:solidFill>
                  <a:srgbClr val="EA0000"/>
                </a:solidFill>
              </a:rPr>
              <a:t> </a:t>
            </a:r>
            <a:r>
              <a:rPr lang="zh-CN" altLang="en-US" b="1" smtClean="0">
                <a:solidFill>
                  <a:srgbClr val="EA0000"/>
                </a:solidFill>
              </a:rPr>
              <a:t>，</a:t>
            </a:r>
            <a:r>
              <a:rPr lang="zh-CN" altLang="en-US" b="1">
                <a:solidFill>
                  <a:srgbClr val="EA0000"/>
                </a:solidFill>
              </a:rPr>
              <a:t>无</a:t>
            </a:r>
            <a:r>
              <a:rPr lang="zh-CN" altLang="en-US" b="1" smtClean="0">
                <a:solidFill>
                  <a:srgbClr val="EA0000"/>
                </a:solidFill>
              </a:rPr>
              <a:t>限循环</a:t>
            </a:r>
            <a:r>
              <a:rPr lang="zh-CN" altLang="en-US" smtClean="0"/>
              <a:t>，在服务器端运行。</a:t>
            </a:r>
            <a:endParaRPr lang="en-US" altLang="zh-CN" smtClean="0"/>
          </a:p>
          <a:p>
            <a:pPr marL="342900" indent="-342900">
              <a:buAutoNum type="arabicParenR"/>
            </a:pPr>
            <a:endParaRPr lang="en-US" altLang="zh-CN" smtClean="0">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endParaRPr lang="en-US" altLang="zh-CN"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endParaRPr lang="en-US" altLang="zh-CN">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a:latin typeface="Arial" panose="020B0604020202020204" pitchFamily="34" charset="0"/>
                <a:cs typeface="Arial" panose="020B0604020202020204" pitchFamily="34" charset="0"/>
              </a:rPr>
              <a:t>源</a:t>
            </a:r>
            <a:r>
              <a:rPr lang="zh-CN" altLang="en-US" smtClean="0">
                <a:latin typeface="Arial" panose="020B0604020202020204" pitchFamily="34" charset="0"/>
                <a:cs typeface="Arial" panose="020B0604020202020204" pitchFamily="34" charset="0"/>
              </a:rPr>
              <a:t>码剖析</a:t>
            </a:r>
            <a:endParaRPr lang="en-US" altLang="zh-CN">
              <a:latin typeface="Arial" panose="020B0604020202020204" pitchFamily="34" charset="0"/>
              <a:cs typeface="Arial" panose="020B0604020202020204" pitchFamily="34" charset="0"/>
            </a:endParaRPr>
          </a:p>
        </p:txBody>
      </p:sp>
      <p:pic>
        <p:nvPicPr>
          <p:cNvPr id="198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088" name="包装程序外壳对象" showAsIcon="1" r:id="rId2" imgW="609600" imgH="523875" progId="Package">
                  <p:embed/>
                </p:oleObj>
              </mc:Choice>
              <mc:Fallback>
                <p:oleObj name="包装程序外壳对象" showAsIcon="1" r:id="rId2" imgW="609600" imgH="523875" progId="Package">
                  <p:embed/>
                  <p:pic>
                    <p:nvPicPr>
                      <p:cNvPr id="0" name="图片 209087"/>
                      <p:cNvPicPr/>
                      <p:nvPr/>
                    </p:nvPicPr>
                    <p:blipFill>
                      <a:blip r:embed="rId3"/>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089" name="包装程序外壳对象" showAsIcon="1" r:id="rId4" imgW="1800225" imgH="523875" progId="Package">
                  <p:embed/>
                </p:oleObj>
              </mc:Choice>
              <mc:Fallback>
                <p:oleObj name="包装程序外壳对象" showAsIcon="1" r:id="rId4" imgW="1800225" imgH="523875" progId="Package">
                  <p:embed/>
                  <p:pic>
                    <p:nvPicPr>
                      <p:cNvPr id="0" name="图片 209088"/>
                      <p:cNvPicPr/>
                      <p:nvPr/>
                    </p:nvPicPr>
                    <p:blipFill>
                      <a:blip r:embed="rId5"/>
                      <a:stretch>
                        <a:fillRect/>
                      </a:stretch>
                    </p:blipFill>
                    <p:spPr>
                      <a:xfrm>
                        <a:off x="2504301" y="4664615"/>
                        <a:ext cx="24145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a:t> 工</a:t>
            </a:r>
            <a:r>
              <a:rPr lang="zh-CN" altLang="en-US" sz="2200" b="1" smtClean="0"/>
              <a:t>作机制</a:t>
            </a:r>
            <a:endParaRPr lang="zh-CN" altLang="en-US" sz="2200" b="1"/>
          </a:p>
        </p:txBody>
      </p:sp>
      <p:sp>
        <p:nvSpPr>
          <p:cNvPr id="2" name="TextBox 1"/>
          <p:cNvSpPr txBox="1"/>
          <p:nvPr/>
        </p:nvSpPr>
        <p:spPr>
          <a:xfrm>
            <a:off x="691136" y="1368127"/>
            <a:ext cx="8967333" cy="2893100"/>
          </a:xfrm>
          <a:prstGeom prst="rect">
            <a:avLst/>
          </a:prstGeom>
          <a:noFill/>
        </p:spPr>
        <p:txBody>
          <a:bodyPr wrap="square" rtlCol="0">
            <a:spAutoFit/>
          </a:bodyPr>
          <a:lstStyle/>
          <a:p>
            <a:r>
              <a:rPr lang="zh-CN" altLang="en-US" sz="2000" b="1">
                <a:solidFill>
                  <a:srgbClr val="0070C0"/>
                </a:solidFill>
              </a:rPr>
              <a:t>工</a:t>
            </a:r>
            <a:r>
              <a:rPr lang="zh-CN" altLang="en-US" sz="2000" b="1" smtClean="0">
                <a:solidFill>
                  <a:srgbClr val="0070C0"/>
                </a:solidFill>
              </a:rPr>
              <a:t>作原理图</a:t>
            </a:r>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498" y="1944191"/>
            <a:ext cx="5526730"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71536" y="1643961"/>
            <a:ext cx="3586933" cy="3354765"/>
          </a:xfrm>
          <a:prstGeom prst="rect">
            <a:avLst/>
          </a:prstGeom>
          <a:solidFill>
            <a:schemeClr val="bg1">
              <a:lumMod val="95000"/>
            </a:schemeClr>
          </a:solidFill>
        </p:spPr>
        <p:txBody>
          <a:bodyPr wrap="square" rtlCol="0">
            <a:spAutoFit/>
          </a:bodyPr>
          <a:lstStyle/>
          <a:p>
            <a:r>
              <a:rPr lang="en-US" altLang="zh-CN" b="1" smtClean="0">
                <a:solidFill>
                  <a:srgbClr val="0070C0"/>
                </a:solidFill>
              </a:rPr>
              <a:t>BIO</a:t>
            </a:r>
            <a:r>
              <a:rPr lang="zh-CN" altLang="en-US" b="1" smtClean="0">
                <a:solidFill>
                  <a:srgbClr val="0070C0"/>
                </a:solidFill>
              </a:rPr>
              <a:t>编程简单流程</a:t>
            </a:r>
            <a:endParaRPr lang="en-US" altLang="zh-CN" b="1" smtClean="0">
              <a:solidFill>
                <a:srgbClr val="0070C0"/>
              </a:solidFill>
            </a:endParaRPr>
          </a:p>
          <a:p>
            <a:endParaRPr lang="en-US" altLang="zh-CN" b="1" smtClean="0">
              <a:solidFill>
                <a:srgbClr val="0070C0"/>
              </a:solidFill>
            </a:endParaRPr>
          </a:p>
          <a:p>
            <a:pPr marL="342900" indent="-342900">
              <a:buAutoNum type="arabicParenR"/>
            </a:pPr>
            <a:r>
              <a:rPr lang="zh-CN" altLang="en-US" sz="1600" smtClean="0"/>
              <a:t>服务器端启动一个</a:t>
            </a:r>
            <a:r>
              <a:rPr lang="en-US" altLang="zh-CN" sz="1600" smtClean="0"/>
              <a:t>ServerSocket</a:t>
            </a:r>
            <a:endParaRPr lang="en-US" altLang="zh-CN" sz="1600" smtClean="0"/>
          </a:p>
          <a:p>
            <a:pPr marL="342900" indent="-342900">
              <a:buAutoNum type="arabicParenR"/>
            </a:pPr>
            <a:r>
              <a:rPr lang="zh-CN" altLang="en-US" sz="1600"/>
              <a:t>客户</a:t>
            </a:r>
            <a:r>
              <a:rPr lang="zh-CN" altLang="en-US" sz="1600" smtClean="0"/>
              <a:t>端启动</a:t>
            </a:r>
            <a:r>
              <a:rPr lang="en-US" altLang="zh-CN" sz="1600" smtClean="0"/>
              <a:t>Socket</a:t>
            </a:r>
            <a:r>
              <a:rPr lang="zh-CN" altLang="en-US" sz="1600" smtClean="0"/>
              <a:t>对服务器进行通信，默认情况下服务器端需要对每个客户</a:t>
            </a:r>
            <a:r>
              <a:rPr lang="en-US" altLang="zh-CN" sz="1600"/>
              <a:t> </a:t>
            </a:r>
            <a:r>
              <a:rPr lang="zh-CN" altLang="en-US" sz="1600" smtClean="0"/>
              <a:t>建立一个线程与之通讯</a:t>
            </a:r>
            <a:endParaRPr lang="en-US" altLang="zh-CN" sz="1600" smtClean="0"/>
          </a:p>
          <a:p>
            <a:pPr marL="342900" indent="-342900">
              <a:buAutoNum type="arabicParenR"/>
            </a:pPr>
            <a:endParaRPr lang="en-US" altLang="zh-CN" sz="1600"/>
          </a:p>
          <a:p>
            <a:pPr marL="342900" indent="-342900">
              <a:buAutoNum type="arabicParenR"/>
            </a:pPr>
            <a:r>
              <a:rPr lang="zh-CN" altLang="en-US" sz="1600"/>
              <a:t>客户</a:t>
            </a:r>
            <a:r>
              <a:rPr lang="zh-CN" altLang="en-US" sz="1600" smtClean="0"/>
              <a:t>端发出请求后</a:t>
            </a:r>
            <a:r>
              <a:rPr lang="en-US" altLang="zh-CN" sz="1600" smtClean="0"/>
              <a:t>, </a:t>
            </a:r>
            <a:r>
              <a:rPr lang="zh-CN" altLang="en-US" sz="1600" smtClean="0"/>
              <a:t>先咨询服务器是否有线程响应，如果没有则会等待，或者被拒绝</a:t>
            </a:r>
            <a:endParaRPr lang="en-US" altLang="zh-CN" sz="1600" smtClean="0"/>
          </a:p>
          <a:p>
            <a:pPr marL="342900" indent="-342900">
              <a:buAutoNum type="arabicParenR"/>
            </a:pPr>
            <a:endParaRPr lang="en-US" altLang="zh-CN" sz="1600"/>
          </a:p>
          <a:p>
            <a:pPr marL="342900" indent="-342900">
              <a:buAutoNum type="arabicParenR"/>
            </a:pPr>
            <a:r>
              <a:rPr lang="zh-CN" altLang="en-US" sz="1600"/>
              <a:t>如</a:t>
            </a:r>
            <a:r>
              <a:rPr lang="zh-CN" altLang="en-US" sz="1600" smtClean="0"/>
              <a:t>果有响应，客户端线程会等待请求结束后，在继续执行</a:t>
            </a:r>
            <a:endParaRPr lang="zh-CN" altLang="en-US"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启动过程源</a:t>
            </a:r>
            <a:r>
              <a:rPr lang="zh-CN" altLang="en-US" sz="2200" b="1" smtClean="0"/>
              <a:t>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smtClean="0">
                <a:solidFill>
                  <a:srgbClr val="0070C0"/>
                </a:solidFill>
                <a:latin typeface="Arial" panose="020B0604020202020204" pitchFamily="34" charset="0"/>
                <a:cs typeface="Arial" panose="020B0604020202020204" pitchFamily="34" charset="0"/>
              </a:rPr>
              <a:t>Netty</a:t>
            </a:r>
            <a:r>
              <a:rPr lang="zh-CN" altLang="en-US" sz="2000" b="1" smtClean="0">
                <a:solidFill>
                  <a:srgbClr val="0070C0"/>
                </a:solidFill>
                <a:latin typeface="Arial" panose="020B0604020202020204" pitchFamily="34" charset="0"/>
                <a:cs typeface="Arial" panose="020B0604020202020204" pitchFamily="34" charset="0"/>
              </a:rPr>
              <a:t>启</a:t>
            </a:r>
            <a:r>
              <a:rPr lang="zh-CN" altLang="en-US" sz="2000" b="1">
                <a:solidFill>
                  <a:srgbClr val="0070C0"/>
                </a:solidFill>
                <a:latin typeface="Arial" panose="020B0604020202020204" pitchFamily="34" charset="0"/>
                <a:cs typeface="Arial" panose="020B0604020202020204" pitchFamily="34" charset="0"/>
              </a:rPr>
              <a:t>动过</a:t>
            </a:r>
            <a:r>
              <a:rPr lang="zh-CN" altLang="en-US" sz="2000" b="1" smtClean="0">
                <a:solidFill>
                  <a:srgbClr val="0070C0"/>
                </a:solidFill>
                <a:latin typeface="Arial" panose="020B0604020202020204" pitchFamily="34" charset="0"/>
                <a:cs typeface="Arial" panose="020B0604020202020204" pitchFamily="34" charset="0"/>
              </a:rPr>
              <a:t>程梳理</a:t>
            </a:r>
            <a:endParaRPr lang="en-US" altLang="zh-CN" sz="2000" b="1" smtClean="0">
              <a:solidFill>
                <a:srgbClr val="0070C0"/>
              </a:solidFill>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创</a:t>
            </a:r>
            <a:r>
              <a:rPr lang="zh-CN" altLang="en-US">
                <a:latin typeface="Arial" panose="020B0604020202020204" pitchFamily="34" charset="0"/>
                <a:cs typeface="Arial" panose="020B0604020202020204" pitchFamily="34" charset="0"/>
              </a:rPr>
              <a:t>建</a:t>
            </a:r>
            <a:r>
              <a:rPr lang="en-US" altLang="zh-CN">
                <a:latin typeface="Arial" panose="020B0604020202020204" pitchFamily="34" charset="0"/>
                <a:cs typeface="Arial" panose="020B0604020202020204" pitchFamily="34" charset="0"/>
              </a:rPr>
              <a:t>2</a:t>
            </a:r>
            <a:r>
              <a:rPr lang="zh-CN" altLang="en-US">
                <a:latin typeface="Arial" panose="020B0604020202020204" pitchFamily="34" charset="0"/>
                <a:cs typeface="Arial" panose="020B0604020202020204" pitchFamily="34" charset="0"/>
              </a:rPr>
              <a:t>个 </a:t>
            </a:r>
            <a:r>
              <a:rPr lang="en-US" altLang="zh-CN">
                <a:latin typeface="Arial" panose="020B0604020202020204" pitchFamily="34" charset="0"/>
                <a:cs typeface="Arial" panose="020B0604020202020204" pitchFamily="34" charset="0"/>
              </a:rPr>
              <a:t>EventLoopGroup </a:t>
            </a:r>
            <a:r>
              <a:rPr lang="zh-CN" altLang="en-US">
                <a:latin typeface="Arial" panose="020B0604020202020204" pitchFamily="34" charset="0"/>
                <a:cs typeface="Arial" panose="020B0604020202020204" pitchFamily="34" charset="0"/>
              </a:rPr>
              <a:t>线程池数组。数组默认大小</a:t>
            </a:r>
            <a:r>
              <a:rPr lang="en-US" altLang="zh-CN">
                <a:latin typeface="Arial" panose="020B0604020202020204" pitchFamily="34" charset="0"/>
                <a:cs typeface="Arial" panose="020B0604020202020204" pitchFamily="34" charset="0"/>
              </a:rPr>
              <a:t>CPU*2</a:t>
            </a:r>
            <a:r>
              <a:rPr lang="zh-CN" altLang="en-US">
                <a:latin typeface="Arial" panose="020B0604020202020204" pitchFamily="34" charset="0"/>
                <a:cs typeface="Arial" panose="020B0604020202020204" pitchFamily="34" charset="0"/>
              </a:rPr>
              <a:t>，方便</a:t>
            </a:r>
            <a:r>
              <a:rPr lang="en-US" altLang="zh-CN">
                <a:latin typeface="Arial" panose="020B0604020202020204" pitchFamily="34" charset="0"/>
                <a:cs typeface="Arial" panose="020B0604020202020204" pitchFamily="34" charset="0"/>
              </a:rPr>
              <a:t>chooser</a:t>
            </a:r>
            <a:r>
              <a:rPr lang="zh-CN" altLang="en-US">
                <a:latin typeface="Arial" panose="020B0604020202020204" pitchFamily="34" charset="0"/>
                <a:cs typeface="Arial" panose="020B0604020202020204" pitchFamily="34" charset="0"/>
              </a:rPr>
              <a:t>选择线程池时提高性</a:t>
            </a:r>
            <a:r>
              <a:rPr lang="zh-CN" altLang="en-US" smtClean="0">
                <a:latin typeface="Arial" panose="020B0604020202020204" pitchFamily="34" charset="0"/>
                <a:cs typeface="Arial" panose="020B0604020202020204" pitchFamily="34" charset="0"/>
              </a:rPr>
              <a:t>能</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BootStrap </a:t>
            </a:r>
            <a:r>
              <a:rPr lang="zh-CN" altLang="en-US">
                <a:latin typeface="Arial" panose="020B0604020202020204" pitchFamily="34" charset="0"/>
                <a:cs typeface="Arial" panose="020B0604020202020204" pitchFamily="34" charset="0"/>
              </a:rPr>
              <a:t>将 </a:t>
            </a:r>
            <a:r>
              <a:rPr lang="en-US" altLang="zh-CN">
                <a:latin typeface="Arial" panose="020B0604020202020204" pitchFamily="34" charset="0"/>
                <a:cs typeface="Arial" panose="020B0604020202020204" pitchFamily="34" charset="0"/>
              </a:rPr>
              <a:t>boss </a:t>
            </a:r>
            <a:r>
              <a:rPr lang="zh-CN" altLang="en-US">
                <a:latin typeface="Arial" panose="020B0604020202020204" pitchFamily="34" charset="0"/>
                <a:cs typeface="Arial" panose="020B0604020202020204" pitchFamily="34" charset="0"/>
              </a:rPr>
              <a:t>设置为 </a:t>
            </a:r>
            <a:r>
              <a:rPr lang="en-US" altLang="zh-CN">
                <a:latin typeface="Arial" panose="020B0604020202020204" pitchFamily="34" charset="0"/>
                <a:cs typeface="Arial" panose="020B0604020202020204" pitchFamily="34" charset="0"/>
              </a:rPr>
              <a:t>group</a:t>
            </a:r>
            <a:r>
              <a:rPr lang="zh-CN" altLang="en-US">
                <a:latin typeface="Arial" panose="020B0604020202020204" pitchFamily="34" charset="0"/>
                <a:cs typeface="Arial" panose="020B0604020202020204" pitchFamily="34" charset="0"/>
              </a:rPr>
              <a:t>属性，将 </a:t>
            </a:r>
            <a:r>
              <a:rPr lang="en-US" altLang="zh-CN">
                <a:latin typeface="Arial" panose="020B0604020202020204" pitchFamily="34" charset="0"/>
                <a:cs typeface="Arial" panose="020B0604020202020204" pitchFamily="34" charset="0"/>
              </a:rPr>
              <a:t>worker </a:t>
            </a:r>
            <a:r>
              <a:rPr lang="zh-CN" altLang="en-US">
                <a:latin typeface="Arial" panose="020B0604020202020204" pitchFamily="34" charset="0"/>
                <a:cs typeface="Arial" panose="020B0604020202020204" pitchFamily="34" charset="0"/>
              </a:rPr>
              <a:t>设置为 </a:t>
            </a:r>
            <a:r>
              <a:rPr lang="en-US" altLang="zh-CN">
                <a:latin typeface="Arial" panose="020B0604020202020204" pitchFamily="34" charset="0"/>
                <a:cs typeface="Arial" panose="020B0604020202020204" pitchFamily="34" charset="0"/>
              </a:rPr>
              <a:t>childer </a:t>
            </a:r>
            <a:r>
              <a:rPr lang="zh-CN" altLang="en-US">
                <a:latin typeface="Arial" panose="020B0604020202020204" pitchFamily="34" charset="0"/>
                <a:cs typeface="Arial" panose="020B0604020202020204" pitchFamily="34" charset="0"/>
              </a:rPr>
              <a:t>属</a:t>
            </a:r>
            <a:r>
              <a:rPr lang="zh-CN" altLang="en-US" smtClean="0">
                <a:latin typeface="Arial" panose="020B0604020202020204" pitchFamily="34" charset="0"/>
                <a:cs typeface="Arial" panose="020B0604020202020204" pitchFamily="34" charset="0"/>
              </a:rPr>
              <a:t>性</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通过 </a:t>
            </a:r>
            <a:r>
              <a:rPr lang="en-US" altLang="zh-CN">
                <a:latin typeface="Arial" panose="020B0604020202020204" pitchFamily="34" charset="0"/>
                <a:cs typeface="Arial" panose="020B0604020202020204" pitchFamily="34" charset="0"/>
              </a:rPr>
              <a:t>bind </a:t>
            </a:r>
            <a:r>
              <a:rPr lang="zh-CN" altLang="en-US">
                <a:latin typeface="Arial" panose="020B0604020202020204" pitchFamily="34" charset="0"/>
                <a:cs typeface="Arial" panose="020B0604020202020204" pitchFamily="34" charset="0"/>
              </a:rPr>
              <a:t>方法启动，内部重要方法为 </a:t>
            </a:r>
            <a:r>
              <a:rPr lang="en-US" altLang="zh-CN">
                <a:latin typeface="Arial" panose="020B0604020202020204" pitchFamily="34" charset="0"/>
                <a:cs typeface="Arial" panose="020B0604020202020204" pitchFamily="34" charset="0"/>
              </a:rPr>
              <a:t>initAndRegister </a:t>
            </a:r>
            <a:r>
              <a:rPr lang="zh-CN" altLang="en-US">
                <a:latin typeface="Arial" panose="020B0604020202020204" pitchFamily="34" charset="0"/>
                <a:cs typeface="Arial" panose="020B0604020202020204" pitchFamily="34" charset="0"/>
              </a:rPr>
              <a:t>和 </a:t>
            </a:r>
            <a:r>
              <a:rPr lang="en-US" altLang="zh-CN">
                <a:latin typeface="Arial" panose="020B0604020202020204" pitchFamily="34" charset="0"/>
                <a:cs typeface="Arial" panose="020B0604020202020204" pitchFamily="34" charset="0"/>
              </a:rPr>
              <a:t>dobind </a:t>
            </a:r>
            <a:r>
              <a:rPr lang="zh-CN" altLang="en-US">
                <a:latin typeface="Arial" panose="020B0604020202020204" pitchFamily="34" charset="0"/>
                <a:cs typeface="Arial" panose="020B0604020202020204" pitchFamily="34" charset="0"/>
              </a:rPr>
              <a:t>方</a:t>
            </a:r>
            <a:r>
              <a:rPr lang="zh-CN" altLang="en-US" smtClean="0">
                <a:latin typeface="Arial" panose="020B0604020202020204" pitchFamily="34" charset="0"/>
                <a:cs typeface="Arial" panose="020B0604020202020204" pitchFamily="34" charset="0"/>
              </a:rPr>
              <a:t>法</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a:latin typeface="Arial" panose="020B0604020202020204" pitchFamily="34" charset="0"/>
                <a:cs typeface="Arial" panose="020B0604020202020204" pitchFamily="34" charset="0"/>
              </a:rPr>
              <a:t>initAndRegister </a:t>
            </a:r>
            <a:r>
              <a:rPr lang="zh-CN" altLang="en-US">
                <a:latin typeface="Arial" panose="020B0604020202020204" pitchFamily="34" charset="0"/>
                <a:cs typeface="Arial" panose="020B0604020202020204" pitchFamily="34" charset="0"/>
              </a:rPr>
              <a:t>方法会反射创建 </a:t>
            </a:r>
            <a:r>
              <a:rPr lang="en-US" altLang="zh-CN">
                <a:latin typeface="Arial" panose="020B0604020202020204" pitchFamily="34" charset="0"/>
                <a:cs typeface="Arial" panose="020B0604020202020204" pitchFamily="34" charset="0"/>
              </a:rPr>
              <a:t>NioServerSocketChannel </a:t>
            </a:r>
            <a:r>
              <a:rPr lang="zh-CN" altLang="en-US">
                <a:latin typeface="Arial" panose="020B0604020202020204" pitchFamily="34" charset="0"/>
                <a:cs typeface="Arial" panose="020B0604020202020204" pitchFamily="34" charset="0"/>
              </a:rPr>
              <a:t>及其相关的 </a:t>
            </a:r>
            <a:r>
              <a:rPr lang="en-US" altLang="zh-CN">
                <a:latin typeface="Arial" panose="020B0604020202020204" pitchFamily="34" charset="0"/>
                <a:cs typeface="Arial" panose="020B0604020202020204" pitchFamily="34" charset="0"/>
              </a:rPr>
              <a:t>NIO </a:t>
            </a:r>
            <a:r>
              <a:rPr lang="zh-CN" altLang="en-US">
                <a:latin typeface="Arial" panose="020B0604020202020204" pitchFamily="34" charset="0"/>
                <a:cs typeface="Arial" panose="020B0604020202020204" pitchFamily="34" charset="0"/>
              </a:rPr>
              <a:t>的对象， </a:t>
            </a:r>
            <a:r>
              <a:rPr lang="en-US" altLang="zh-CN">
                <a:latin typeface="Arial" panose="020B0604020202020204" pitchFamily="34" charset="0"/>
                <a:cs typeface="Arial" panose="020B0604020202020204" pitchFamily="34" charset="0"/>
              </a:rPr>
              <a:t>pipeline </a:t>
            </a:r>
            <a:r>
              <a:rPr lang="zh-CN" altLang="en-US">
                <a:latin typeface="Arial" panose="020B0604020202020204" pitchFamily="34" charset="0"/>
                <a:cs typeface="Arial" panose="020B0604020202020204" pitchFamily="34" charset="0"/>
              </a:rPr>
              <a:t>， </a:t>
            </a:r>
            <a:r>
              <a:rPr lang="en-US" altLang="zh-CN">
                <a:latin typeface="Arial" panose="020B0604020202020204" pitchFamily="34" charset="0"/>
                <a:cs typeface="Arial" panose="020B0604020202020204" pitchFamily="34" charset="0"/>
              </a:rPr>
              <a:t>unsafe</a:t>
            </a:r>
            <a:r>
              <a:rPr lang="zh-CN" altLang="en-US">
                <a:latin typeface="Arial" panose="020B0604020202020204" pitchFamily="34" charset="0"/>
                <a:cs typeface="Arial" panose="020B0604020202020204" pitchFamily="34" charset="0"/>
              </a:rPr>
              <a:t>，同时也为 </a:t>
            </a:r>
            <a:r>
              <a:rPr lang="en-US" altLang="zh-CN">
                <a:latin typeface="Arial" panose="020B0604020202020204" pitchFamily="34" charset="0"/>
                <a:cs typeface="Arial" panose="020B0604020202020204" pitchFamily="34" charset="0"/>
              </a:rPr>
              <a:t>pipeline </a:t>
            </a:r>
            <a:r>
              <a:rPr lang="zh-CN" altLang="en-US">
                <a:latin typeface="Arial" panose="020B0604020202020204" pitchFamily="34" charset="0"/>
                <a:cs typeface="Arial" panose="020B0604020202020204" pitchFamily="34" charset="0"/>
              </a:rPr>
              <a:t>初始了 </a:t>
            </a:r>
            <a:r>
              <a:rPr lang="en-US" altLang="zh-CN">
                <a:latin typeface="Arial" panose="020B0604020202020204" pitchFamily="34" charset="0"/>
                <a:cs typeface="Arial" panose="020B0604020202020204" pitchFamily="34" charset="0"/>
              </a:rPr>
              <a:t>head </a:t>
            </a:r>
            <a:r>
              <a:rPr lang="zh-CN" altLang="en-US">
                <a:latin typeface="Arial" panose="020B0604020202020204" pitchFamily="34" charset="0"/>
                <a:cs typeface="Arial" panose="020B0604020202020204" pitchFamily="34" charset="0"/>
              </a:rPr>
              <a:t>节点和 </a:t>
            </a:r>
            <a:r>
              <a:rPr lang="en-US" altLang="zh-CN">
                <a:latin typeface="Arial" panose="020B0604020202020204" pitchFamily="34" charset="0"/>
                <a:cs typeface="Arial" panose="020B0604020202020204" pitchFamily="34" charset="0"/>
              </a:rPr>
              <a:t>tail </a:t>
            </a:r>
            <a:r>
              <a:rPr lang="zh-CN" altLang="en-US">
                <a:latin typeface="Arial" panose="020B0604020202020204" pitchFamily="34" charset="0"/>
                <a:cs typeface="Arial" panose="020B0604020202020204" pitchFamily="34" charset="0"/>
              </a:rPr>
              <a:t>节点</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在</a:t>
            </a:r>
            <a:r>
              <a:rPr lang="en-US" altLang="zh-CN">
                <a:latin typeface="Arial" panose="020B0604020202020204" pitchFamily="34" charset="0"/>
                <a:cs typeface="Arial" panose="020B0604020202020204" pitchFamily="34" charset="0"/>
              </a:rPr>
              <a:t>register0 </a:t>
            </a:r>
            <a:r>
              <a:rPr lang="zh-CN" altLang="en-US">
                <a:latin typeface="Arial" panose="020B0604020202020204" pitchFamily="34" charset="0"/>
                <a:cs typeface="Arial" panose="020B0604020202020204" pitchFamily="34" charset="0"/>
              </a:rPr>
              <a:t>方法成功以后调用在 </a:t>
            </a:r>
            <a:r>
              <a:rPr lang="en-US" altLang="zh-CN">
                <a:latin typeface="Arial" panose="020B0604020202020204" pitchFamily="34" charset="0"/>
                <a:cs typeface="Arial" panose="020B0604020202020204" pitchFamily="34" charset="0"/>
              </a:rPr>
              <a:t>dobind </a:t>
            </a:r>
            <a:r>
              <a:rPr lang="zh-CN" altLang="en-US">
                <a:latin typeface="Arial" panose="020B0604020202020204" pitchFamily="34" charset="0"/>
                <a:cs typeface="Arial" panose="020B0604020202020204" pitchFamily="34" charset="0"/>
              </a:rPr>
              <a:t>方法中调用 </a:t>
            </a:r>
            <a:r>
              <a:rPr lang="en-US" altLang="zh-CN">
                <a:latin typeface="Arial" panose="020B0604020202020204" pitchFamily="34" charset="0"/>
                <a:cs typeface="Arial" panose="020B0604020202020204" pitchFamily="34" charset="0"/>
              </a:rPr>
              <a:t>doBind0 </a:t>
            </a:r>
            <a:r>
              <a:rPr lang="zh-CN" altLang="en-US">
                <a:latin typeface="Arial" panose="020B0604020202020204" pitchFamily="34" charset="0"/>
                <a:cs typeface="Arial" panose="020B0604020202020204" pitchFamily="34" charset="0"/>
              </a:rPr>
              <a:t>方法，该方法会 调用 </a:t>
            </a:r>
            <a:r>
              <a:rPr lang="en-US" altLang="zh-CN">
                <a:latin typeface="Arial" panose="020B0604020202020204" pitchFamily="34" charset="0"/>
                <a:cs typeface="Arial" panose="020B0604020202020204" pitchFamily="34" charset="0"/>
              </a:rPr>
              <a:t>NioServerSocketChannel </a:t>
            </a:r>
            <a:r>
              <a:rPr lang="zh-CN" altLang="en-US">
                <a:latin typeface="Arial" panose="020B0604020202020204" pitchFamily="34" charset="0"/>
                <a:cs typeface="Arial" panose="020B0604020202020204" pitchFamily="34" charset="0"/>
              </a:rPr>
              <a:t>的 </a:t>
            </a:r>
            <a:r>
              <a:rPr lang="en-US" altLang="zh-CN">
                <a:latin typeface="Arial" panose="020B0604020202020204" pitchFamily="34" charset="0"/>
                <a:cs typeface="Arial" panose="020B0604020202020204" pitchFamily="34" charset="0"/>
              </a:rPr>
              <a:t>doBind </a:t>
            </a:r>
            <a:r>
              <a:rPr lang="zh-CN" altLang="en-US">
                <a:latin typeface="Arial" panose="020B0604020202020204" pitchFamily="34" charset="0"/>
                <a:cs typeface="Arial" panose="020B0604020202020204" pitchFamily="34" charset="0"/>
              </a:rPr>
              <a:t>方法对 </a:t>
            </a:r>
            <a:r>
              <a:rPr lang="en-US" altLang="zh-CN">
                <a:latin typeface="Arial" panose="020B0604020202020204" pitchFamily="34" charset="0"/>
                <a:cs typeface="Arial" panose="020B0604020202020204" pitchFamily="34" charset="0"/>
              </a:rPr>
              <a:t>JDK </a:t>
            </a:r>
            <a:r>
              <a:rPr lang="zh-CN" altLang="en-US">
                <a:latin typeface="Arial" panose="020B0604020202020204" pitchFamily="34" charset="0"/>
                <a:cs typeface="Arial" panose="020B0604020202020204" pitchFamily="34" charset="0"/>
              </a:rPr>
              <a:t>的 </a:t>
            </a:r>
            <a:r>
              <a:rPr lang="en-US" altLang="zh-CN">
                <a:latin typeface="Arial" panose="020B0604020202020204" pitchFamily="34" charset="0"/>
                <a:cs typeface="Arial" panose="020B0604020202020204" pitchFamily="34" charset="0"/>
              </a:rPr>
              <a:t>channel </a:t>
            </a:r>
            <a:r>
              <a:rPr lang="zh-CN" altLang="en-US">
                <a:latin typeface="Arial" panose="020B0604020202020204" pitchFamily="34" charset="0"/>
                <a:cs typeface="Arial" panose="020B0604020202020204" pitchFamily="34" charset="0"/>
              </a:rPr>
              <a:t>和端口进行绑</a:t>
            </a:r>
            <a:r>
              <a:rPr lang="zh-CN" altLang="en-US" smtClean="0">
                <a:latin typeface="Arial" panose="020B0604020202020204" pitchFamily="34" charset="0"/>
                <a:cs typeface="Arial" panose="020B0604020202020204" pitchFamily="34" charset="0"/>
              </a:rPr>
              <a:t>定，</a:t>
            </a:r>
            <a:r>
              <a:rPr lang="zh-CN" altLang="en-US">
                <a:latin typeface="Arial" panose="020B0604020202020204" pitchFamily="34" charset="0"/>
                <a:cs typeface="Arial" panose="020B0604020202020204" pitchFamily="34" charset="0"/>
              </a:rPr>
              <a:t>完成 </a:t>
            </a:r>
            <a:r>
              <a:rPr lang="en-US" altLang="zh-CN">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服务器的所有启动，并开始监听连接事件</a:t>
            </a: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a:t>
            </a:r>
            <a:r>
              <a:rPr lang="zh-CN" altLang="en-US" sz="2200" b="1" smtClean="0"/>
              <a:t>码</a:t>
            </a:r>
            <a:r>
              <a:rPr lang="zh-CN" altLang="en-US" sz="2200" b="1"/>
              <a:t>剖析</a:t>
            </a:r>
            <a:r>
              <a:rPr lang="zh-CN" altLang="en-US" sz="2200" b="1" smtClean="0"/>
              <a:t>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源码剖析目</a:t>
            </a:r>
            <a:r>
              <a:rPr lang="zh-CN" altLang="en-US" sz="2000" b="1">
                <a:solidFill>
                  <a:srgbClr val="0070C0"/>
                </a:solidFill>
                <a:latin typeface="Arial" panose="020B0604020202020204" pitchFamily="34" charset="0"/>
                <a:cs typeface="Arial" panose="020B0604020202020204" pitchFamily="34" charset="0"/>
              </a:rPr>
              <a:t>的</a:t>
            </a:r>
            <a:endParaRPr lang="en-US" altLang="zh-CN" sz="2000" b="1" smtClean="0">
              <a:solidFill>
                <a:srgbClr val="0070C0"/>
              </a:solidFill>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服</a:t>
            </a:r>
            <a:r>
              <a:rPr lang="zh-CN" altLang="en-US">
                <a:latin typeface="Arial" panose="020B0604020202020204" pitchFamily="34" charset="0"/>
                <a:cs typeface="Arial" panose="020B0604020202020204" pitchFamily="34" charset="0"/>
              </a:rPr>
              <a:t>务器启动后肯定是要接受客户端请求并返回客户端想要的信息的</a:t>
            </a:r>
            <a:r>
              <a:rPr lang="zh-CN" altLang="en-US" smtClean="0">
                <a:latin typeface="Arial" panose="020B0604020202020204" pitchFamily="34" charset="0"/>
                <a:cs typeface="Arial" panose="020B0604020202020204" pitchFamily="34" charset="0"/>
              </a:rPr>
              <a:t>，下面源码分析 </a:t>
            </a:r>
            <a:r>
              <a:rPr lang="en-US" altLang="zh-CN">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在启动之后是如何接受客户端请求</a:t>
            </a:r>
            <a:r>
              <a:rPr lang="zh-CN" altLang="en-US" smtClean="0">
                <a:latin typeface="Arial" panose="020B0604020202020204" pitchFamily="34" charset="0"/>
                <a:cs typeface="Arial" panose="020B0604020202020204" pitchFamily="34" charset="0"/>
              </a:rPr>
              <a:t>的</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在 </a:t>
            </a:r>
            <a:r>
              <a:rPr lang="en-US" altLang="zh-CN" smtClean="0">
                <a:latin typeface="Arial" panose="020B0604020202020204" pitchFamily="34" charset="0"/>
                <a:cs typeface="Arial" panose="020B0604020202020204" pitchFamily="34" charset="0"/>
              </a:rPr>
              <a:t>io.netty.example </a:t>
            </a:r>
            <a:r>
              <a:rPr lang="zh-CN" altLang="en-US">
                <a:latin typeface="Arial" panose="020B0604020202020204" pitchFamily="34" charset="0"/>
                <a:cs typeface="Arial" panose="020B0604020202020204" pitchFamily="34" charset="0"/>
              </a:rPr>
              <a:t>包</a:t>
            </a:r>
            <a:r>
              <a:rPr lang="zh-CN" altLang="en-US" smtClean="0">
                <a:latin typeface="Arial" panose="020B0604020202020204" pitchFamily="34" charset="0"/>
                <a:cs typeface="Arial" panose="020B0604020202020204" pitchFamily="34" charset="0"/>
              </a:rPr>
              <a:t>下</a:t>
            </a:r>
            <a:endParaRPr lang="en-US" altLang="zh-CN">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smtClean="0">
                <a:latin typeface="Arial" panose="020B0604020202020204" pitchFamily="34" charset="0"/>
                <a:cs typeface="Arial" panose="020B0604020202020204" pitchFamily="34" charset="0"/>
              </a:rPr>
              <a:t>说明：</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t>从</a:t>
            </a:r>
            <a:r>
              <a:rPr lang="zh-CN" altLang="en-US"/>
              <a:t>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smtClean="0"/>
              <a:t>先</a:t>
            </a:r>
            <a:r>
              <a:rPr lang="zh-CN" altLang="en-US"/>
              <a:t>简</a:t>
            </a:r>
            <a:r>
              <a:rPr lang="zh-CN" altLang="en-US" smtClean="0"/>
              <a:t>单说下</a:t>
            </a:r>
            <a:r>
              <a:rPr lang="en-US" altLang="zh-CN" smtClean="0"/>
              <a:t>EventLoop</a:t>
            </a:r>
            <a:r>
              <a:rPr lang="zh-CN" altLang="en-US" smtClean="0"/>
              <a:t>的</a:t>
            </a:r>
            <a:r>
              <a:rPr lang="zh-CN" altLang="en-US"/>
              <a:t>逻</a:t>
            </a:r>
            <a:r>
              <a:rPr lang="zh-CN" altLang="en-US" smtClean="0"/>
              <a:t>辑</a:t>
            </a:r>
            <a:r>
              <a:rPr lang="en-US" altLang="zh-CN" smtClean="0"/>
              <a:t>(</a:t>
            </a:r>
            <a:r>
              <a:rPr lang="zh-CN" altLang="en-US" smtClean="0"/>
              <a:t>后面我们详细讲解</a:t>
            </a:r>
            <a:r>
              <a:rPr lang="en-US" altLang="zh-CN" smtClean="0"/>
              <a:t>EventLoop)</a:t>
            </a:r>
            <a:endParaRPr lang="en-US" altLang="zh-CN" smtClean="0"/>
          </a:p>
          <a:p>
            <a:endParaRPr lang="en-US" altLang="zh-CN"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altLang="zh-CN"/>
              <a:t>EventLoop </a:t>
            </a:r>
            <a:r>
              <a:rPr lang="zh-CN" altLang="en-US"/>
              <a:t>的作用是一个死循环，而这个循环中做</a:t>
            </a:r>
            <a:r>
              <a:rPr lang="en-US" altLang="zh-CN"/>
              <a:t>3</a:t>
            </a:r>
            <a:r>
              <a:rPr lang="zh-CN" altLang="en-US"/>
              <a:t>件事情：</a:t>
            </a:r>
            <a:endParaRPr lang="zh-CN" altLang="en-US"/>
          </a:p>
          <a:p>
            <a:pPr marL="285750" indent="-285750">
              <a:buFont typeface="Wingdings" panose="05000000000000000000" pitchFamily="2" charset="2"/>
              <a:buChar char="ü"/>
            </a:pPr>
            <a:r>
              <a:rPr lang="zh-CN" altLang="en-US"/>
              <a:t>有条件的等待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 </a:t>
            </a:r>
            <a:r>
              <a:rPr lang="en-US" altLang="zh-CN"/>
              <a:t>Nio </a:t>
            </a:r>
            <a:r>
              <a:rPr lang="zh-CN" altLang="en-US"/>
              <a:t>事件。</a:t>
            </a:r>
            <a:endParaRPr lang="zh-CN" altLang="en-US"/>
          </a:p>
          <a:p>
            <a:pPr marL="285750" indent="-285750">
              <a:buFont typeface="Wingdings" panose="05000000000000000000" pitchFamily="2" charset="2"/>
              <a:buChar char="ü"/>
            </a:pPr>
            <a:r>
              <a:rPr lang="zh-CN" altLang="en-US"/>
              <a:t>处理消息队列中的任务</a:t>
            </a:r>
            <a:r>
              <a:rPr lang="zh-CN" altLang="en-US" smtClean="0"/>
              <a:t>。</a:t>
            </a:r>
            <a:endParaRPr lang="en-US" altLang="zh-CN" smtClean="0">
              <a:latin typeface="Arial" panose="020B0604020202020204" pitchFamily="34" charset="0"/>
              <a:cs typeface="Arial" panose="020B0604020202020204" pitchFamily="34" charset="0"/>
            </a:endParaRPr>
          </a:p>
          <a:p>
            <a:pPr marL="342900" indent="-342900">
              <a:buAutoNum type="arabicParenR" startAt="3"/>
            </a:pPr>
            <a:r>
              <a:rPr lang="zh-CN" altLang="en-US" b="1" smtClean="0"/>
              <a:t>仍用前面的项目来分析</a:t>
            </a:r>
            <a:r>
              <a:rPr lang="zh-CN" altLang="en-US" smtClean="0"/>
              <a:t>：进</a:t>
            </a:r>
            <a:r>
              <a:rPr lang="zh-CN" altLang="en-US"/>
              <a:t>入到 </a:t>
            </a:r>
            <a:r>
              <a:rPr lang="en-US" altLang="zh-CN"/>
              <a:t>NioEventLoop </a:t>
            </a:r>
            <a:r>
              <a:rPr lang="zh-CN" altLang="en-US"/>
              <a:t>源码中后</a:t>
            </a:r>
            <a:r>
              <a:rPr lang="zh-CN" altLang="en-US" smtClean="0"/>
              <a:t>，在</a:t>
            </a:r>
            <a:r>
              <a:rPr lang="en-US" altLang="zh-CN"/>
              <a:t>private void processSelectedKey(SelectionKey k, AbstractNioChannel ch)  </a:t>
            </a:r>
            <a:r>
              <a:rPr lang="zh-CN" altLang="en-US" smtClean="0"/>
              <a:t>方法开始调试</a:t>
            </a:r>
            <a:endParaRPr lang="en-US" altLang="zh-CN" smtClean="0">
              <a:latin typeface="Arial" panose="020B0604020202020204" pitchFamily="34" charset="0"/>
              <a:cs typeface="Arial" panose="020B0604020202020204" pitchFamily="34" charset="0"/>
            </a:endParaRPr>
          </a:p>
          <a:p>
            <a:endParaRPr lang="zh-CN" altLang="en-US"/>
          </a:p>
          <a:p>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pPr marL="342900" indent="-342900">
              <a:buAutoNum type="arabicParenR" startAt="4"/>
            </a:pPr>
            <a:r>
              <a:rPr lang="zh-CN" altLang="en-US" smtClean="0">
                <a:latin typeface="Arial" panose="020B0604020202020204" pitchFamily="34" charset="0"/>
                <a:cs typeface="Arial" panose="020B0604020202020204" pitchFamily="34" charset="0"/>
              </a:rPr>
              <a:t>最终我们要分析到</a:t>
            </a:r>
            <a:r>
              <a:rPr lang="en-US" altLang="zh-CN" smtClean="0">
                <a:latin typeface="Arial" panose="020B0604020202020204" pitchFamily="34" charset="0"/>
                <a:cs typeface="Arial" panose="020B0604020202020204" pitchFamily="34" charset="0"/>
              </a:rPr>
              <a:t>AbstractNioChannel </a:t>
            </a:r>
            <a:r>
              <a:rPr lang="zh-CN" altLang="en-US" smtClean="0">
                <a:latin typeface="Arial" panose="020B0604020202020204" pitchFamily="34" charset="0"/>
                <a:cs typeface="Arial" panose="020B0604020202020204" pitchFamily="34" charset="0"/>
              </a:rPr>
              <a:t>的 </a:t>
            </a:r>
            <a:r>
              <a:rPr lang="en-US" altLang="zh-CN">
                <a:latin typeface="Arial" panose="020B0604020202020204" pitchFamily="34" charset="0"/>
                <a:cs typeface="Arial" panose="020B0604020202020204" pitchFamily="34" charset="0"/>
              </a:rPr>
              <a:t>doBeginRead </a:t>
            </a:r>
            <a:r>
              <a:rPr lang="zh-CN" altLang="en-US">
                <a:latin typeface="Arial" panose="020B0604020202020204" pitchFamily="34" charset="0"/>
                <a:cs typeface="Arial" panose="020B0604020202020204" pitchFamily="34" charset="0"/>
              </a:rPr>
              <a:t>方法， 当到这个方法时，针对于这个客户端的连接就完成了，接下来就可以监听读事件</a:t>
            </a:r>
            <a:r>
              <a:rPr lang="zh-CN" altLang="en-US" smtClean="0">
                <a:latin typeface="Arial" panose="020B0604020202020204" pitchFamily="34" charset="0"/>
                <a:cs typeface="Arial" panose="020B0604020202020204" pitchFamily="34" charset="0"/>
              </a:rPr>
              <a:t>了</a:t>
            </a: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smtClean="0">
                <a:latin typeface="Arial" panose="020B0604020202020204" pitchFamily="34" charset="0"/>
                <a:cs typeface="Arial" panose="020B0604020202020204" pitchFamily="34" charset="0"/>
              </a:rPr>
              <a:t>源码剖析</a:t>
            </a:r>
            <a:endParaRPr lang="en-US" altLang="zh-CN" smtClean="0">
              <a:latin typeface="Arial" panose="020B0604020202020204" pitchFamily="34" charset="0"/>
              <a:cs typeface="Arial" panose="020B0604020202020204" pitchFamily="34" charset="0"/>
            </a:endParaRPr>
          </a:p>
        </p:txBody>
      </p:sp>
      <p:graphicFrame>
        <p:nvGraphicFramePr>
          <p:cNvPr id="4" name="对象 3"/>
          <p:cNvGraphicFramePr>
            <a:graphicFrameLocks noChangeAspect="1"/>
          </p:cNvGraphicFramePr>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13" name="包装程序外壳对象" showAsIcon="1" r:id="rId1" imgW="2085975" imgH="523875" progId="Package">
                  <p:embed/>
                </p:oleObj>
              </mc:Choice>
              <mc:Fallback>
                <p:oleObj name="包装程序外壳对象" showAsIcon="1" r:id="rId1" imgW="2085975" imgH="523875" progId="Package">
                  <p:embed/>
                  <p:pic>
                    <p:nvPicPr>
                      <p:cNvPr id="0" name="图片 210012"/>
                      <p:cNvPicPr/>
                      <p:nvPr/>
                    </p:nvPicPr>
                    <p:blipFill>
                      <a:blip r:embed="rId2"/>
                      <a:stretch>
                        <a:fillRect/>
                      </a:stretch>
                    </p:blipFill>
                    <p:spPr>
                      <a:xfrm>
                        <a:off x="702147" y="3960415"/>
                        <a:ext cx="2797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smtClean="0">
                <a:solidFill>
                  <a:srgbClr val="0070C0"/>
                </a:solidFill>
                <a:latin typeface="Arial" panose="020B0604020202020204" pitchFamily="34" charset="0"/>
                <a:cs typeface="Arial" panose="020B0604020202020204" pitchFamily="34" charset="0"/>
              </a:rPr>
              <a:t>Netty</a:t>
            </a:r>
            <a:r>
              <a:rPr lang="zh-CN" altLang="en-US" sz="2000" b="1">
                <a:solidFill>
                  <a:srgbClr val="0070C0"/>
                </a:solidFill>
                <a:latin typeface="Arial" panose="020B0604020202020204" pitchFamily="34" charset="0"/>
                <a:cs typeface="Arial" panose="020B0604020202020204" pitchFamily="34" charset="0"/>
              </a:rPr>
              <a:t>接受请求过程梳</a:t>
            </a:r>
            <a:r>
              <a:rPr lang="zh-CN" altLang="en-US" sz="2000" b="1" smtClean="0">
                <a:solidFill>
                  <a:srgbClr val="0070C0"/>
                </a:solidFill>
                <a:latin typeface="Arial" panose="020B0604020202020204" pitchFamily="34" charset="0"/>
                <a:cs typeface="Arial" panose="020B0604020202020204" pitchFamily="34" charset="0"/>
              </a:rPr>
              <a:t>理</a:t>
            </a:r>
            <a:endParaRPr lang="en-US" altLang="zh-CN" sz="2000" b="1" smtClean="0">
              <a:solidFill>
                <a:srgbClr val="0070C0"/>
              </a:solidFill>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r>
              <a:rPr lang="zh-CN" altLang="en-US" b="1">
                <a:solidFill>
                  <a:srgbClr val="DA0000"/>
                </a:solidFill>
                <a:latin typeface="Arial" panose="020B0604020202020204" pitchFamily="34" charset="0"/>
                <a:cs typeface="Arial" panose="020B0604020202020204" pitchFamily="34" charset="0"/>
              </a:rPr>
              <a:t>总</a:t>
            </a:r>
            <a:r>
              <a:rPr lang="zh-CN" altLang="en-US" b="1" smtClean="0">
                <a:solidFill>
                  <a:srgbClr val="DA0000"/>
                </a:solidFill>
                <a:latin typeface="Arial" panose="020B0604020202020204" pitchFamily="34" charset="0"/>
                <a:cs typeface="Arial" panose="020B0604020202020204" pitchFamily="34" charset="0"/>
              </a:rPr>
              <a:t>体流程</a:t>
            </a:r>
            <a:r>
              <a:rPr lang="zh-CN" altLang="en-US" smtClean="0">
                <a:latin typeface="Arial" panose="020B0604020202020204" pitchFamily="34" charset="0"/>
                <a:cs typeface="Arial" panose="020B0604020202020204" pitchFamily="34" charset="0"/>
              </a:rPr>
              <a:t>：接</a:t>
            </a:r>
            <a:r>
              <a:rPr lang="zh-CN" altLang="en-US">
                <a:latin typeface="Arial" panose="020B0604020202020204" pitchFamily="34" charset="0"/>
                <a:cs typeface="Arial" panose="020B0604020202020204" pitchFamily="34" charset="0"/>
              </a:rPr>
              <a:t>受连接</a:t>
            </a:r>
            <a:r>
              <a:rPr lang="en-US" altLang="zh-CN">
                <a:latin typeface="Arial" panose="020B0604020202020204" pitchFamily="34" charset="0"/>
                <a:cs typeface="Arial" panose="020B0604020202020204" pitchFamily="34" charset="0"/>
              </a:rPr>
              <a:t>-----&gt;</a:t>
            </a:r>
            <a:r>
              <a:rPr lang="zh-CN" altLang="en-US">
                <a:latin typeface="Arial" panose="020B0604020202020204" pitchFamily="34" charset="0"/>
                <a:cs typeface="Arial" panose="020B0604020202020204" pitchFamily="34" charset="0"/>
              </a:rPr>
              <a:t>创建一个新的</a:t>
            </a:r>
            <a:r>
              <a:rPr lang="en-US" altLang="zh-CN">
                <a:latin typeface="Arial" panose="020B0604020202020204" pitchFamily="34" charset="0"/>
                <a:cs typeface="Arial" panose="020B0604020202020204" pitchFamily="34" charset="0"/>
              </a:rPr>
              <a:t>NioSocketChannel-----------&gt;</a:t>
            </a:r>
            <a:r>
              <a:rPr lang="zh-CN" altLang="en-US">
                <a:latin typeface="Arial" panose="020B0604020202020204" pitchFamily="34" charset="0"/>
                <a:cs typeface="Arial" panose="020B0604020202020204" pitchFamily="34" charset="0"/>
              </a:rPr>
              <a:t>注册到一个 </a:t>
            </a:r>
            <a:r>
              <a:rPr lang="en-US" altLang="zh-CN">
                <a:latin typeface="Arial" panose="020B0604020202020204" pitchFamily="34" charset="0"/>
                <a:cs typeface="Arial" panose="020B0604020202020204" pitchFamily="34" charset="0"/>
              </a:rPr>
              <a:t>worker EventLoop </a:t>
            </a:r>
            <a:r>
              <a:rPr lang="zh-CN" altLang="en-US">
                <a:latin typeface="Arial" panose="020B0604020202020204" pitchFamily="34" charset="0"/>
                <a:cs typeface="Arial" panose="020B0604020202020204" pitchFamily="34" charset="0"/>
              </a:rPr>
              <a:t>上</a:t>
            </a:r>
            <a:r>
              <a:rPr lang="en-US" altLang="zh-CN">
                <a:latin typeface="Arial" panose="020B0604020202020204" pitchFamily="34" charset="0"/>
                <a:cs typeface="Arial" panose="020B0604020202020204" pitchFamily="34" charset="0"/>
              </a:rPr>
              <a:t>--------&gt; </a:t>
            </a:r>
            <a:r>
              <a:rPr lang="zh-CN" altLang="en-US">
                <a:latin typeface="Arial" panose="020B0604020202020204" pitchFamily="34" charset="0"/>
                <a:cs typeface="Arial" panose="020B0604020202020204" pitchFamily="34" charset="0"/>
              </a:rPr>
              <a:t>注册</a:t>
            </a:r>
            <a:r>
              <a:rPr lang="en-US" altLang="zh-CN">
                <a:latin typeface="Arial" panose="020B0604020202020204" pitchFamily="34" charset="0"/>
                <a:cs typeface="Arial" panose="020B0604020202020204" pitchFamily="34" charset="0"/>
              </a:rPr>
              <a:t>selecot Read </a:t>
            </a:r>
            <a:r>
              <a:rPr lang="zh-CN" altLang="en-US">
                <a:latin typeface="Arial" panose="020B0604020202020204" pitchFamily="34" charset="0"/>
                <a:cs typeface="Arial" panose="020B0604020202020204" pitchFamily="34" charset="0"/>
              </a:rPr>
              <a:t>事件</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z="1400" smtClean="0"/>
          </a:p>
          <a:p>
            <a:pPr marL="342900" indent="-342900">
              <a:buAutoNum type="arabicParenR"/>
            </a:pPr>
            <a:r>
              <a:rPr lang="zh-CN" altLang="en-US" sz="1400" smtClean="0"/>
              <a:t>服</a:t>
            </a:r>
            <a:r>
              <a:rPr lang="zh-CN" altLang="en-US" sz="1400"/>
              <a:t>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a:t>
            </a:r>
            <a:r>
              <a:rPr lang="zh-CN" altLang="en-US" sz="1400" smtClean="0"/>
              <a:t>成</a:t>
            </a:r>
            <a:endParaRPr lang="en-US" altLang="zh-CN" sz="1400" smtClean="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smtClean="0"/>
              <a:t>config</a:t>
            </a:r>
            <a:endParaRPr lang="en-US" altLang="zh-CN" sz="1400" smtClean="0"/>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a:t>
            </a:r>
            <a:r>
              <a:rPr lang="zh-CN" altLang="en-US" sz="1400" smtClean="0"/>
              <a:t>件</a:t>
            </a:r>
            <a:endParaRPr lang="en-US" altLang="zh-CN" sz="1400" smtClean="0"/>
          </a:p>
          <a:p>
            <a:endParaRPr lang="en-US" altLang="zh-CN">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源码剖析目</a:t>
            </a:r>
            <a:r>
              <a:rPr lang="zh-CN" altLang="en-US" sz="2000" b="1">
                <a:solidFill>
                  <a:srgbClr val="0070C0"/>
                </a:solidFill>
                <a:latin typeface="Arial" panose="020B0604020202020204" pitchFamily="34" charset="0"/>
                <a:cs typeface="Arial" panose="020B0604020202020204" pitchFamily="34" charset="0"/>
              </a:rPr>
              <a:t>的</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smtClean="0">
                <a:latin typeface="Arial" panose="020B0604020202020204" pitchFamily="34" charset="0"/>
                <a:cs typeface="Arial" panose="020B0604020202020204" pitchFamily="34" charset="0"/>
              </a:rPr>
              <a:t>Netty </a:t>
            </a:r>
            <a:r>
              <a:rPr lang="zh-CN" altLang="en-US" smtClean="0">
                <a:latin typeface="Arial" panose="020B0604020202020204" pitchFamily="34" charset="0"/>
                <a:cs typeface="Arial" panose="020B0604020202020204" pitchFamily="34" charset="0"/>
              </a:rPr>
              <a:t>中的 </a:t>
            </a:r>
            <a:r>
              <a:rPr lang="en-US" altLang="zh-CN" b="1">
                <a:latin typeface="Arial" panose="020B0604020202020204" pitchFamily="34" charset="0"/>
                <a:cs typeface="Arial" panose="020B0604020202020204" pitchFamily="34" charset="0"/>
              </a:rPr>
              <a:t>ChannelPipeline </a:t>
            </a:r>
            <a:r>
              <a:rPr lang="zh-CN" altLang="en-US" b="1">
                <a:latin typeface="Arial" panose="020B0604020202020204" pitchFamily="34" charset="0"/>
                <a:cs typeface="Arial" panose="020B0604020202020204" pitchFamily="34" charset="0"/>
              </a:rPr>
              <a:t>、</a:t>
            </a:r>
            <a:r>
              <a:rPr lang="en-US" altLang="zh-CN" b="1" smtClean="0">
                <a:latin typeface="Arial" panose="020B0604020202020204" pitchFamily="34" charset="0"/>
                <a:cs typeface="Arial" panose="020B0604020202020204" pitchFamily="34" charset="0"/>
              </a:rPr>
              <a:t> </a:t>
            </a:r>
            <a:r>
              <a:rPr lang="en-US" altLang="zh-CN" b="1">
                <a:latin typeface="Arial" panose="020B0604020202020204" pitchFamily="34" charset="0"/>
                <a:cs typeface="Arial" panose="020B0604020202020204" pitchFamily="34" charset="0"/>
              </a:rPr>
              <a:t>ChannelHandler </a:t>
            </a:r>
            <a:r>
              <a:rPr lang="zh-CN" altLang="en-US" b="1" smtClean="0">
                <a:latin typeface="Arial" panose="020B0604020202020204" pitchFamily="34" charset="0"/>
                <a:cs typeface="Arial" panose="020B0604020202020204" pitchFamily="34" charset="0"/>
              </a:rPr>
              <a:t>和</a:t>
            </a:r>
            <a:r>
              <a:rPr lang="en-US" altLang="zh-CN" b="1" smtClean="0">
                <a:latin typeface="Arial" panose="020B0604020202020204" pitchFamily="34" charset="0"/>
                <a:cs typeface="Arial" panose="020B0604020202020204" pitchFamily="34" charset="0"/>
              </a:rPr>
              <a:t> ChannelHandlerContext </a:t>
            </a:r>
            <a:r>
              <a:rPr lang="zh-CN" altLang="en-US" smtClean="0">
                <a:latin typeface="Arial" panose="020B0604020202020204" pitchFamily="34" charset="0"/>
                <a:cs typeface="Arial" panose="020B0604020202020204" pitchFamily="34" charset="0"/>
              </a:rPr>
              <a:t>是非常核心的</a:t>
            </a:r>
            <a:r>
              <a:rPr lang="zh-CN" altLang="en-US">
                <a:latin typeface="Arial" panose="020B0604020202020204" pitchFamily="34" charset="0"/>
                <a:cs typeface="Arial" panose="020B0604020202020204" pitchFamily="34" charset="0"/>
              </a:rPr>
              <a:t>组</a:t>
            </a:r>
            <a:r>
              <a:rPr lang="zh-CN" altLang="en-US" smtClean="0">
                <a:latin typeface="Arial" panose="020B0604020202020204" pitchFamily="34" charset="0"/>
                <a:cs typeface="Arial" panose="020B0604020202020204" pitchFamily="34" charset="0"/>
              </a:rPr>
              <a:t>件</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我们从源码来分析</a:t>
            </a:r>
            <a:r>
              <a:rPr lang="en-US" altLang="zh-CN" smtClean="0">
                <a:latin typeface="Arial" panose="020B0604020202020204" pitchFamily="34" charset="0"/>
                <a:cs typeface="Arial" panose="020B0604020202020204" pitchFamily="34" charset="0"/>
              </a:rPr>
              <a:t>Netty </a:t>
            </a:r>
            <a:r>
              <a:rPr lang="zh-CN" altLang="en-US" smtClean="0">
                <a:latin typeface="Arial" panose="020B0604020202020204" pitchFamily="34" charset="0"/>
                <a:cs typeface="Arial" panose="020B0604020202020204" pitchFamily="34" charset="0"/>
              </a:rPr>
              <a:t>是如何设计这三个核心组件的，并分析是如何创建和协调工作的</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 </a:t>
            </a:r>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a:t>
            </a:r>
            <a:endParaRPr lang="en-US" altLang="zh-CN" sz="2000" b="1">
              <a:solidFill>
                <a:srgbClr val="0070C0"/>
              </a:solidFill>
              <a:latin typeface="Arial" panose="020B0604020202020204" pitchFamily="34" charset="0"/>
              <a:cs typeface="Arial" panose="020B0604020202020204" pitchFamily="34" charset="0"/>
            </a:endParaRPr>
          </a:p>
          <a:p>
            <a:endParaRPr lang="en-US" altLang="zh-CN" sz="2000" b="1" smtClean="0">
              <a:solidFill>
                <a:srgbClr val="0070C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b="1" smtClean="0">
                <a:latin typeface="Arial" panose="020B0604020202020204" pitchFamily="34" charset="0"/>
                <a:cs typeface="Arial" panose="020B0604020202020204" pitchFamily="34" charset="0"/>
              </a:rPr>
              <a:t>说明</a:t>
            </a:r>
            <a:endParaRPr lang="en-US" altLang="zh-CN" b="1">
              <a:latin typeface="Arial" panose="020B0604020202020204" pitchFamily="34" charset="0"/>
              <a:cs typeface="Arial" panose="020B0604020202020204" pitchFamily="34" charset="0"/>
            </a:endParaRPr>
          </a:p>
          <a:p>
            <a:r>
              <a:rPr lang="zh-CN" altLang="en-US" smtClean="0">
                <a:latin typeface="Arial" panose="020B0604020202020204" pitchFamily="34" charset="0"/>
                <a:cs typeface="Arial" panose="020B0604020202020204" pitchFamily="34" charset="0"/>
              </a:rPr>
              <a:t>分析过程中，有很多的图形，所以我们准备了一个文档，在文档的基础上来做源码剖析</a:t>
            </a:r>
            <a:endParaRPr lang="en-US" altLang="zh-CN" smtClean="0">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b="1">
                <a:latin typeface="Arial" panose="020B0604020202020204" pitchFamily="34" charset="0"/>
                <a:cs typeface="Arial" panose="020B0604020202020204" pitchFamily="34" charset="0"/>
              </a:rPr>
              <a:t>源码剖析</a:t>
            </a:r>
            <a:endParaRPr lang="en-US" altLang="zh-CN" b="1" smtClean="0">
              <a:latin typeface="Arial" panose="020B0604020202020204" pitchFamily="34" charset="0"/>
              <a:cs typeface="Arial" panose="020B0604020202020204" pitchFamily="34" charset="0"/>
            </a:endParaRPr>
          </a:p>
        </p:txBody>
      </p:sp>
      <p:graphicFrame>
        <p:nvGraphicFramePr>
          <p:cNvPr id="5" name="对象 4"/>
          <p:cNvGraphicFramePr>
            <a:graphicFrameLocks noChangeAspect="1"/>
          </p:cNvGraphicFramePr>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38" name="包装程序外壳对象" showAsIcon="1" r:id="rId1" imgW="3343275" imgH="523875" progId="Package">
                  <p:embed/>
                </p:oleObj>
              </mc:Choice>
              <mc:Fallback>
                <p:oleObj name="包装程序外壳对象" showAsIcon="1" r:id="rId1" imgW="3343275" imgH="523875" progId="Package">
                  <p:embed/>
                  <p:pic>
                    <p:nvPicPr>
                      <p:cNvPr id="0" name="图片 197737"/>
                      <p:cNvPicPr/>
                      <p:nvPr/>
                    </p:nvPicPr>
                    <p:blipFill>
                      <a:blip r:embed="rId2"/>
                      <a:stretch>
                        <a:fillRect/>
                      </a:stretch>
                    </p:blipFill>
                    <p:spPr>
                      <a:xfrm>
                        <a:off x="918171" y="3888407"/>
                        <a:ext cx="44751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Pipeline </a:t>
            </a:r>
            <a:r>
              <a:rPr lang="en-US" altLang="zh-CN" sz="2200" b="1"/>
              <a:t>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smtClean="0">
                <a:solidFill>
                  <a:srgbClr val="0070C0"/>
                </a:solidFill>
                <a:latin typeface="Arial" panose="020B0604020202020204" pitchFamily="34" charset="0"/>
                <a:cs typeface="Arial" panose="020B0604020202020204" pitchFamily="34" charset="0"/>
              </a:rPr>
              <a:t>Pipeline </a:t>
            </a:r>
            <a:r>
              <a:rPr lang="en-US" altLang="zh-CN" sz="2000" b="1">
                <a:solidFill>
                  <a:srgbClr val="0070C0"/>
                </a:solidFill>
                <a:latin typeface="Arial" panose="020B0604020202020204" pitchFamily="34" charset="0"/>
                <a:cs typeface="Arial" panose="020B0604020202020204" pitchFamily="34" charset="0"/>
              </a:rPr>
              <a:t>Handler HandlerContext</a:t>
            </a:r>
            <a:r>
              <a:rPr lang="zh-CN" altLang="en-US" sz="2000" b="1">
                <a:solidFill>
                  <a:srgbClr val="0070C0"/>
                </a:solidFill>
                <a:latin typeface="Arial" panose="020B0604020202020204" pitchFamily="34" charset="0"/>
                <a:cs typeface="Arial" panose="020B0604020202020204" pitchFamily="34" charset="0"/>
              </a:rPr>
              <a:t>创</a:t>
            </a:r>
            <a:r>
              <a:rPr lang="zh-CN" altLang="en-US" sz="2000" b="1" smtClean="0">
                <a:solidFill>
                  <a:srgbClr val="0070C0"/>
                </a:solidFill>
                <a:latin typeface="Arial" panose="020B0604020202020204" pitchFamily="34" charset="0"/>
                <a:cs typeface="Arial" panose="020B0604020202020204" pitchFamily="34" charset="0"/>
              </a:rPr>
              <a:t>建过程梳理</a:t>
            </a:r>
            <a:endParaRPr lang="en-US" altLang="zh-CN" sz="2000" b="1">
              <a:solidFill>
                <a:srgbClr val="0070C0"/>
              </a:solidFill>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每</a:t>
            </a:r>
            <a:r>
              <a:rPr lang="zh-CN" altLang="en-US">
                <a:latin typeface="Arial" panose="020B0604020202020204" pitchFamily="34" charset="0"/>
                <a:cs typeface="Arial" panose="020B0604020202020204" pitchFamily="34" charset="0"/>
              </a:rPr>
              <a:t>当创建 </a:t>
            </a:r>
            <a:r>
              <a:rPr lang="en-US" altLang="zh-CN">
                <a:latin typeface="Arial" panose="020B0604020202020204" pitchFamily="34" charset="0"/>
                <a:cs typeface="Arial" panose="020B0604020202020204" pitchFamily="34" charset="0"/>
              </a:rPr>
              <a:t>ChannelSocket </a:t>
            </a:r>
            <a:r>
              <a:rPr lang="zh-CN" altLang="en-US">
                <a:latin typeface="Arial" panose="020B0604020202020204" pitchFamily="34" charset="0"/>
                <a:cs typeface="Arial" panose="020B0604020202020204" pitchFamily="34" charset="0"/>
              </a:rPr>
              <a:t>的时候都会创建一个绑定的 </a:t>
            </a:r>
            <a:r>
              <a:rPr lang="en-US" altLang="zh-CN">
                <a:latin typeface="Arial" panose="020B0604020202020204" pitchFamily="34" charset="0"/>
                <a:cs typeface="Arial" panose="020B0604020202020204" pitchFamily="34" charset="0"/>
              </a:rPr>
              <a:t>pipeline</a:t>
            </a:r>
            <a:r>
              <a:rPr lang="zh-CN" altLang="en-US">
                <a:latin typeface="Arial" panose="020B0604020202020204" pitchFamily="34" charset="0"/>
                <a:cs typeface="Arial" panose="020B0604020202020204" pitchFamily="34" charset="0"/>
              </a:rPr>
              <a:t>，一对一的关</a:t>
            </a:r>
            <a:r>
              <a:rPr lang="zh-CN" altLang="en-US" smtClean="0">
                <a:latin typeface="Arial" panose="020B0604020202020204" pitchFamily="34" charset="0"/>
                <a:cs typeface="Arial" panose="020B0604020202020204" pitchFamily="34" charset="0"/>
              </a:rPr>
              <a:t>系，</a:t>
            </a:r>
            <a:r>
              <a:rPr lang="zh-CN" altLang="en-US">
                <a:latin typeface="Arial" panose="020B0604020202020204" pitchFamily="34" charset="0"/>
                <a:cs typeface="Arial" panose="020B0604020202020204" pitchFamily="34" charset="0"/>
              </a:rPr>
              <a:t>创建 </a:t>
            </a:r>
            <a:r>
              <a:rPr lang="en-US" altLang="zh-CN">
                <a:latin typeface="Arial" panose="020B0604020202020204" pitchFamily="34" charset="0"/>
                <a:cs typeface="Arial" panose="020B0604020202020204" pitchFamily="34" charset="0"/>
              </a:rPr>
              <a:t>pipeline </a:t>
            </a:r>
            <a:r>
              <a:rPr lang="zh-CN" altLang="en-US">
                <a:latin typeface="Arial" panose="020B0604020202020204" pitchFamily="34" charset="0"/>
                <a:cs typeface="Arial" panose="020B0604020202020204" pitchFamily="34" charset="0"/>
              </a:rPr>
              <a:t>的时候也会创建 </a:t>
            </a:r>
            <a:r>
              <a:rPr lang="en-US" altLang="zh-CN">
                <a:latin typeface="Arial" panose="020B0604020202020204" pitchFamily="34" charset="0"/>
                <a:cs typeface="Arial" panose="020B0604020202020204" pitchFamily="34" charset="0"/>
              </a:rPr>
              <a:t>tail </a:t>
            </a:r>
            <a:r>
              <a:rPr lang="zh-CN" altLang="en-US">
                <a:latin typeface="Arial" panose="020B0604020202020204" pitchFamily="34" charset="0"/>
                <a:cs typeface="Arial" panose="020B0604020202020204" pitchFamily="34" charset="0"/>
              </a:rPr>
              <a:t>节点和 </a:t>
            </a:r>
            <a:r>
              <a:rPr lang="en-US" altLang="zh-CN">
                <a:latin typeface="Arial" panose="020B0604020202020204" pitchFamily="34" charset="0"/>
                <a:cs typeface="Arial" panose="020B0604020202020204" pitchFamily="34" charset="0"/>
              </a:rPr>
              <a:t>head </a:t>
            </a:r>
            <a:r>
              <a:rPr lang="zh-CN" altLang="en-US">
                <a:latin typeface="Arial" panose="020B0604020202020204" pitchFamily="34" charset="0"/>
                <a:cs typeface="Arial" panose="020B0604020202020204" pitchFamily="34" charset="0"/>
              </a:rPr>
              <a:t>节点，形成</a:t>
            </a:r>
            <a:r>
              <a:rPr lang="zh-CN" altLang="en-US" b="1">
                <a:latin typeface="Arial" panose="020B0604020202020204" pitchFamily="34" charset="0"/>
                <a:cs typeface="Arial" panose="020B0604020202020204" pitchFamily="34" charset="0"/>
              </a:rPr>
              <a:t>最初的链表</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在</a:t>
            </a:r>
            <a:r>
              <a:rPr lang="zh-CN" altLang="en-US">
                <a:latin typeface="Arial" panose="020B0604020202020204" pitchFamily="34" charset="0"/>
                <a:cs typeface="Arial" panose="020B0604020202020204" pitchFamily="34" charset="0"/>
              </a:rPr>
              <a:t>调用 </a:t>
            </a:r>
            <a:r>
              <a:rPr lang="en-US" altLang="zh-CN">
                <a:latin typeface="Arial" panose="020B0604020202020204" pitchFamily="34" charset="0"/>
                <a:cs typeface="Arial" panose="020B0604020202020204" pitchFamily="34" charset="0"/>
              </a:rPr>
              <a:t>pipeline </a:t>
            </a:r>
            <a:r>
              <a:rPr lang="zh-CN" altLang="en-US">
                <a:latin typeface="Arial" panose="020B0604020202020204" pitchFamily="34" charset="0"/>
                <a:cs typeface="Arial" panose="020B0604020202020204" pitchFamily="34" charset="0"/>
              </a:rPr>
              <a:t>的 </a:t>
            </a:r>
            <a:r>
              <a:rPr lang="en-US" altLang="zh-CN">
                <a:latin typeface="Arial" panose="020B0604020202020204" pitchFamily="34" charset="0"/>
                <a:cs typeface="Arial" panose="020B0604020202020204" pitchFamily="34" charset="0"/>
              </a:rPr>
              <a:t>addLast </a:t>
            </a:r>
            <a:r>
              <a:rPr lang="zh-CN" altLang="en-US">
                <a:latin typeface="Arial" panose="020B0604020202020204" pitchFamily="34" charset="0"/>
                <a:cs typeface="Arial" panose="020B0604020202020204" pitchFamily="34" charset="0"/>
              </a:rPr>
              <a:t>方法的时候，会根据给定的 </a:t>
            </a:r>
            <a:r>
              <a:rPr lang="en-US" altLang="zh-CN">
                <a:latin typeface="Arial" panose="020B0604020202020204" pitchFamily="34" charset="0"/>
                <a:cs typeface="Arial" panose="020B0604020202020204" pitchFamily="34" charset="0"/>
              </a:rPr>
              <a:t>handler </a:t>
            </a:r>
            <a:r>
              <a:rPr lang="zh-CN" altLang="en-US">
                <a:latin typeface="Arial" panose="020B0604020202020204" pitchFamily="34" charset="0"/>
                <a:cs typeface="Arial" panose="020B0604020202020204" pitchFamily="34" charset="0"/>
              </a:rPr>
              <a:t>创建一个 </a:t>
            </a:r>
            <a:r>
              <a:rPr lang="en-US" altLang="zh-CN">
                <a:latin typeface="Arial" panose="020B0604020202020204" pitchFamily="34" charset="0"/>
                <a:cs typeface="Arial" panose="020B0604020202020204" pitchFamily="34" charset="0"/>
              </a:rPr>
              <a:t>Context</a:t>
            </a:r>
            <a:r>
              <a:rPr lang="zh-CN" altLang="en-US">
                <a:latin typeface="Arial" panose="020B0604020202020204" pitchFamily="34" charset="0"/>
                <a:cs typeface="Arial" panose="020B0604020202020204" pitchFamily="34" charset="0"/>
              </a:rPr>
              <a:t>，然后，将这个 </a:t>
            </a:r>
            <a:r>
              <a:rPr lang="en-US" altLang="zh-CN">
                <a:latin typeface="Arial" panose="020B0604020202020204" pitchFamily="34" charset="0"/>
                <a:cs typeface="Arial" panose="020B0604020202020204" pitchFamily="34" charset="0"/>
              </a:rPr>
              <a:t>Context </a:t>
            </a:r>
            <a:r>
              <a:rPr lang="zh-CN" altLang="en-US">
                <a:latin typeface="Arial" panose="020B0604020202020204" pitchFamily="34" charset="0"/>
                <a:cs typeface="Arial" panose="020B0604020202020204" pitchFamily="34" charset="0"/>
              </a:rPr>
              <a:t>插入到链表的尾端（</a:t>
            </a:r>
            <a:r>
              <a:rPr lang="en-US" altLang="zh-CN">
                <a:latin typeface="Arial" panose="020B0604020202020204" pitchFamily="34" charset="0"/>
                <a:cs typeface="Arial" panose="020B0604020202020204" pitchFamily="34" charset="0"/>
              </a:rPr>
              <a:t>tail </a:t>
            </a:r>
            <a:r>
              <a:rPr lang="zh-CN" altLang="en-US">
                <a:latin typeface="Arial" panose="020B0604020202020204" pitchFamily="34" charset="0"/>
                <a:cs typeface="Arial" panose="020B0604020202020204" pitchFamily="34" charset="0"/>
              </a:rPr>
              <a:t>前面</a:t>
            </a:r>
            <a:r>
              <a:rPr lang="zh-CN" altLang="en-US" smtClean="0">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a:p>
            <a:pPr marL="342900" indent="-342900">
              <a:buAutoNum type="arabicParenR"/>
            </a:pPr>
            <a:r>
              <a:rPr lang="en-US" altLang="zh-CN">
                <a:latin typeface="Arial" panose="020B0604020202020204" pitchFamily="34" charset="0"/>
                <a:cs typeface="Arial" panose="020B0604020202020204" pitchFamily="34" charset="0"/>
              </a:rPr>
              <a:t>Context </a:t>
            </a:r>
            <a:r>
              <a:rPr lang="zh-CN" altLang="en-US">
                <a:latin typeface="Arial" panose="020B0604020202020204" pitchFamily="34" charset="0"/>
                <a:cs typeface="Arial" panose="020B0604020202020204" pitchFamily="34" charset="0"/>
              </a:rPr>
              <a:t>包装 </a:t>
            </a:r>
            <a:r>
              <a:rPr lang="en-US" altLang="zh-CN">
                <a:latin typeface="Arial" panose="020B0604020202020204" pitchFamily="34" charset="0"/>
                <a:cs typeface="Arial" panose="020B0604020202020204" pitchFamily="34" charset="0"/>
              </a:rPr>
              <a:t>handler</a:t>
            </a:r>
            <a:r>
              <a:rPr lang="zh-CN" altLang="en-US">
                <a:latin typeface="Arial" panose="020B0604020202020204" pitchFamily="34" charset="0"/>
                <a:cs typeface="Arial" panose="020B0604020202020204" pitchFamily="34" charset="0"/>
              </a:rPr>
              <a:t>，多个 </a:t>
            </a:r>
            <a:r>
              <a:rPr lang="en-US" altLang="zh-CN">
                <a:latin typeface="Arial" panose="020B0604020202020204" pitchFamily="34" charset="0"/>
                <a:cs typeface="Arial" panose="020B0604020202020204" pitchFamily="34" charset="0"/>
              </a:rPr>
              <a:t>Context </a:t>
            </a:r>
            <a:r>
              <a:rPr lang="zh-CN" altLang="en-US">
                <a:latin typeface="Arial" panose="020B0604020202020204" pitchFamily="34" charset="0"/>
                <a:cs typeface="Arial" panose="020B0604020202020204" pitchFamily="34" charset="0"/>
              </a:rPr>
              <a:t>在 </a:t>
            </a:r>
            <a:r>
              <a:rPr lang="en-US" altLang="zh-CN">
                <a:latin typeface="Arial" panose="020B0604020202020204" pitchFamily="34" charset="0"/>
                <a:cs typeface="Arial" panose="020B0604020202020204" pitchFamily="34" charset="0"/>
              </a:rPr>
              <a:t>pipeline </a:t>
            </a:r>
            <a:r>
              <a:rPr lang="zh-CN" altLang="en-US">
                <a:latin typeface="Arial" panose="020B0604020202020204" pitchFamily="34" charset="0"/>
                <a:cs typeface="Arial" panose="020B0604020202020204" pitchFamily="34" charset="0"/>
              </a:rPr>
              <a:t>中形成了双向链表</a:t>
            </a: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入站方向叫 </a:t>
            </a:r>
            <a:r>
              <a:rPr lang="en-US" altLang="zh-CN">
                <a:latin typeface="Arial" panose="020B0604020202020204" pitchFamily="34" charset="0"/>
                <a:cs typeface="Arial" panose="020B0604020202020204" pitchFamily="34" charset="0"/>
              </a:rPr>
              <a:t>inbound</a:t>
            </a:r>
            <a:r>
              <a:rPr lang="zh-CN" altLang="en-US">
                <a:latin typeface="Arial" panose="020B0604020202020204" pitchFamily="34" charset="0"/>
                <a:cs typeface="Arial" panose="020B0604020202020204" pitchFamily="34" charset="0"/>
              </a:rPr>
              <a:t>，由 </a:t>
            </a:r>
            <a:r>
              <a:rPr lang="en-US" altLang="zh-CN">
                <a:latin typeface="Arial" panose="020B0604020202020204" pitchFamily="34" charset="0"/>
                <a:cs typeface="Arial" panose="020B0604020202020204" pitchFamily="34" charset="0"/>
              </a:rPr>
              <a:t>head </a:t>
            </a:r>
            <a:r>
              <a:rPr lang="zh-CN" altLang="en-US">
                <a:latin typeface="Arial" panose="020B0604020202020204" pitchFamily="34" charset="0"/>
                <a:cs typeface="Arial" panose="020B0604020202020204" pitchFamily="34" charset="0"/>
              </a:rPr>
              <a:t>节点开始，出站方法叫 </a:t>
            </a:r>
            <a:r>
              <a:rPr lang="en-US" altLang="zh-CN">
                <a:latin typeface="Arial" panose="020B0604020202020204" pitchFamily="34" charset="0"/>
                <a:cs typeface="Arial" panose="020B0604020202020204" pitchFamily="34" charset="0"/>
              </a:rPr>
              <a:t>outbound </a:t>
            </a:r>
            <a:r>
              <a:rPr lang="zh-CN" altLang="en-US">
                <a:latin typeface="Arial" panose="020B0604020202020204" pitchFamily="34" charset="0"/>
                <a:cs typeface="Arial" panose="020B0604020202020204" pitchFamily="34" charset="0"/>
              </a:rPr>
              <a:t>，由 </a:t>
            </a:r>
            <a:r>
              <a:rPr lang="en-US" altLang="zh-CN">
                <a:latin typeface="Arial" panose="020B0604020202020204" pitchFamily="34" charset="0"/>
                <a:cs typeface="Arial" panose="020B0604020202020204" pitchFamily="34" charset="0"/>
              </a:rPr>
              <a:t>tail </a:t>
            </a:r>
            <a:r>
              <a:rPr lang="zh-CN" altLang="en-US">
                <a:latin typeface="Arial" panose="020B0604020202020204" pitchFamily="34" charset="0"/>
                <a:cs typeface="Arial" panose="020B0604020202020204" pitchFamily="34" charset="0"/>
              </a:rPr>
              <a:t>节点开</a:t>
            </a:r>
            <a:r>
              <a:rPr lang="zh-CN" altLang="en-US" smtClean="0">
                <a:latin typeface="Arial" panose="020B0604020202020204" pitchFamily="34" charset="0"/>
                <a:cs typeface="Arial" panose="020B0604020202020204" pitchFamily="34" charset="0"/>
              </a:rPr>
              <a:t>始</a:t>
            </a:r>
            <a:endParaRPr lang="en-US" altLang="zh-CN">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源码剖析目</a:t>
            </a:r>
            <a:r>
              <a:rPr lang="zh-CN" altLang="en-US" sz="2000" b="1">
                <a:solidFill>
                  <a:srgbClr val="0070C0"/>
                </a:solidFill>
                <a:latin typeface="Arial" panose="020B0604020202020204" pitchFamily="34" charset="0"/>
                <a:cs typeface="Arial" panose="020B0604020202020204" pitchFamily="34" charset="0"/>
              </a:rPr>
              <a:t>的</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当</a:t>
            </a:r>
            <a:r>
              <a:rPr lang="zh-CN" altLang="en-US">
                <a:latin typeface="Arial" panose="020B0604020202020204" pitchFamily="34" charset="0"/>
                <a:cs typeface="Arial" panose="020B0604020202020204" pitchFamily="34" charset="0"/>
              </a:rPr>
              <a:t>一个请求进来的时候，</a:t>
            </a:r>
            <a:r>
              <a:rPr lang="en-US" altLang="zh-CN">
                <a:latin typeface="Arial" panose="020B0604020202020204" pitchFamily="34" charset="0"/>
                <a:cs typeface="Arial" panose="020B0604020202020204" pitchFamily="34" charset="0"/>
              </a:rPr>
              <a:t>ChannelPipeline </a:t>
            </a:r>
            <a:r>
              <a:rPr lang="zh-CN" altLang="en-US">
                <a:latin typeface="Arial" panose="020B0604020202020204" pitchFamily="34" charset="0"/>
                <a:cs typeface="Arial" panose="020B0604020202020204" pitchFamily="34" charset="0"/>
              </a:rPr>
              <a:t>是如何调用内部的这些 </a:t>
            </a:r>
            <a:r>
              <a:rPr lang="en-US" altLang="zh-CN">
                <a:latin typeface="Arial" panose="020B0604020202020204" pitchFamily="34" charset="0"/>
                <a:cs typeface="Arial" panose="020B0604020202020204" pitchFamily="34" charset="0"/>
              </a:rPr>
              <a:t>handler </a:t>
            </a:r>
            <a:r>
              <a:rPr lang="zh-CN" altLang="en-US">
                <a:latin typeface="Arial" panose="020B0604020202020204" pitchFamily="34" charset="0"/>
                <a:cs typeface="Arial" panose="020B0604020202020204" pitchFamily="34" charset="0"/>
              </a:rPr>
              <a:t>的呢？我们一起</a:t>
            </a:r>
            <a:r>
              <a:rPr lang="zh-CN" altLang="en-US" smtClean="0">
                <a:latin typeface="Arial" panose="020B0604020202020204" pitchFamily="34" charset="0"/>
                <a:cs typeface="Arial" panose="020B0604020202020204" pitchFamily="34" charset="0"/>
              </a:rPr>
              <a:t>来</a:t>
            </a:r>
            <a:r>
              <a:rPr lang="zh-CN" altLang="en-US">
                <a:latin typeface="Arial" panose="020B0604020202020204" pitchFamily="34" charset="0"/>
                <a:cs typeface="Arial" panose="020B0604020202020204" pitchFamily="34" charset="0"/>
              </a:rPr>
              <a:t>分</a:t>
            </a:r>
            <a:r>
              <a:rPr lang="zh-CN" altLang="en-US" smtClean="0">
                <a:latin typeface="Arial" panose="020B0604020202020204" pitchFamily="34" charset="0"/>
                <a:cs typeface="Arial" panose="020B0604020202020204" pitchFamily="34" charset="0"/>
              </a:rPr>
              <a:t>析下。</a:t>
            </a:r>
            <a:br>
              <a:rPr lang="en-US" altLang="zh-CN" smtClean="0">
                <a:latin typeface="Arial" panose="020B0604020202020204" pitchFamily="34" charset="0"/>
                <a:cs typeface="Arial" panose="020B0604020202020204" pitchFamily="34" charset="0"/>
              </a:rPr>
            </a:b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首</a:t>
            </a:r>
            <a:r>
              <a:rPr lang="zh-CN" altLang="en-US">
                <a:latin typeface="Arial" panose="020B0604020202020204" pitchFamily="34" charset="0"/>
                <a:cs typeface="Arial" panose="020B0604020202020204" pitchFamily="34" charset="0"/>
              </a:rPr>
              <a:t>先，当一个请求进来的时候，会第一个调用 </a:t>
            </a:r>
            <a:r>
              <a:rPr lang="en-US" altLang="zh-CN">
                <a:latin typeface="Arial" panose="020B0604020202020204" pitchFamily="34" charset="0"/>
                <a:cs typeface="Arial" panose="020B0604020202020204" pitchFamily="34" charset="0"/>
              </a:rPr>
              <a:t>pipeline </a:t>
            </a:r>
            <a:r>
              <a:rPr lang="zh-CN" altLang="en-US">
                <a:latin typeface="Arial" panose="020B0604020202020204" pitchFamily="34" charset="0"/>
                <a:cs typeface="Arial" panose="020B0604020202020204" pitchFamily="34" charset="0"/>
              </a:rPr>
              <a:t>的 相关方法，如果是入站事件，这些方法由 </a:t>
            </a:r>
            <a:r>
              <a:rPr lang="en-US" altLang="zh-CN">
                <a:latin typeface="Arial" panose="020B0604020202020204" pitchFamily="34" charset="0"/>
                <a:cs typeface="Arial" panose="020B0604020202020204" pitchFamily="34" charset="0"/>
              </a:rPr>
              <a:t>fire </a:t>
            </a:r>
            <a:r>
              <a:rPr lang="zh-CN" altLang="en-US">
                <a:latin typeface="Arial" panose="020B0604020202020204" pitchFamily="34" charset="0"/>
                <a:cs typeface="Arial" panose="020B0604020202020204" pitchFamily="34" charset="0"/>
              </a:rPr>
              <a:t>开头，表示开始管道的流动。让后面的 </a:t>
            </a:r>
            <a:r>
              <a:rPr lang="en-US" altLang="zh-CN">
                <a:latin typeface="Arial" panose="020B0604020202020204" pitchFamily="34" charset="0"/>
                <a:cs typeface="Arial" panose="020B0604020202020204" pitchFamily="34" charset="0"/>
              </a:rPr>
              <a:t>handler </a:t>
            </a:r>
            <a:r>
              <a:rPr lang="zh-CN" altLang="en-US">
                <a:latin typeface="Arial" panose="020B0604020202020204" pitchFamily="34" charset="0"/>
                <a:cs typeface="Arial" panose="020B0604020202020204" pitchFamily="34" charset="0"/>
              </a:rPr>
              <a:t>继续处理</a:t>
            </a:r>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b="1">
                <a:latin typeface="Arial" panose="020B0604020202020204" pitchFamily="34" charset="0"/>
                <a:cs typeface="Arial" panose="020B0604020202020204" pitchFamily="34" charset="0"/>
              </a:rPr>
              <a:t>说</a:t>
            </a:r>
            <a:r>
              <a:rPr lang="zh-CN" altLang="en-US" b="1" smtClean="0">
                <a:latin typeface="Arial" panose="020B0604020202020204" pitchFamily="34" charset="0"/>
                <a:cs typeface="Arial" panose="020B0604020202020204" pitchFamily="34" charset="0"/>
              </a:rPr>
              <a:t>明</a:t>
            </a:r>
            <a:endParaRPr lang="en-US" altLang="zh-CN" b="1" smtClean="0">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当浏览器输入 </a:t>
            </a:r>
            <a:r>
              <a:rPr lang="en-US" altLang="zh-CN" smtClean="0">
                <a:latin typeface="Arial" panose="020B0604020202020204" pitchFamily="34" charset="0"/>
                <a:cs typeface="Arial" panose="020B0604020202020204" pitchFamily="34" charset="0"/>
              </a:rPr>
              <a:t>http://localhost:8007</a:t>
            </a:r>
            <a:r>
              <a:rPr lang="zh-CN" altLang="en-US" smtClean="0">
                <a:latin typeface="Arial" panose="020B0604020202020204" pitchFamily="34" charset="0"/>
                <a:cs typeface="Arial" panose="020B0604020202020204" pitchFamily="34" charset="0"/>
              </a:rPr>
              <a:t>。可以看到会执行</a:t>
            </a:r>
            <a:r>
              <a:rPr lang="en-US" altLang="zh-CN" smtClean="0">
                <a:latin typeface="Arial" panose="020B0604020202020204" pitchFamily="34" charset="0"/>
                <a:cs typeface="Arial" panose="020B0604020202020204" pitchFamily="34" charset="0"/>
              </a:rPr>
              <a:t>handler</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在</a:t>
            </a:r>
            <a:r>
              <a:rPr lang="en-US" altLang="zh-CN" smtClean="0">
                <a:latin typeface="Arial" panose="020B0604020202020204" pitchFamily="34" charset="0"/>
                <a:cs typeface="Arial" panose="020B0604020202020204" pitchFamily="34" charset="0"/>
              </a:rPr>
              <a:t>Debug</a:t>
            </a:r>
            <a:r>
              <a:rPr lang="zh-CN" altLang="en-US" smtClean="0">
                <a:latin typeface="Arial" panose="020B0604020202020204" pitchFamily="34" charset="0"/>
                <a:cs typeface="Arial" panose="020B0604020202020204" pitchFamily="34" charset="0"/>
              </a:rPr>
              <a:t>时，可以将断点下在 </a:t>
            </a:r>
            <a:r>
              <a:rPr lang="en-US" altLang="zh-CN" smtClean="0"/>
              <a:t>DefaultChannelPipeline </a:t>
            </a:r>
            <a:r>
              <a:rPr lang="zh-CN" altLang="en-US" smtClean="0"/>
              <a:t>类的</a:t>
            </a:r>
            <a:endParaRPr lang="en-US" altLang="zh-CN" smtClean="0">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smtClean="0"/>
              <a:t>); //</a:t>
            </a:r>
            <a:r>
              <a:rPr lang="zh-CN" altLang="en-US" smtClean="0"/>
              <a:t>断点</a:t>
            </a:r>
            <a:br>
              <a:rPr lang="en-US" altLang="zh-CN"/>
            </a:br>
            <a:r>
              <a:rPr lang="en-US" altLang="zh-CN"/>
              <a:t>    </a:t>
            </a:r>
            <a:r>
              <a:rPr lang="en-US" altLang="zh-CN" b="1"/>
              <a:t>return this</a:t>
            </a:r>
            <a:r>
              <a:rPr lang="en-US" altLang="zh-CN"/>
              <a:t>;</a:t>
            </a:r>
            <a:br>
              <a:rPr lang="en-US" altLang="zh-CN"/>
            </a:br>
            <a:r>
              <a:rPr lang="en-US" altLang="zh-CN" smtClean="0"/>
              <a:t>}</a:t>
            </a:r>
            <a:endParaRPr lang="en-US" altLang="zh-CN" smtClean="0"/>
          </a:p>
          <a:p>
            <a:endParaRPr lang="en-US" altLang="zh-CN">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b="1" smtClean="0">
                <a:latin typeface="Arial" panose="020B0604020202020204" pitchFamily="34" charset="0"/>
                <a:cs typeface="Arial" panose="020B0604020202020204" pitchFamily="34" charset="0"/>
              </a:rPr>
              <a:t>源码分析</a:t>
            </a:r>
            <a:endParaRPr lang="en-US" altLang="zh-CN" b="1" smtClean="0">
              <a:latin typeface="Arial" panose="020B0604020202020204" pitchFamily="34" charset="0"/>
              <a:cs typeface="Arial" panose="020B0604020202020204" pitchFamily="34" charset="0"/>
            </a:endParaRPr>
          </a:p>
        </p:txBody>
      </p:sp>
      <p:graphicFrame>
        <p:nvGraphicFramePr>
          <p:cNvPr id="3" name="对象 2"/>
          <p:cNvGraphicFramePr>
            <a:graphicFrameLocks noChangeAspect="1"/>
          </p:cNvGraphicFramePr>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865" name="包装程序外壳对象" showAsIcon="1" r:id="rId1" imgW="2847975" imgH="523875" progId="Package">
                  <p:embed/>
                </p:oleObj>
              </mc:Choice>
              <mc:Fallback>
                <p:oleObj name="包装程序外壳对象" showAsIcon="1" r:id="rId1" imgW="2847975" imgH="523875" progId="Package">
                  <p:embed/>
                  <p:pic>
                    <p:nvPicPr>
                      <p:cNvPr id="0" name="图片 198864"/>
                      <p:cNvPicPr/>
                      <p:nvPr/>
                    </p:nvPicPr>
                    <p:blipFill>
                      <a:blip r:embed="rId2"/>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866" name="包装程序外壳对象" showAsIcon="1" r:id="rId3" imgW="901700" imgH="708025" progId="Package">
                  <p:embed/>
                </p:oleObj>
              </mc:Choice>
              <mc:Fallback>
                <p:oleObj name="包装程序外壳对象" showAsIcon="1" r:id="rId3" imgW="901700" imgH="708025" progId="Package">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BIO</a:t>
            </a:r>
            <a:r>
              <a:rPr lang="zh-CN" altLang="en-US" sz="2200" b="1" smtClean="0"/>
              <a:t> 应用实例</a:t>
            </a:r>
            <a:endParaRPr lang="zh-CN" altLang="en-US" sz="2200" b="1"/>
          </a:p>
        </p:txBody>
      </p:sp>
      <p:sp>
        <p:nvSpPr>
          <p:cNvPr id="2" name="TextBox 1"/>
          <p:cNvSpPr txBox="1"/>
          <p:nvPr/>
        </p:nvSpPr>
        <p:spPr>
          <a:xfrm>
            <a:off x="691136" y="1368127"/>
            <a:ext cx="8967333" cy="3200876"/>
          </a:xfrm>
          <a:prstGeom prst="rect">
            <a:avLst/>
          </a:prstGeom>
          <a:noFill/>
        </p:spPr>
        <p:txBody>
          <a:bodyPr wrap="square" rtlCol="0">
            <a:spAutoFit/>
          </a:bodyPr>
          <a:lstStyle/>
          <a:p>
            <a:endParaRPr lang="en-US" altLang="zh-CN" sz="2000" b="1">
              <a:solidFill>
                <a:srgbClr val="0070C0"/>
              </a:solidFill>
            </a:endParaRPr>
          </a:p>
          <a:p>
            <a:endParaRPr lang="en-US" altLang="zh-CN" sz="2000" b="1">
              <a:solidFill>
                <a:srgbClr val="0070C0"/>
              </a:solidFill>
            </a:endParaRPr>
          </a:p>
          <a:p>
            <a:pPr fontAlgn="base"/>
            <a:endParaRPr lang="en-US" altLang="zh-CN" smtClean="0"/>
          </a:p>
          <a:p>
            <a:endParaRPr lang="en-US" altLang="zh-CN" smtClean="0"/>
          </a:p>
          <a:p>
            <a:endParaRPr lang="en-US" altLang="zh-CN"/>
          </a:p>
          <a:p>
            <a:endParaRPr lang="en-US" altLang="zh-CN" smtClean="0"/>
          </a:p>
          <a:p>
            <a:endParaRPr lang="en-US" altLang="zh-CN"/>
          </a:p>
          <a:p>
            <a:endParaRPr lang="en-US" altLang="zh-CN"/>
          </a:p>
          <a:p>
            <a:endParaRPr lang="en-US" altLang="zh-CN" smtClean="0"/>
          </a:p>
          <a:p>
            <a:endParaRPr lang="en-US" altLang="zh-CN"/>
          </a:p>
          <a:p>
            <a:endParaRPr lang="en-US" altLang="zh-CN" smtClean="0"/>
          </a:p>
        </p:txBody>
      </p:sp>
      <p:sp>
        <p:nvSpPr>
          <p:cNvPr id="6" name="TextBox 5"/>
          <p:cNvSpPr txBox="1"/>
          <p:nvPr/>
        </p:nvSpPr>
        <p:spPr>
          <a:xfrm>
            <a:off x="840591" y="1440137"/>
            <a:ext cx="8145328" cy="2031325"/>
          </a:xfrm>
          <a:prstGeom prst="rect">
            <a:avLst/>
          </a:prstGeom>
          <a:noFill/>
        </p:spPr>
        <p:txBody>
          <a:bodyPr wrap="square" rtlCol="0">
            <a:spAutoFit/>
          </a:bodyPr>
          <a:lstStyle/>
          <a:p>
            <a:r>
              <a:rPr lang="zh-CN" altLang="en-US" b="1"/>
              <a:t>实例</a:t>
            </a:r>
            <a:r>
              <a:rPr lang="zh-CN" altLang="en-US" b="1" smtClean="0"/>
              <a:t>说明</a:t>
            </a:r>
            <a:r>
              <a:rPr lang="zh-CN" altLang="en-US" smtClean="0"/>
              <a:t>：</a:t>
            </a:r>
            <a:endParaRPr lang="zh-CN" altLang="en-US"/>
          </a:p>
          <a:p>
            <a:pPr marL="342900" indent="-342900">
              <a:buAutoNum type="arabicParenR"/>
            </a:pPr>
            <a:r>
              <a:rPr lang="zh-CN" altLang="en-US">
                <a:latin typeface="Arial" panose="020B0604020202020204" pitchFamily="34" charset="0"/>
                <a:cs typeface="Arial" panose="020B0604020202020204" pitchFamily="34" charset="0"/>
              </a:rPr>
              <a:t>使</a:t>
            </a:r>
            <a:r>
              <a:rPr lang="zh-CN" altLang="en-US" smtClean="0">
                <a:latin typeface="Arial" panose="020B0604020202020204" pitchFamily="34" charset="0"/>
                <a:cs typeface="Arial" panose="020B0604020202020204" pitchFamily="34" charset="0"/>
              </a:rPr>
              <a:t>用</a:t>
            </a:r>
            <a:r>
              <a:rPr lang="en-US" altLang="zh-CN" smtClean="0">
                <a:latin typeface="Arial" panose="020B0604020202020204" pitchFamily="34" charset="0"/>
                <a:cs typeface="Arial" panose="020B0604020202020204" pitchFamily="34" charset="0"/>
              </a:rPr>
              <a:t>BIO</a:t>
            </a:r>
            <a:r>
              <a:rPr lang="zh-CN" altLang="en-US" smtClean="0">
                <a:latin typeface="Arial" panose="020B0604020202020204" pitchFamily="34" charset="0"/>
                <a:cs typeface="Arial" panose="020B0604020202020204" pitchFamily="34" charset="0"/>
              </a:rPr>
              <a:t>模型编写一个服务器端，监听</a:t>
            </a:r>
            <a:r>
              <a:rPr lang="en-US" altLang="zh-CN" smtClean="0">
                <a:latin typeface="Arial" panose="020B0604020202020204" pitchFamily="34" charset="0"/>
                <a:cs typeface="Arial" panose="020B0604020202020204" pitchFamily="34" charset="0"/>
              </a:rPr>
              <a:t>6666</a:t>
            </a:r>
            <a:r>
              <a:rPr lang="zh-CN" altLang="en-US" smtClean="0">
                <a:latin typeface="Arial" panose="020B0604020202020204" pitchFamily="34" charset="0"/>
                <a:cs typeface="Arial" panose="020B0604020202020204" pitchFamily="34" charset="0"/>
              </a:rPr>
              <a:t>端口，当有客户端连接时，就启动一个线程与之通讯。</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要求使用线</a:t>
            </a:r>
            <a:r>
              <a:rPr lang="zh-CN" altLang="en-US">
                <a:latin typeface="Arial" panose="020B0604020202020204" pitchFamily="34" charset="0"/>
                <a:cs typeface="Arial" panose="020B0604020202020204" pitchFamily="34" charset="0"/>
              </a:rPr>
              <a:t>程池机制改</a:t>
            </a:r>
            <a:r>
              <a:rPr lang="zh-CN" altLang="en-US" smtClean="0">
                <a:latin typeface="Arial" panose="020B0604020202020204" pitchFamily="34" charset="0"/>
                <a:cs typeface="Arial" panose="020B0604020202020204" pitchFamily="34" charset="0"/>
              </a:rPr>
              <a:t>善，可以连接多个客户端</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服务</a:t>
            </a:r>
            <a:r>
              <a:rPr lang="zh-CN" altLang="en-US" smtClean="0">
                <a:latin typeface="Arial" panose="020B0604020202020204" pitchFamily="34" charset="0"/>
                <a:cs typeface="Arial" panose="020B0604020202020204" pitchFamily="34" charset="0"/>
              </a:rPr>
              <a:t>器端可以接收客户端发送的数据</a:t>
            </a:r>
            <a:r>
              <a:rPr lang="en-US" altLang="zh-CN" smtClean="0">
                <a:latin typeface="Arial" panose="020B0604020202020204" pitchFamily="34" charset="0"/>
                <a:cs typeface="Arial" panose="020B0604020202020204" pitchFamily="34" charset="0"/>
              </a:rPr>
              <a:t>(telnet </a:t>
            </a:r>
            <a:r>
              <a:rPr lang="zh-CN" altLang="en-US" smtClean="0">
                <a:latin typeface="Arial" panose="020B0604020202020204" pitchFamily="34" charset="0"/>
                <a:cs typeface="Arial" panose="020B0604020202020204" pitchFamily="34" charset="0"/>
              </a:rPr>
              <a:t>方式即可</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a:t>
            </a:r>
            <a:endParaRPr lang="zh-CN" altLang="en-US">
              <a:latin typeface="Arial" panose="020B0604020202020204" pitchFamily="34" charset="0"/>
              <a:cs typeface="Arial" panose="020B0604020202020204" pitchFamily="34" charset="0"/>
            </a:endParaRPr>
          </a:p>
          <a:p>
            <a:endParaRPr lang="zh-CN" altLang="en-US"/>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0248" y="3346063"/>
            <a:ext cx="1345707" cy="126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nvGraphicFramePr>
        <p:xfrm>
          <a:off x="1288958" y="3857803"/>
          <a:ext cx="1319617" cy="711200"/>
        </p:xfrm>
        <a:graphic>
          <a:graphicData uri="http://schemas.openxmlformats.org/presentationml/2006/ole">
            <mc:AlternateContent xmlns:mc="http://schemas.openxmlformats.org/markup-compatibility/2006">
              <mc:Choice xmlns:v="urn:schemas-microsoft-com:vml" Requires="v">
                <p:oleObj spid="_x0000_s162949" name="包装程序外壳对象" showAsIcon="1" r:id="rId2" imgW="942975" imgH="523875" progId="Package">
                  <p:embed/>
                </p:oleObj>
              </mc:Choice>
              <mc:Fallback>
                <p:oleObj name="包装程序外壳对象" showAsIcon="1" r:id="rId2" imgW="942975" imgH="523875" progId="Package">
                  <p:embed/>
                  <p:pic>
                    <p:nvPicPr>
                      <p:cNvPr id="0" name="图片 162948"/>
                      <p:cNvPicPr/>
                      <p:nvPr/>
                    </p:nvPicPr>
                    <p:blipFill>
                      <a:blip r:embed="rId3"/>
                      <a:stretch>
                        <a:fillRect/>
                      </a:stretch>
                    </p:blipFill>
                    <p:spPr>
                      <a:xfrm>
                        <a:off x="1288958" y="3857803"/>
                        <a:ext cx="131961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ChannelPipeline </a:t>
            </a:r>
            <a:r>
              <a:rPr lang="zh-CN" altLang="en-US" sz="2200" b="1" smtClean="0"/>
              <a:t>调</a:t>
            </a:r>
            <a:r>
              <a:rPr lang="zh-CN" altLang="en-US" sz="2200" b="1"/>
              <a:t>度 </a:t>
            </a:r>
            <a:r>
              <a:rPr lang="en-US" altLang="zh-CN" sz="2200" b="1"/>
              <a:t>handler </a:t>
            </a:r>
            <a:r>
              <a:rPr lang="zh-CN" altLang="en-US" sz="2200" b="1" smtClean="0"/>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smtClean="0">
                <a:solidFill>
                  <a:srgbClr val="0070C0"/>
                </a:solidFill>
                <a:latin typeface="Arial" panose="020B0604020202020204" pitchFamily="34" charset="0"/>
                <a:cs typeface="Arial" panose="020B0604020202020204" pitchFamily="34" charset="0"/>
              </a:rPr>
              <a:t>ChannelPipeline </a:t>
            </a:r>
            <a:r>
              <a:rPr lang="zh-CN" altLang="en-US" sz="2000" b="1">
                <a:solidFill>
                  <a:srgbClr val="0070C0"/>
                </a:solidFill>
                <a:latin typeface="Arial" panose="020B0604020202020204" pitchFamily="34" charset="0"/>
                <a:cs typeface="Arial" panose="020B0604020202020204" pitchFamily="34" charset="0"/>
              </a:rPr>
              <a:t>调度 </a:t>
            </a:r>
            <a:r>
              <a:rPr lang="en-US" altLang="zh-CN" sz="2000" b="1">
                <a:solidFill>
                  <a:srgbClr val="0070C0"/>
                </a:solidFill>
                <a:latin typeface="Arial" panose="020B0604020202020204" pitchFamily="34" charset="0"/>
                <a:cs typeface="Arial" panose="020B0604020202020204" pitchFamily="34" charset="0"/>
              </a:rPr>
              <a:t>handler </a:t>
            </a:r>
            <a:r>
              <a:rPr lang="zh-CN" altLang="en-US" sz="2000" b="1" smtClean="0">
                <a:solidFill>
                  <a:srgbClr val="0070C0"/>
                </a:solidFill>
                <a:latin typeface="Arial" panose="020B0604020202020204" pitchFamily="34" charset="0"/>
                <a:cs typeface="Arial" panose="020B0604020202020204" pitchFamily="34" charset="0"/>
              </a:rPr>
              <a:t>梳理</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Context </a:t>
            </a:r>
            <a:r>
              <a:rPr lang="zh-CN" altLang="en-US">
                <a:latin typeface="Arial" panose="020B0604020202020204" pitchFamily="34" charset="0"/>
                <a:cs typeface="Arial" panose="020B0604020202020204" pitchFamily="34" charset="0"/>
              </a:rPr>
              <a:t>包装 </a:t>
            </a:r>
            <a:r>
              <a:rPr lang="en-US" altLang="zh-CN">
                <a:latin typeface="Arial" panose="020B0604020202020204" pitchFamily="34" charset="0"/>
                <a:cs typeface="Arial" panose="020B0604020202020204" pitchFamily="34" charset="0"/>
              </a:rPr>
              <a:t>handler</a:t>
            </a:r>
            <a:r>
              <a:rPr lang="zh-CN" altLang="en-US">
                <a:latin typeface="Arial" panose="020B0604020202020204" pitchFamily="34" charset="0"/>
                <a:cs typeface="Arial" panose="020B0604020202020204" pitchFamily="34" charset="0"/>
              </a:rPr>
              <a:t>，多个 </a:t>
            </a:r>
            <a:r>
              <a:rPr lang="en-US" altLang="zh-CN">
                <a:latin typeface="Arial" panose="020B0604020202020204" pitchFamily="34" charset="0"/>
                <a:cs typeface="Arial" panose="020B0604020202020204" pitchFamily="34" charset="0"/>
              </a:rPr>
              <a:t>Context </a:t>
            </a:r>
            <a:r>
              <a:rPr lang="zh-CN" altLang="en-US">
                <a:latin typeface="Arial" panose="020B0604020202020204" pitchFamily="34" charset="0"/>
                <a:cs typeface="Arial" panose="020B0604020202020204" pitchFamily="34" charset="0"/>
              </a:rPr>
              <a:t>在 </a:t>
            </a:r>
            <a:r>
              <a:rPr lang="en-US" altLang="zh-CN">
                <a:latin typeface="Arial" panose="020B0604020202020204" pitchFamily="34" charset="0"/>
                <a:cs typeface="Arial" panose="020B0604020202020204" pitchFamily="34" charset="0"/>
              </a:rPr>
              <a:t>pipeline </a:t>
            </a:r>
            <a:r>
              <a:rPr lang="zh-CN" altLang="en-US">
                <a:latin typeface="Arial" panose="020B0604020202020204" pitchFamily="34" charset="0"/>
                <a:cs typeface="Arial" panose="020B0604020202020204" pitchFamily="34" charset="0"/>
              </a:rPr>
              <a:t>中形成了双向链表，入站方向叫 </a:t>
            </a:r>
            <a:r>
              <a:rPr lang="en-US" altLang="zh-CN">
                <a:latin typeface="Arial" panose="020B0604020202020204" pitchFamily="34" charset="0"/>
                <a:cs typeface="Arial" panose="020B0604020202020204" pitchFamily="34" charset="0"/>
              </a:rPr>
              <a:t>inbound</a:t>
            </a:r>
            <a:r>
              <a:rPr lang="zh-CN" altLang="en-US">
                <a:latin typeface="Arial" panose="020B0604020202020204" pitchFamily="34" charset="0"/>
                <a:cs typeface="Arial" panose="020B0604020202020204" pitchFamily="34" charset="0"/>
              </a:rPr>
              <a:t>，由 </a:t>
            </a:r>
            <a:r>
              <a:rPr lang="en-US" altLang="zh-CN">
                <a:latin typeface="Arial" panose="020B0604020202020204" pitchFamily="34" charset="0"/>
                <a:cs typeface="Arial" panose="020B0604020202020204" pitchFamily="34" charset="0"/>
              </a:rPr>
              <a:t>head </a:t>
            </a:r>
            <a:r>
              <a:rPr lang="zh-CN" altLang="en-US">
                <a:latin typeface="Arial" panose="020B0604020202020204" pitchFamily="34" charset="0"/>
                <a:cs typeface="Arial" panose="020B0604020202020204" pitchFamily="34" charset="0"/>
              </a:rPr>
              <a:t>节点开始，出站方法叫 </a:t>
            </a:r>
            <a:r>
              <a:rPr lang="en-US" altLang="zh-CN">
                <a:latin typeface="Arial" panose="020B0604020202020204" pitchFamily="34" charset="0"/>
                <a:cs typeface="Arial" panose="020B0604020202020204" pitchFamily="34" charset="0"/>
              </a:rPr>
              <a:t>outbound </a:t>
            </a:r>
            <a:r>
              <a:rPr lang="zh-CN" altLang="en-US">
                <a:latin typeface="Arial" panose="020B0604020202020204" pitchFamily="34" charset="0"/>
                <a:cs typeface="Arial" panose="020B0604020202020204" pitchFamily="34" charset="0"/>
              </a:rPr>
              <a:t>，由 </a:t>
            </a:r>
            <a:r>
              <a:rPr lang="en-US" altLang="zh-CN">
                <a:latin typeface="Arial" panose="020B0604020202020204" pitchFamily="34" charset="0"/>
                <a:cs typeface="Arial" panose="020B0604020202020204" pitchFamily="34" charset="0"/>
              </a:rPr>
              <a:t>tail </a:t>
            </a:r>
            <a:r>
              <a:rPr lang="zh-CN" altLang="en-US">
                <a:latin typeface="Arial" panose="020B0604020202020204" pitchFamily="34" charset="0"/>
                <a:cs typeface="Arial" panose="020B0604020202020204" pitchFamily="34" charset="0"/>
              </a:rPr>
              <a:t>节点开始</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而</a:t>
            </a:r>
            <a:r>
              <a:rPr lang="zh-CN" altLang="en-US">
                <a:latin typeface="Arial" panose="020B0604020202020204" pitchFamily="34" charset="0"/>
                <a:cs typeface="Arial" panose="020B0604020202020204" pitchFamily="34" charset="0"/>
              </a:rPr>
              <a:t>节点中间的传递通过 </a:t>
            </a:r>
            <a:r>
              <a:rPr lang="en-US" altLang="zh-CN">
                <a:latin typeface="Arial" panose="020B0604020202020204" pitchFamily="34" charset="0"/>
                <a:cs typeface="Arial" panose="020B0604020202020204" pitchFamily="34" charset="0"/>
              </a:rPr>
              <a:t>AbstractChannelHandlerContext </a:t>
            </a:r>
            <a:r>
              <a:rPr lang="zh-CN" altLang="en-US">
                <a:latin typeface="Arial" panose="020B0604020202020204" pitchFamily="34" charset="0"/>
                <a:cs typeface="Arial" panose="020B0604020202020204" pitchFamily="34" charset="0"/>
              </a:rPr>
              <a:t>类内部的 </a:t>
            </a:r>
            <a:r>
              <a:rPr lang="en-US" altLang="zh-CN">
                <a:latin typeface="Arial" panose="020B0604020202020204" pitchFamily="34" charset="0"/>
                <a:cs typeface="Arial" panose="020B0604020202020204" pitchFamily="34" charset="0"/>
              </a:rPr>
              <a:t>fire </a:t>
            </a:r>
            <a:r>
              <a:rPr lang="zh-CN" altLang="en-US">
                <a:latin typeface="Arial" panose="020B0604020202020204" pitchFamily="34" charset="0"/>
                <a:cs typeface="Arial" panose="020B0604020202020204" pitchFamily="34" charset="0"/>
              </a:rPr>
              <a:t>系列方法，找到当前节点的下一个节点不断的循环传播。是一</a:t>
            </a:r>
            <a:r>
              <a:rPr lang="zh-CN" altLang="en-US" smtClean="0">
                <a:latin typeface="Arial" panose="020B0604020202020204" pitchFamily="34" charset="0"/>
                <a:cs typeface="Arial" panose="020B0604020202020204" pitchFamily="34" charset="0"/>
              </a:rPr>
              <a:t>个过</a:t>
            </a:r>
            <a:r>
              <a:rPr lang="zh-CN" altLang="en-US">
                <a:latin typeface="Arial" panose="020B0604020202020204" pitchFamily="34" charset="0"/>
                <a:cs typeface="Arial" panose="020B0604020202020204" pitchFamily="34" charset="0"/>
              </a:rPr>
              <a:t>滤</a:t>
            </a:r>
            <a:r>
              <a:rPr lang="zh-CN" altLang="en-US" smtClean="0">
                <a:latin typeface="Arial" panose="020B0604020202020204" pitchFamily="34" charset="0"/>
                <a:cs typeface="Arial" panose="020B0604020202020204" pitchFamily="34" charset="0"/>
              </a:rPr>
              <a:t>器形式</a:t>
            </a:r>
            <a:r>
              <a:rPr lang="zh-CN" altLang="en-US">
                <a:latin typeface="Arial" panose="020B0604020202020204" pitchFamily="34" charset="0"/>
                <a:cs typeface="Arial" panose="020B0604020202020204" pitchFamily="34" charset="0"/>
              </a:rPr>
              <a:t>完</a:t>
            </a:r>
            <a:r>
              <a:rPr lang="zh-CN" altLang="en-US" smtClean="0">
                <a:latin typeface="Arial" panose="020B0604020202020204" pitchFamily="34" charset="0"/>
                <a:cs typeface="Arial" panose="020B0604020202020204" pitchFamily="34" charset="0"/>
              </a:rPr>
              <a:t>成对</a:t>
            </a:r>
            <a:r>
              <a:rPr lang="en-US" altLang="zh-CN" smtClean="0">
                <a:latin typeface="Arial" panose="020B0604020202020204" pitchFamily="34" charset="0"/>
                <a:cs typeface="Arial" panose="020B0604020202020204" pitchFamily="34" charset="0"/>
              </a:rPr>
              <a:t>handler </a:t>
            </a:r>
            <a:r>
              <a:rPr lang="zh-CN" altLang="en-US" smtClean="0">
                <a:latin typeface="Arial" panose="020B0604020202020204" pitchFamily="34" charset="0"/>
                <a:cs typeface="Arial" panose="020B0604020202020204" pitchFamily="34" charset="0"/>
              </a:rPr>
              <a:t>的调度</a:t>
            </a:r>
            <a:endParaRPr lang="en-US" altLang="zh-CN" smtClean="0">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源码剖析目</a:t>
            </a:r>
            <a:r>
              <a:rPr lang="zh-CN" altLang="en-US" sz="2000" b="1">
                <a:solidFill>
                  <a:srgbClr val="0070C0"/>
                </a:solidFill>
                <a:latin typeface="Arial" panose="020B0604020202020204" pitchFamily="34" charset="0"/>
                <a:cs typeface="Arial" panose="020B0604020202020204" pitchFamily="34" charset="0"/>
              </a:rPr>
              <a:t>的</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smtClean="0">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作为一个网络框架，提供了诸多功能，比</a:t>
            </a:r>
            <a:r>
              <a:rPr lang="zh-CN" altLang="en-US" smtClean="0">
                <a:latin typeface="Arial" panose="020B0604020202020204" pitchFamily="34" charset="0"/>
                <a:cs typeface="Arial" panose="020B0604020202020204" pitchFamily="34" charset="0"/>
              </a:rPr>
              <a:t>如编码解码等，</a:t>
            </a:r>
            <a:r>
              <a:rPr lang="en-US" altLang="zh-CN">
                <a:latin typeface="Arial" panose="020B0604020202020204" pitchFamily="34" charset="0"/>
                <a:cs typeface="Arial" panose="020B0604020202020204" pitchFamily="34" charset="0"/>
              </a:rPr>
              <a:t>Netty </a:t>
            </a:r>
            <a:r>
              <a:rPr lang="zh-CN" altLang="en-US" smtClean="0">
                <a:latin typeface="Arial" panose="020B0604020202020204" pitchFamily="34" charset="0"/>
                <a:cs typeface="Arial" panose="020B0604020202020204" pitchFamily="34" charset="0"/>
              </a:rPr>
              <a:t>还提供了非</a:t>
            </a:r>
            <a:r>
              <a:rPr lang="zh-CN" altLang="en-US">
                <a:latin typeface="Arial" panose="020B0604020202020204" pitchFamily="34" charset="0"/>
                <a:cs typeface="Arial" panose="020B0604020202020204" pitchFamily="34" charset="0"/>
              </a:rPr>
              <a:t>常重要的一个服务</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心跳机</a:t>
            </a:r>
            <a:r>
              <a:rPr lang="zh-CN" altLang="en-US" smtClean="0">
                <a:latin typeface="Arial" panose="020B0604020202020204" pitchFamily="34" charset="0"/>
                <a:cs typeface="Arial" panose="020B0604020202020204" pitchFamily="34" charset="0"/>
              </a:rPr>
              <a:t>制</a:t>
            </a:r>
            <a:r>
              <a:rPr lang="en-US" altLang="zh-CN" smtClean="0">
                <a:latin typeface="Arial" panose="020B0604020202020204" pitchFamily="34" charset="0"/>
                <a:cs typeface="Arial" panose="020B0604020202020204" pitchFamily="34" charset="0"/>
              </a:rPr>
              <a:t>heartbeat</a:t>
            </a:r>
            <a:r>
              <a:rPr lang="zh-CN" altLang="en-US" smtClean="0">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通过心跳检查对方是否有效，</a:t>
            </a:r>
            <a:r>
              <a:rPr lang="zh-CN" altLang="en-US" smtClean="0">
                <a:latin typeface="Arial" panose="020B0604020202020204" pitchFamily="34" charset="0"/>
                <a:cs typeface="Arial" panose="020B0604020202020204" pitchFamily="34" charset="0"/>
              </a:rPr>
              <a:t>这是 </a:t>
            </a:r>
            <a:r>
              <a:rPr lang="en-US" altLang="zh-CN">
                <a:latin typeface="Arial" panose="020B0604020202020204" pitchFamily="34" charset="0"/>
                <a:cs typeface="Arial" panose="020B0604020202020204" pitchFamily="34" charset="0"/>
              </a:rPr>
              <a:t>RPC </a:t>
            </a:r>
            <a:r>
              <a:rPr lang="zh-CN" altLang="en-US">
                <a:latin typeface="Arial" panose="020B0604020202020204" pitchFamily="34" charset="0"/>
                <a:cs typeface="Arial" panose="020B0604020202020204" pitchFamily="34" charset="0"/>
              </a:rPr>
              <a:t>框架中是必不可少的功能。下面我们分析一下</a:t>
            </a:r>
            <a:r>
              <a:rPr lang="en-US" altLang="zh-CN" smtClean="0">
                <a:latin typeface="Arial" panose="020B0604020202020204" pitchFamily="34" charset="0"/>
                <a:cs typeface="Arial" panose="020B0604020202020204" pitchFamily="34" charset="0"/>
              </a:rPr>
              <a:t>Netty</a:t>
            </a:r>
            <a:r>
              <a:rPr lang="zh-CN" altLang="en-US" smtClean="0">
                <a:latin typeface="Arial" panose="020B0604020202020204" pitchFamily="34" charset="0"/>
                <a:cs typeface="Arial" panose="020B0604020202020204" pitchFamily="34" charset="0"/>
              </a:rPr>
              <a:t>内部</a:t>
            </a:r>
            <a:r>
              <a:rPr lang="en-US" altLang="zh-CN" smtClean="0">
                <a:latin typeface="Arial" panose="020B0604020202020204" pitchFamily="34" charset="0"/>
                <a:cs typeface="Arial" panose="020B0604020202020204" pitchFamily="34" charset="0"/>
              </a:rPr>
              <a:t> </a:t>
            </a:r>
            <a:r>
              <a:rPr lang="zh-CN" altLang="en-US">
                <a:latin typeface="Arial" panose="020B0604020202020204" pitchFamily="34" charset="0"/>
                <a:cs typeface="Arial" panose="020B0604020202020204" pitchFamily="34" charset="0"/>
              </a:rPr>
              <a:t>心跳服</a:t>
            </a:r>
            <a:r>
              <a:rPr lang="zh-CN" altLang="en-US" smtClean="0">
                <a:latin typeface="Arial" panose="020B0604020202020204" pitchFamily="34" charset="0"/>
                <a:cs typeface="Arial" panose="020B0604020202020204" pitchFamily="34" charset="0"/>
              </a:rPr>
              <a:t>务源</a:t>
            </a:r>
            <a:r>
              <a:rPr lang="zh-CN" altLang="en-US">
                <a:latin typeface="Arial" panose="020B0604020202020204" pitchFamily="34" charset="0"/>
                <a:cs typeface="Arial" panose="020B0604020202020204" pitchFamily="34" charset="0"/>
              </a:rPr>
              <a:t>码实</a:t>
            </a:r>
            <a:r>
              <a:rPr lang="zh-CN" altLang="en-US" smtClean="0">
                <a:latin typeface="Arial" panose="020B0604020202020204" pitchFamily="34" charset="0"/>
                <a:cs typeface="Arial" panose="020B0604020202020204" pitchFamily="34" charset="0"/>
              </a:rPr>
              <a:t>现</a:t>
            </a:r>
            <a:r>
              <a:rPr lang="zh-CN" altLang="en-US">
                <a:latin typeface="Arial" panose="020B0604020202020204" pitchFamily="34" charset="0"/>
                <a:cs typeface="Arial" panose="020B0604020202020204" pitchFamily="34" charset="0"/>
              </a:rPr>
              <a:t>。</a:t>
            </a:r>
            <a:br>
              <a:rPr lang="zh-CN" altLang="en-US">
                <a:latin typeface="Arial" panose="020B0604020202020204" pitchFamily="34" charset="0"/>
                <a:cs typeface="Arial" panose="020B0604020202020204" pitchFamily="34" charset="0"/>
              </a:rPr>
            </a:br>
            <a:endParaRPr lang="zh-CN" altLang="en-US">
              <a:latin typeface="Arial" panose="020B0604020202020204" pitchFamily="34" charset="0"/>
              <a:cs typeface="Arial" panose="020B0604020202020204" pitchFamily="34" charset="0"/>
            </a:endParaRPr>
          </a:p>
          <a:p>
            <a:pPr marL="342900" indent="-342900">
              <a:buAutoNum type="arabicParenR"/>
            </a:pPr>
            <a:endParaRPr lang="zh-CN" altLang="en-US">
              <a:latin typeface="Arial" panose="020B0604020202020204" pitchFamily="34" charset="0"/>
              <a:cs typeface="Arial" panose="020B0604020202020204" pitchFamily="34" charset="0"/>
            </a:endParaRPr>
          </a:p>
          <a:p>
            <a:br>
              <a:rPr lang="en-US" altLang="zh-CN" smtClean="0">
                <a:latin typeface="Arial" panose="020B0604020202020204" pitchFamily="34" charset="0"/>
                <a:cs typeface="Arial" panose="020B0604020202020204" pitchFamily="34" charset="0"/>
              </a:rPr>
            </a:br>
            <a:endParaRPr lang="en-US" altLang="zh-CN" smtClean="0">
              <a:latin typeface="Arial" panose="020B0604020202020204" pitchFamily="34" charset="0"/>
              <a:cs typeface="Arial" panose="020B0604020202020204" pitchFamily="34" charset="0"/>
            </a:endParaRPr>
          </a:p>
        </p:txBody>
      </p:sp>
      <p:pic>
        <p:nvPicPr>
          <p:cNvPr id="201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sz="2000" b="1" smtClean="0">
              <a:solidFill>
                <a:srgbClr val="0070C0"/>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l"/>
            </a:pPr>
            <a:r>
              <a:rPr lang="zh-CN" altLang="en-US" sz="2000" b="1">
                <a:latin typeface="Arial" panose="020B0604020202020204" pitchFamily="34" charset="0"/>
                <a:cs typeface="Arial" panose="020B0604020202020204" pitchFamily="34" charset="0"/>
              </a:rPr>
              <a:t>说</a:t>
            </a:r>
            <a:r>
              <a:rPr lang="zh-CN" altLang="en-US" sz="2000" b="1" smtClean="0">
                <a:latin typeface="Arial" panose="020B0604020202020204" pitchFamily="34" charset="0"/>
                <a:cs typeface="Arial" panose="020B0604020202020204" pitchFamily="34" charset="0"/>
              </a:rPr>
              <a:t>明</a:t>
            </a:r>
            <a:endParaRPr lang="zh-CN" altLang="en-US">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提供了 </a:t>
            </a:r>
            <a:r>
              <a:rPr lang="en-US" altLang="zh-CN">
                <a:latin typeface="Arial" panose="020B0604020202020204" pitchFamily="34" charset="0"/>
                <a:cs typeface="Arial" panose="020B0604020202020204" pitchFamily="34" charset="0"/>
              </a:rPr>
              <a:t>IdleStateHandler </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ReadTimeoutHandler</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WriteTimeoutHandler </a:t>
            </a:r>
            <a:r>
              <a:rPr lang="zh-CN" altLang="en-US" smtClean="0">
                <a:latin typeface="Arial" panose="020B0604020202020204" pitchFamily="34" charset="0"/>
                <a:cs typeface="Arial" panose="020B0604020202020204" pitchFamily="34" charset="0"/>
              </a:rPr>
              <a:t>三个</a:t>
            </a:r>
            <a:r>
              <a:rPr lang="en-US" altLang="zh-CN" b="1" smtClean="0">
                <a:solidFill>
                  <a:srgbClr val="DA0000"/>
                </a:solidFill>
                <a:latin typeface="Arial" panose="020B0604020202020204" pitchFamily="34" charset="0"/>
                <a:cs typeface="Arial" panose="020B0604020202020204" pitchFamily="34" charset="0"/>
              </a:rPr>
              <a:t>Handler</a:t>
            </a:r>
            <a:r>
              <a:rPr lang="en-US" altLang="zh-CN" smtClean="0">
                <a:solidFill>
                  <a:srgbClr val="DA0000"/>
                </a:solidFill>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检</a:t>
            </a:r>
            <a:r>
              <a:rPr lang="zh-CN" altLang="en-US">
                <a:latin typeface="Arial" panose="020B0604020202020204" pitchFamily="34" charset="0"/>
                <a:cs typeface="Arial" panose="020B0604020202020204" pitchFamily="34" charset="0"/>
              </a:rPr>
              <a:t>测连接的有效</a:t>
            </a:r>
            <a:r>
              <a:rPr lang="zh-CN" altLang="en-US" smtClean="0">
                <a:latin typeface="Arial" panose="020B0604020202020204" pitchFamily="34" charset="0"/>
                <a:cs typeface="Arial" panose="020B0604020202020204" pitchFamily="34" charset="0"/>
              </a:rPr>
              <a:t>性，重点分析 </a:t>
            </a:r>
            <a:r>
              <a:rPr lang="en-US" altLang="zh-CN" b="1">
                <a:solidFill>
                  <a:srgbClr val="DA0000"/>
                </a:solidFill>
                <a:latin typeface="Arial" panose="020B0604020202020204" pitchFamily="34" charset="0"/>
                <a:cs typeface="Arial" panose="020B0604020202020204" pitchFamily="34" charset="0"/>
              </a:rPr>
              <a:t>IdleStateHandler</a:t>
            </a:r>
            <a:r>
              <a:rPr lang="en-US" altLang="zh-CN">
                <a:solidFill>
                  <a:srgbClr val="DA0000"/>
                </a:solidFill>
                <a:latin typeface="Arial" panose="020B0604020202020204" pitchFamily="34" charset="0"/>
                <a:cs typeface="Arial" panose="020B0604020202020204" pitchFamily="34" charset="0"/>
              </a:rPr>
              <a:t> </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如图</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p:txBody>
      </p:sp>
      <p:pic>
        <p:nvPicPr>
          <p:cNvPr id="20275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53" name="包装程序外壳对象" showAsIcon="1" r:id="rId2" imgW="2000250" imgH="523875" progId="Package">
                  <p:embed/>
                </p:oleObj>
              </mc:Choice>
              <mc:Fallback>
                <p:oleObj name="包装程序外壳对象" showAsIcon="1" r:id="rId2" imgW="2000250" imgH="523875" progId="Package">
                  <p:embed/>
                  <p:pic>
                    <p:nvPicPr>
                      <p:cNvPr id="0" name="图片 202852"/>
                      <p:cNvPicPr/>
                      <p:nvPr/>
                    </p:nvPicPr>
                    <p:blipFill>
                      <a:blip r:embed="rId3"/>
                      <a:stretch>
                        <a:fillRect/>
                      </a:stretch>
                    </p:blipFill>
                    <p:spPr>
                      <a:xfrm>
                        <a:off x="8398443" y="4716255"/>
                        <a:ext cx="136815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心</a:t>
            </a:r>
            <a:r>
              <a:rPr lang="zh-CN" altLang="en-US" sz="2200" b="1" smtClean="0"/>
              <a:t>跳</a:t>
            </a:r>
            <a:r>
              <a:rPr lang="en-US" altLang="zh-CN" sz="2200" b="1" smtClean="0"/>
              <a:t>(heartbeat)</a:t>
            </a:r>
            <a:r>
              <a:rPr lang="zh-CN" altLang="en-US" sz="2200" b="1" smtClean="0"/>
              <a:t>服</a:t>
            </a:r>
            <a:r>
              <a:rPr lang="zh-CN" altLang="en-US" sz="2200" b="1"/>
              <a:t>务</a:t>
            </a:r>
            <a:r>
              <a:rPr lang="zh-CN" altLang="en-US" sz="2200" b="1" smtClean="0"/>
              <a:t>源</a:t>
            </a:r>
            <a:r>
              <a:rPr lang="zh-CN" altLang="en-US" sz="2200" b="1"/>
              <a:t>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sz="2000" b="1" smtClean="0">
              <a:solidFill>
                <a:srgbClr val="0070C0"/>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l"/>
            </a:pPr>
            <a:r>
              <a:rPr lang="zh-CN" altLang="en-US" sz="2000" b="1" smtClean="0">
                <a:latin typeface="Arial" panose="020B0604020202020204" pitchFamily="34" charset="0"/>
                <a:cs typeface="Arial" panose="020B0604020202020204" pitchFamily="34" charset="0"/>
              </a:rPr>
              <a:t>源码剖析</a:t>
            </a:r>
            <a:endParaRPr lang="zh-CN" altLang="en-US">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p:txBody>
      </p:sp>
      <p:graphicFrame>
        <p:nvGraphicFramePr>
          <p:cNvPr id="4" name="对象 3"/>
          <p:cNvGraphicFramePr>
            <a:graphicFrameLocks noChangeAspect="1"/>
          </p:cNvGraphicFramePr>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878" name="包装程序外壳对象" showAsIcon="1" r:id="rId1" imgW="2562225" imgH="523875" progId="Package">
                  <p:embed/>
                </p:oleObj>
              </mc:Choice>
              <mc:Fallback>
                <p:oleObj name="包装程序外壳对象" showAsIcon="1" r:id="rId1" imgW="2562225" imgH="523875" progId="Package">
                  <p:embed/>
                  <p:pic>
                    <p:nvPicPr>
                      <p:cNvPr id="0" name="图片 203877"/>
                      <p:cNvPicPr/>
                      <p:nvPr/>
                    </p:nvPicPr>
                    <p:blipFill>
                      <a:blip r:embed="rId2"/>
                      <a:stretch>
                        <a:fillRect/>
                      </a:stretch>
                    </p:blipFill>
                    <p:spPr>
                      <a:xfrm>
                        <a:off x="4948667" y="4320455"/>
                        <a:ext cx="34321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源码剖析目</a:t>
            </a:r>
            <a:r>
              <a:rPr lang="zh-CN" altLang="en-US" sz="2000" b="1">
                <a:solidFill>
                  <a:srgbClr val="0070C0"/>
                </a:solidFill>
                <a:latin typeface="Arial" panose="020B0604020202020204" pitchFamily="34" charset="0"/>
                <a:cs typeface="Arial" panose="020B0604020202020204" pitchFamily="34" charset="0"/>
              </a:rPr>
              <a:t>的</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smtClean="0">
                <a:latin typeface="Arial" panose="020B0604020202020204" pitchFamily="34" charset="0"/>
                <a:cs typeface="Arial" panose="020B0604020202020204" pitchFamily="34" charset="0"/>
              </a:rPr>
              <a:t>Echo</a:t>
            </a:r>
            <a:r>
              <a:rPr lang="zh-CN" altLang="en-US" smtClean="0">
                <a:latin typeface="Arial" panose="020B0604020202020204" pitchFamily="34" charset="0"/>
                <a:cs typeface="Arial" panose="020B0604020202020204" pitchFamily="34" charset="0"/>
              </a:rPr>
              <a:t>第</a:t>
            </a:r>
            <a:r>
              <a:rPr lang="zh-CN" altLang="en-US">
                <a:latin typeface="Arial" panose="020B0604020202020204" pitchFamily="34" charset="0"/>
                <a:cs typeface="Arial" panose="020B0604020202020204" pitchFamily="34" charset="0"/>
              </a:rPr>
              <a:t>一行代码就是 ：</a:t>
            </a:r>
            <a:r>
              <a:rPr lang="en-US" altLang="zh-CN">
                <a:latin typeface="Arial" panose="020B0604020202020204" pitchFamily="34" charset="0"/>
                <a:cs typeface="Arial" panose="020B0604020202020204" pitchFamily="34" charset="0"/>
              </a:rPr>
              <a:t>EventLoopGroup bossGroup = new </a:t>
            </a:r>
            <a:r>
              <a:rPr lang="en-US" altLang="zh-CN" smtClean="0">
                <a:latin typeface="Arial" panose="020B0604020202020204" pitchFamily="34" charset="0"/>
                <a:cs typeface="Arial" panose="020B0604020202020204" pitchFamily="34" charset="0"/>
              </a:rPr>
              <a:t>NioEventLoopGroup(1);</a:t>
            </a:r>
            <a:r>
              <a:rPr lang="zh-CN" altLang="en-US" smtClean="0">
                <a:latin typeface="Arial" panose="020B0604020202020204" pitchFamily="34" charset="0"/>
                <a:cs typeface="Arial" panose="020B0604020202020204" pitchFamily="34" charset="0"/>
              </a:rPr>
              <a:t>下面分</a:t>
            </a:r>
            <a:r>
              <a:rPr lang="zh-CN" altLang="en-US">
                <a:latin typeface="Arial" panose="020B0604020202020204" pitchFamily="34" charset="0"/>
                <a:cs typeface="Arial" panose="020B0604020202020204" pitchFamily="34" charset="0"/>
              </a:rPr>
              <a:t>析</a:t>
            </a:r>
            <a:r>
              <a:rPr lang="zh-CN" altLang="en-US" smtClean="0">
                <a:latin typeface="Arial" panose="020B0604020202020204" pitchFamily="34" charset="0"/>
                <a:cs typeface="Arial" panose="020B0604020202020204" pitchFamily="34" charset="0"/>
              </a:rPr>
              <a:t>其最</a:t>
            </a:r>
            <a:r>
              <a:rPr lang="zh-CN" altLang="en-US">
                <a:latin typeface="Arial" panose="020B0604020202020204" pitchFamily="34" charset="0"/>
                <a:cs typeface="Arial" panose="020B0604020202020204" pitchFamily="34" charset="0"/>
              </a:rPr>
              <a:t>核心的组件 </a:t>
            </a:r>
            <a:r>
              <a:rPr lang="en-US" altLang="zh-CN">
                <a:latin typeface="Arial" panose="020B0604020202020204" pitchFamily="34" charset="0"/>
                <a:cs typeface="Arial" panose="020B0604020202020204" pitchFamily="34" charset="0"/>
              </a:rPr>
              <a:t>EventLoop</a:t>
            </a:r>
            <a:r>
              <a:rPr lang="zh-CN" altLang="en-US" smtClean="0">
                <a:latin typeface="Arial" panose="020B0604020202020204" pitchFamily="34" charset="0"/>
                <a:cs typeface="Arial" panose="020B0604020202020204" pitchFamily="34" charset="0"/>
              </a:rPr>
              <a:t>。</a:t>
            </a:r>
            <a:br>
              <a:rPr lang="zh-CN" altLang="en-US">
                <a:latin typeface="Arial" panose="020B0604020202020204" pitchFamily="34" charset="0"/>
                <a:cs typeface="Arial" panose="020B0604020202020204" pitchFamily="34" charset="0"/>
              </a:rPr>
            </a:br>
            <a:endParaRPr lang="zh-CN" altLang="en-US">
              <a:latin typeface="Arial" panose="020B0604020202020204" pitchFamily="34" charset="0"/>
              <a:cs typeface="Arial" panose="020B0604020202020204" pitchFamily="34" charset="0"/>
            </a:endParaRPr>
          </a:p>
          <a:p>
            <a:pPr marL="342900" indent="-342900">
              <a:buAutoNum type="arabicParenR"/>
            </a:pPr>
            <a:endParaRPr lang="zh-CN" altLang="en-US">
              <a:latin typeface="Arial" panose="020B0604020202020204" pitchFamily="34" charset="0"/>
              <a:cs typeface="Arial" panose="020B0604020202020204" pitchFamily="34" charset="0"/>
            </a:endParaRPr>
          </a:p>
          <a:p>
            <a:br>
              <a:rPr lang="en-US" altLang="zh-CN" smtClean="0">
                <a:latin typeface="Arial" panose="020B0604020202020204" pitchFamily="34" charset="0"/>
                <a:cs typeface="Arial" panose="020B0604020202020204" pitchFamily="34" charset="0"/>
              </a:rPr>
            </a:br>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 </a:t>
            </a:r>
            <a:r>
              <a:rPr lang="zh-CN" altLang="en-US" sz="2200" b="1"/>
              <a:t>核心组件 </a:t>
            </a:r>
            <a:r>
              <a:rPr lang="en-US" altLang="zh-CN" sz="2200" b="1"/>
              <a:t>EventLoop </a:t>
            </a:r>
            <a:r>
              <a:rPr lang="zh-CN" altLang="en-US" sz="2200" b="1"/>
              <a:t>源</a:t>
            </a:r>
            <a:r>
              <a:rPr lang="zh-CN" altLang="en-US" sz="2200" b="1" smtClean="0"/>
              <a:t>码</a:t>
            </a:r>
            <a:r>
              <a:rPr lang="zh-CN" altLang="en-US" sz="2200" b="1"/>
              <a:t>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b="1">
                <a:latin typeface="Arial" panose="020B0604020202020204" pitchFamily="34" charset="0"/>
                <a:cs typeface="Arial" panose="020B0604020202020204" pitchFamily="34" charset="0"/>
              </a:rPr>
              <a:t>源</a:t>
            </a:r>
            <a:r>
              <a:rPr lang="zh-CN" altLang="en-US" b="1" smtClean="0">
                <a:latin typeface="Arial" panose="020B0604020202020204" pitchFamily="34" charset="0"/>
                <a:cs typeface="Arial" panose="020B0604020202020204" pitchFamily="34" charset="0"/>
              </a:rPr>
              <a:t>码剖析</a:t>
            </a:r>
            <a:br>
              <a:rPr lang="zh-CN" altLang="en-US" b="1">
                <a:latin typeface="Arial" panose="020B0604020202020204" pitchFamily="34" charset="0"/>
                <a:cs typeface="Arial" panose="020B0604020202020204" pitchFamily="34" charset="0"/>
              </a:rPr>
            </a:br>
            <a:endParaRPr lang="zh-CN" altLang="en-US" b="1">
              <a:latin typeface="Arial" panose="020B0604020202020204" pitchFamily="34" charset="0"/>
              <a:cs typeface="Arial" panose="020B0604020202020204" pitchFamily="34" charset="0"/>
            </a:endParaRPr>
          </a:p>
          <a:p>
            <a:pPr marL="342900" indent="-342900">
              <a:buAutoNum type="arabicParenR"/>
            </a:pPr>
            <a:endParaRPr lang="zh-CN" altLang="en-US">
              <a:latin typeface="Arial" panose="020B0604020202020204" pitchFamily="34" charset="0"/>
              <a:cs typeface="Arial" panose="020B0604020202020204" pitchFamily="34" charset="0"/>
            </a:endParaRPr>
          </a:p>
          <a:p>
            <a:br>
              <a:rPr lang="en-US" altLang="zh-CN" smtClean="0">
                <a:latin typeface="Arial" panose="020B0604020202020204" pitchFamily="34" charset="0"/>
                <a:cs typeface="Arial" panose="020B0604020202020204" pitchFamily="34" charset="0"/>
              </a:rPr>
            </a:br>
            <a:endParaRPr lang="en-US" altLang="zh-CN" smtClean="0">
              <a:latin typeface="Arial" panose="020B0604020202020204" pitchFamily="34" charset="0"/>
              <a:cs typeface="Arial" panose="020B0604020202020204" pitchFamily="34" charset="0"/>
            </a:endParaRPr>
          </a:p>
        </p:txBody>
      </p:sp>
      <p:graphicFrame>
        <p:nvGraphicFramePr>
          <p:cNvPr id="3" name="对象 2"/>
          <p:cNvGraphicFramePr>
            <a:graphicFrameLocks noChangeAspect="1"/>
          </p:cNvGraphicFramePr>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021" name="包装程序外壳对象" showAsIcon="1" r:id="rId1" imgW="1352550" imgH="523875" progId="Package">
                  <p:embed/>
                </p:oleObj>
              </mc:Choice>
              <mc:Fallback>
                <p:oleObj name="包装程序外壳对象" showAsIcon="1" r:id="rId1" imgW="1352550" imgH="523875" progId="Package">
                  <p:embed/>
                  <p:pic>
                    <p:nvPicPr>
                      <p:cNvPr id="0" name="图片 206020"/>
                      <p:cNvPicPr/>
                      <p:nvPr/>
                    </p:nvPicPr>
                    <p:blipFill>
                      <a:blip r:embed="rId2"/>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022" name="包装程序外壳对象" showAsIcon="1" r:id="rId3" imgW="2619375" imgH="523875" progId="Package">
                  <p:embed/>
                </p:oleObj>
              </mc:Choice>
              <mc:Fallback>
                <p:oleObj name="包装程序外壳对象" showAsIcon="1" r:id="rId3" imgW="2619375" imgH="523875" progId="Package">
                  <p:embed/>
                  <p:pic>
                    <p:nvPicPr>
                      <p:cNvPr id="0" name="图片 206021"/>
                      <p:cNvPicPr/>
                      <p:nvPr/>
                    </p:nvPicPr>
                    <p:blipFill>
                      <a:blip r:embed="rId4"/>
                      <a:stretch>
                        <a:fillRect/>
                      </a:stretch>
                    </p:blipFill>
                    <p:spPr>
                      <a:xfrm>
                        <a:off x="1854275" y="4320455"/>
                        <a:ext cx="35083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源码剖析目</a:t>
            </a:r>
            <a:r>
              <a:rPr lang="zh-CN" altLang="en-US" sz="2000" b="1">
                <a:solidFill>
                  <a:srgbClr val="0070C0"/>
                </a:solidFill>
                <a:latin typeface="Arial" panose="020B0604020202020204" pitchFamily="34" charset="0"/>
                <a:cs typeface="Arial" panose="020B0604020202020204" pitchFamily="34" charset="0"/>
              </a:rPr>
              <a:t>的</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在 </a:t>
            </a:r>
            <a:r>
              <a:rPr lang="en-US" altLang="zh-CN">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中做耗时的，不可预料的操作，比如数据库，网络请求</a:t>
            </a:r>
            <a:r>
              <a:rPr lang="zh-CN" altLang="en-US" smtClean="0">
                <a:latin typeface="Arial" panose="020B0604020202020204" pitchFamily="34" charset="0"/>
                <a:cs typeface="Arial" panose="020B0604020202020204" pitchFamily="34" charset="0"/>
              </a:rPr>
              <a:t>，会</a:t>
            </a:r>
            <a:r>
              <a:rPr lang="zh-CN" altLang="en-US">
                <a:latin typeface="Arial" panose="020B0604020202020204" pitchFamily="34" charset="0"/>
                <a:cs typeface="Arial" panose="020B0604020202020204" pitchFamily="34" charset="0"/>
              </a:rPr>
              <a:t>严重影响 </a:t>
            </a:r>
            <a:r>
              <a:rPr lang="en-US" altLang="zh-CN">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对 </a:t>
            </a:r>
            <a:r>
              <a:rPr lang="en-US" altLang="zh-CN">
                <a:latin typeface="Arial" panose="020B0604020202020204" pitchFamily="34" charset="0"/>
                <a:cs typeface="Arial" panose="020B0604020202020204" pitchFamily="34" charset="0"/>
              </a:rPr>
              <a:t>Socket </a:t>
            </a:r>
            <a:r>
              <a:rPr lang="zh-CN" altLang="en-US">
                <a:latin typeface="Arial" panose="020B0604020202020204" pitchFamily="34" charset="0"/>
                <a:cs typeface="Arial" panose="020B0604020202020204" pitchFamily="34" charset="0"/>
              </a:rPr>
              <a:t>的处理速度</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而</a:t>
            </a:r>
            <a:r>
              <a:rPr lang="zh-CN" altLang="en-US">
                <a:latin typeface="Arial" panose="020B0604020202020204" pitchFamily="34" charset="0"/>
                <a:cs typeface="Arial" panose="020B0604020202020204" pitchFamily="34" charset="0"/>
              </a:rPr>
              <a:t>解决方法就是将耗时任务添加到异步线程池中。但就添加线程池这步操作来讲，可以有</a:t>
            </a:r>
            <a:r>
              <a:rPr lang="en-US" altLang="zh-CN">
                <a:latin typeface="Arial" panose="020B0604020202020204" pitchFamily="34" charset="0"/>
                <a:cs typeface="Arial" panose="020B0604020202020204" pitchFamily="34" charset="0"/>
              </a:rPr>
              <a:t>2</a:t>
            </a:r>
            <a:r>
              <a:rPr lang="zh-CN" altLang="en-US">
                <a:latin typeface="Arial" panose="020B0604020202020204" pitchFamily="34" charset="0"/>
                <a:cs typeface="Arial" panose="020B0604020202020204" pitchFamily="34" charset="0"/>
              </a:rPr>
              <a:t>种方式，而且这</a:t>
            </a:r>
            <a:r>
              <a:rPr lang="en-US" altLang="zh-CN">
                <a:latin typeface="Arial" panose="020B0604020202020204" pitchFamily="34" charset="0"/>
                <a:cs typeface="Arial" panose="020B0604020202020204" pitchFamily="34" charset="0"/>
              </a:rPr>
              <a:t>2</a:t>
            </a:r>
            <a:r>
              <a:rPr lang="zh-CN" altLang="en-US">
                <a:latin typeface="Arial" panose="020B0604020202020204" pitchFamily="34" charset="0"/>
                <a:cs typeface="Arial" panose="020B0604020202020204" pitchFamily="34" charset="0"/>
              </a:rPr>
              <a:t>种方</a:t>
            </a:r>
            <a:r>
              <a:rPr lang="zh-CN" altLang="en-US" smtClean="0">
                <a:latin typeface="Arial" panose="020B0604020202020204" pitchFamily="34" charset="0"/>
                <a:cs typeface="Arial" panose="020B0604020202020204" pitchFamily="34" charset="0"/>
              </a:rPr>
              <a:t>式</a:t>
            </a:r>
            <a:r>
              <a:rPr lang="zh-CN" altLang="en-US">
                <a:latin typeface="Arial" panose="020B0604020202020204" pitchFamily="34" charset="0"/>
                <a:cs typeface="Arial" panose="020B0604020202020204" pitchFamily="34" charset="0"/>
              </a:rPr>
              <a:t>实</a:t>
            </a:r>
            <a:r>
              <a:rPr lang="zh-CN" altLang="en-US" smtClean="0">
                <a:latin typeface="Arial" panose="020B0604020202020204" pitchFamily="34" charset="0"/>
                <a:cs typeface="Arial" panose="020B0604020202020204" pitchFamily="34" charset="0"/>
              </a:rPr>
              <a:t>现</a:t>
            </a:r>
            <a:r>
              <a:rPr lang="zh-CN" altLang="en-US">
                <a:latin typeface="Arial" panose="020B0604020202020204" pitchFamily="34" charset="0"/>
                <a:cs typeface="Arial" panose="020B0604020202020204" pitchFamily="34" charset="0"/>
              </a:rPr>
              <a:t>的</a:t>
            </a:r>
            <a:r>
              <a:rPr lang="zh-CN" altLang="en-US" smtClean="0">
                <a:latin typeface="Arial" panose="020B0604020202020204" pitchFamily="34" charset="0"/>
                <a:cs typeface="Arial" panose="020B0604020202020204" pitchFamily="34" charset="0"/>
              </a:rPr>
              <a:t>区</a:t>
            </a:r>
            <a:r>
              <a:rPr lang="zh-CN" altLang="en-US">
                <a:latin typeface="Arial" panose="020B0604020202020204" pitchFamily="34" charset="0"/>
                <a:cs typeface="Arial" panose="020B0604020202020204" pitchFamily="34" charset="0"/>
              </a:rPr>
              <a:t>别也蛮大的</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处</a:t>
            </a:r>
            <a:r>
              <a:rPr lang="zh-CN" altLang="en-US">
                <a:latin typeface="Arial" panose="020B0604020202020204" pitchFamily="34" charset="0"/>
                <a:cs typeface="Arial" panose="020B0604020202020204" pitchFamily="34" charset="0"/>
              </a:rPr>
              <a:t>理耗时业务的第一种方式</a:t>
            </a:r>
            <a:r>
              <a:rPr lang="en-US" altLang="zh-CN" smtClean="0">
                <a:latin typeface="Arial" panose="020B0604020202020204" pitchFamily="34" charset="0"/>
                <a:cs typeface="Arial" panose="020B0604020202020204" pitchFamily="34" charset="0"/>
              </a:rPr>
              <a:t>---handler </a:t>
            </a:r>
            <a:r>
              <a:rPr lang="zh-CN" altLang="en-US" smtClean="0">
                <a:latin typeface="Arial" panose="020B0604020202020204" pitchFamily="34" charset="0"/>
                <a:cs typeface="Arial" panose="020B0604020202020204" pitchFamily="34" charset="0"/>
              </a:rPr>
              <a:t>中加</a:t>
            </a:r>
            <a:r>
              <a:rPr lang="zh-CN" altLang="en-US">
                <a:latin typeface="Arial" panose="020B0604020202020204" pitchFamily="34" charset="0"/>
                <a:cs typeface="Arial" panose="020B0604020202020204" pitchFamily="34" charset="0"/>
              </a:rPr>
              <a:t>入线程</a:t>
            </a:r>
            <a:r>
              <a:rPr lang="zh-CN" altLang="en-US" smtClean="0">
                <a:latin typeface="Arial" panose="020B0604020202020204" pitchFamily="34" charset="0"/>
                <a:cs typeface="Arial" panose="020B0604020202020204" pitchFamily="34" charset="0"/>
              </a:rPr>
              <a:t>池</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处</a:t>
            </a:r>
            <a:r>
              <a:rPr lang="zh-CN" altLang="en-US">
                <a:latin typeface="Arial" panose="020B0604020202020204" pitchFamily="34" charset="0"/>
                <a:cs typeface="Arial" panose="020B0604020202020204" pitchFamily="34" charset="0"/>
              </a:rPr>
              <a:t>理耗时业务的第二种方式</a:t>
            </a:r>
            <a:r>
              <a:rPr lang="en-US" altLang="zh-CN" smtClean="0">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Context </a:t>
            </a:r>
            <a:r>
              <a:rPr lang="zh-CN" altLang="en-US">
                <a:latin typeface="Arial" panose="020B0604020202020204" pitchFamily="34" charset="0"/>
                <a:cs typeface="Arial" panose="020B0604020202020204" pitchFamily="34" charset="0"/>
              </a:rPr>
              <a:t>中添加线程池</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我们就来分析下两种方式</a:t>
            </a:r>
            <a:br>
              <a:rPr lang="zh-CN" altLang="en-US">
                <a:latin typeface="Arial" panose="020B0604020202020204" pitchFamily="34" charset="0"/>
                <a:cs typeface="Arial" panose="020B0604020202020204" pitchFamily="34" charset="0"/>
              </a:rPr>
            </a:br>
            <a:endParaRPr lang="zh-CN" altLang="en-US">
              <a:latin typeface="Arial" panose="020B0604020202020204" pitchFamily="34" charset="0"/>
              <a:cs typeface="Arial" panose="020B0604020202020204" pitchFamily="34" charset="0"/>
            </a:endParaRPr>
          </a:p>
          <a:p>
            <a:pPr marL="342900" indent="-342900">
              <a:buAutoNum type="arabicParenR"/>
            </a:pPr>
            <a:endParaRPr lang="zh-CN" altLang="en-US">
              <a:latin typeface="Arial" panose="020B0604020202020204" pitchFamily="34" charset="0"/>
              <a:cs typeface="Arial" panose="020B0604020202020204" pitchFamily="34" charset="0"/>
            </a:endParaRPr>
          </a:p>
          <a:p>
            <a:br>
              <a:rPr lang="en-US" altLang="zh-CN" smtClean="0">
                <a:latin typeface="Arial" panose="020B0604020202020204" pitchFamily="34" charset="0"/>
                <a:cs typeface="Arial" panose="020B0604020202020204" pitchFamily="34" charset="0"/>
              </a:rPr>
            </a:br>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源码剖析</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zh-CN" altLang="en-US" b="1">
                <a:latin typeface="Arial" panose="020B0604020202020204" pitchFamily="34" charset="0"/>
                <a:cs typeface="Arial" panose="020B0604020202020204" pitchFamily="34" charset="0"/>
              </a:rPr>
              <a:t>说明</a:t>
            </a:r>
            <a:endParaRPr lang="en-US" altLang="zh-CN" b="1">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演示</a:t>
            </a:r>
            <a:r>
              <a:rPr lang="zh-CN" altLang="en-US" smtClean="0">
                <a:latin typeface="Arial" panose="020B0604020202020204" pitchFamily="34" charset="0"/>
                <a:cs typeface="Arial" panose="020B0604020202020204" pitchFamily="34" charset="0"/>
              </a:rPr>
              <a:t>两种方式的实现，以及从源码来追踪两种方式执行流程</a:t>
            </a: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pPr marL="285750" lvl="0" indent="-285750">
              <a:buFont typeface="Wingdings" panose="05000000000000000000" pitchFamily="2" charset="2"/>
              <a:buChar char="l"/>
            </a:pPr>
            <a:r>
              <a:rPr lang="zh-CN" altLang="en-US" b="1" smtClean="0">
                <a:solidFill>
                  <a:prstClr val="black"/>
                </a:solidFill>
                <a:latin typeface="Arial" panose="020B0604020202020204" pitchFamily="34" charset="0"/>
                <a:cs typeface="Arial" panose="020B0604020202020204" pitchFamily="34" charset="0"/>
              </a:rPr>
              <a:t>源码剖析</a:t>
            </a:r>
            <a:endParaRPr lang="en-US" altLang="zh-CN" b="1">
              <a:solidFill>
                <a:prstClr val="black"/>
              </a:solidFill>
              <a:latin typeface="Arial" panose="020B0604020202020204" pitchFamily="34" charset="0"/>
              <a:cs typeface="Arial" panose="020B0604020202020204" pitchFamily="34" charset="0"/>
            </a:endParaRPr>
          </a:p>
          <a:p>
            <a:endParaRPr lang="zh-CN" altLang="en-US" smtClean="0">
              <a:latin typeface="Arial" panose="020B0604020202020204" pitchFamily="34" charset="0"/>
              <a:cs typeface="Arial" panose="020B0604020202020204" pitchFamily="34" charset="0"/>
            </a:endParaRPr>
          </a:p>
          <a:p>
            <a:br>
              <a:rPr lang="en-US" altLang="zh-CN" smtClean="0">
                <a:latin typeface="Arial" panose="020B0604020202020204" pitchFamily="34" charset="0"/>
                <a:cs typeface="Arial" panose="020B0604020202020204" pitchFamily="34" charset="0"/>
              </a:rPr>
            </a:br>
            <a:endParaRPr lang="en-US" altLang="zh-CN" smtClean="0">
              <a:latin typeface="Arial" panose="020B0604020202020204" pitchFamily="34" charset="0"/>
              <a:cs typeface="Arial" panose="020B0604020202020204" pitchFamily="34" charset="0"/>
            </a:endParaRPr>
          </a:p>
        </p:txBody>
      </p:sp>
      <p:graphicFrame>
        <p:nvGraphicFramePr>
          <p:cNvPr id="4" name="对象 3"/>
          <p:cNvGraphicFramePr>
            <a:graphicFrameLocks noChangeAspect="1"/>
          </p:cNvGraphicFramePr>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064" name="包装程序外壳对象" showAsIcon="1" r:id="rId1" imgW="666750" imgH="523875" progId="Package">
                  <p:embed/>
                </p:oleObj>
              </mc:Choice>
              <mc:Fallback>
                <p:oleObj name="包装程序外壳对象" showAsIcon="1" r:id="rId1" imgW="666750" imgH="523875" progId="Package">
                  <p:embed/>
                  <p:pic>
                    <p:nvPicPr>
                      <p:cNvPr id="0" name="图片 208063"/>
                      <p:cNvPicPr/>
                      <p:nvPr/>
                    </p:nvPicPr>
                    <p:blipFill>
                      <a:blip r:embed="rId2"/>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065" name="包装程序外壳对象" showAsIcon="1" r:id="rId3" imgW="3952875" imgH="523875" progId="Package">
                  <p:embed/>
                </p:oleObj>
              </mc:Choice>
              <mc:Fallback>
                <p:oleObj name="包装程序外壳对象" showAsIcon="1" r:id="rId3" imgW="3952875" imgH="523875" progId="Package">
                  <p:embed/>
                  <p:pic>
                    <p:nvPicPr>
                      <p:cNvPr id="0" name="图片 208064"/>
                      <p:cNvPicPr/>
                      <p:nvPr/>
                    </p:nvPicPr>
                    <p:blipFill>
                      <a:blip r:embed="rId4"/>
                      <a:stretch>
                        <a:fillRect/>
                      </a:stretch>
                    </p:blipFill>
                    <p:spPr>
                      <a:xfrm>
                        <a:off x="342107" y="4392463"/>
                        <a:ext cx="5287963"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用</a:t>
            </a:r>
            <a:r>
              <a:rPr lang="en-US" altLang="zh-CN" sz="2400" b="1" smtClean="0">
                <a:solidFill>
                  <a:schemeClr val="bg1">
                    <a:lumMod val="65000"/>
                  </a:schemeClr>
                </a:solidFill>
              </a:rPr>
              <a:t>Netty </a:t>
            </a:r>
            <a:r>
              <a:rPr lang="zh-CN" altLang="en-US" sz="2400" b="1" smtClean="0">
                <a:solidFill>
                  <a:schemeClr val="bg1">
                    <a:lumMod val="65000"/>
                  </a:schemeClr>
                </a:solidFill>
              </a:rPr>
              <a:t>自己</a:t>
            </a:r>
            <a:r>
              <a:rPr lang="en-US" altLang="zh-CN" sz="2400" b="1" smtClean="0">
                <a:solidFill>
                  <a:schemeClr val="bg1">
                    <a:lumMod val="65000"/>
                  </a:schemeClr>
                </a:solidFill>
              </a:rPr>
              <a:t> </a:t>
            </a:r>
            <a:r>
              <a:rPr lang="zh-CN" altLang="en-US" sz="2400" b="1" smtClean="0">
                <a:solidFill>
                  <a:schemeClr val="bg1">
                    <a:lumMod val="65000"/>
                  </a:schemeClr>
                </a:solidFill>
              </a:rPr>
              <a:t>实现 </a:t>
            </a:r>
            <a:r>
              <a:rPr lang="en-US" altLang="zh-CN" sz="2400" b="1" smtClean="0">
                <a:solidFill>
                  <a:schemeClr val="bg1">
                    <a:lumMod val="65000"/>
                  </a:schemeClr>
                </a:solidFill>
              </a:rPr>
              <a:t>dubbo RPC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smtClean="0">
                <a:latin typeface="Arial" panose="020B0604020202020204" pitchFamily="34" charset="0"/>
                <a:cs typeface="Arial" panose="020B0604020202020204" pitchFamily="34" charset="0"/>
              </a:rPr>
              <a:t>RPC</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Remote Procedure Call</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a:t>
            </a:r>
            <a:r>
              <a:rPr lang="zh-CN" altLang="en-US">
                <a:latin typeface="Arial" panose="020B0604020202020204" pitchFamily="34" charset="0"/>
                <a:cs typeface="Arial" panose="020B0604020202020204" pitchFamily="34" charset="0"/>
              </a:rPr>
              <a:t>远程过程调用，是一个计算机通信协议。该协议允许运行于一台计算机的程序调用另一台计算机的子程序，而程序员无需额外地为这个交互作用编</a:t>
            </a:r>
            <a:r>
              <a:rPr lang="zh-CN" altLang="en-US" smtClean="0">
                <a:latin typeface="Arial" panose="020B0604020202020204" pitchFamily="34" charset="0"/>
                <a:cs typeface="Arial" panose="020B0604020202020204" pitchFamily="34" charset="0"/>
              </a:rPr>
              <a:t>程</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两个或多个应用程序都分布在不同的服务器上，它们之间的调用都像是本地方法调用一</a:t>
            </a:r>
            <a:r>
              <a:rPr lang="zh-CN" altLang="en-US" smtClean="0">
                <a:latin typeface="Arial" panose="020B0604020202020204" pitchFamily="34" charset="0"/>
                <a:cs typeface="Arial" panose="020B0604020202020204" pitchFamily="34" charset="0"/>
              </a:rPr>
              <a:t>样</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如图</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pic>
        <p:nvPicPr>
          <p:cNvPr id="19354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t>
            </a:r>
            <a:r>
              <a:rPr lang="en-US" altLang="zh-CN" sz="2200" b="1"/>
              <a:t>BIO </a:t>
            </a:r>
            <a:r>
              <a:rPr lang="zh-CN" altLang="en-US" sz="2200" b="1"/>
              <a:t>问</a:t>
            </a:r>
            <a:r>
              <a:rPr lang="zh-CN" altLang="en-US" sz="2200" b="1" smtClean="0"/>
              <a:t>题分析</a:t>
            </a:r>
            <a:endParaRPr lang="zh-CN" altLang="en-US" sz="2200" b="1"/>
          </a:p>
        </p:txBody>
      </p:sp>
      <p:sp>
        <p:nvSpPr>
          <p:cNvPr id="2" name="TextBox 1"/>
          <p:cNvSpPr txBox="1"/>
          <p:nvPr/>
        </p:nvSpPr>
        <p:spPr>
          <a:xfrm>
            <a:off x="691135" y="1368127"/>
            <a:ext cx="6874956" cy="3970318"/>
          </a:xfrm>
          <a:prstGeom prst="rect">
            <a:avLst/>
          </a:prstGeom>
          <a:noFill/>
        </p:spPr>
        <p:txBody>
          <a:bodyPr wrap="square" rtlCol="0">
            <a:spAutoFit/>
          </a:bodyPr>
          <a:lstStyle/>
          <a:p>
            <a:endParaRPr lang="en-US" altLang="zh-CN"/>
          </a:p>
          <a:p>
            <a:pPr marL="342900" indent="-342900">
              <a:buAutoNum type="arabicParenR"/>
            </a:pPr>
            <a:r>
              <a:rPr lang="zh-CN" altLang="en-US" smtClean="0">
                <a:latin typeface="Arial" panose="020B0604020202020204" pitchFamily="34" charset="0"/>
                <a:cs typeface="Arial" panose="020B0604020202020204" pitchFamily="34" charset="0"/>
              </a:rPr>
              <a:t>每</a:t>
            </a:r>
            <a:r>
              <a:rPr lang="zh-CN" altLang="en-US">
                <a:latin typeface="Arial" panose="020B0604020202020204" pitchFamily="34" charset="0"/>
                <a:cs typeface="Arial" panose="020B0604020202020204" pitchFamily="34" charset="0"/>
              </a:rPr>
              <a:t>个请求都需</a:t>
            </a:r>
            <a:r>
              <a:rPr lang="zh-CN" altLang="en-US" smtClean="0">
                <a:latin typeface="Arial" panose="020B0604020202020204" pitchFamily="34" charset="0"/>
                <a:cs typeface="Arial" panose="020B0604020202020204" pitchFamily="34" charset="0"/>
              </a:rPr>
              <a:t>要创建独</a:t>
            </a:r>
            <a:r>
              <a:rPr lang="zh-CN" altLang="en-US">
                <a:latin typeface="Arial" panose="020B0604020202020204" pitchFamily="34" charset="0"/>
                <a:cs typeface="Arial" panose="020B0604020202020204" pitchFamily="34" charset="0"/>
              </a:rPr>
              <a:t>立的线</a:t>
            </a:r>
            <a:r>
              <a:rPr lang="zh-CN" altLang="en-US" smtClean="0">
                <a:latin typeface="Arial" panose="020B0604020202020204" pitchFamily="34" charset="0"/>
                <a:cs typeface="Arial" panose="020B0604020202020204" pitchFamily="34" charset="0"/>
              </a:rPr>
              <a:t>程，与对应的客户端</a:t>
            </a:r>
            <a:r>
              <a:rPr lang="zh-CN" altLang="en-US">
                <a:latin typeface="Arial" panose="020B0604020202020204" pitchFamily="34" charset="0"/>
                <a:cs typeface="Arial" panose="020B0604020202020204" pitchFamily="34" charset="0"/>
              </a:rPr>
              <a:t>进</a:t>
            </a:r>
            <a:r>
              <a:rPr lang="zh-CN" altLang="en-US" smtClean="0">
                <a:latin typeface="Arial" panose="020B0604020202020204" pitchFamily="34" charset="0"/>
                <a:cs typeface="Arial" panose="020B0604020202020204" pitchFamily="34" charset="0"/>
              </a:rPr>
              <a:t>行数</a:t>
            </a:r>
            <a:r>
              <a:rPr lang="zh-CN" altLang="en-US">
                <a:latin typeface="Arial" panose="020B0604020202020204" pitchFamily="34" charset="0"/>
                <a:cs typeface="Arial" panose="020B0604020202020204" pitchFamily="34" charset="0"/>
              </a:rPr>
              <a:t>据 </a:t>
            </a:r>
            <a:r>
              <a:rPr lang="en-US" altLang="zh-CN">
                <a:latin typeface="Arial" panose="020B0604020202020204" pitchFamily="34" charset="0"/>
                <a:cs typeface="Arial" panose="020B0604020202020204" pitchFamily="34" charset="0"/>
              </a:rPr>
              <a:t>Read</a:t>
            </a:r>
            <a:r>
              <a:rPr lang="zh-CN" altLang="en-US">
                <a:latin typeface="Arial" panose="020B0604020202020204" pitchFamily="34" charset="0"/>
                <a:cs typeface="Arial" panose="020B0604020202020204" pitchFamily="34" charset="0"/>
              </a:rPr>
              <a:t>，业务处理，数据 </a:t>
            </a:r>
            <a:r>
              <a:rPr lang="en-US" altLang="zh-CN">
                <a:latin typeface="Arial" panose="020B0604020202020204" pitchFamily="34" charset="0"/>
                <a:cs typeface="Arial" panose="020B0604020202020204" pitchFamily="34" charset="0"/>
              </a:rPr>
              <a:t>Write </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当</a:t>
            </a:r>
            <a:r>
              <a:rPr lang="zh-CN" altLang="en-US">
                <a:latin typeface="Arial" panose="020B0604020202020204" pitchFamily="34" charset="0"/>
                <a:cs typeface="Arial" panose="020B0604020202020204" pitchFamily="34" charset="0"/>
              </a:rPr>
              <a:t>并发数较大时，需要</a:t>
            </a:r>
            <a:r>
              <a:rPr lang="zh-CN" altLang="en-US" b="1">
                <a:solidFill>
                  <a:srgbClr val="EA0000"/>
                </a:solidFill>
                <a:latin typeface="Arial" panose="020B0604020202020204" pitchFamily="34" charset="0"/>
                <a:cs typeface="Arial" panose="020B0604020202020204" pitchFamily="34" charset="0"/>
              </a:rPr>
              <a:t>创建大量线程来处理连接</a:t>
            </a:r>
            <a:r>
              <a:rPr lang="zh-CN" altLang="en-US">
                <a:latin typeface="Arial" panose="020B0604020202020204" pitchFamily="34" charset="0"/>
                <a:cs typeface="Arial" panose="020B0604020202020204" pitchFamily="34" charset="0"/>
              </a:rPr>
              <a:t>，系统资源占用较大</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连</a:t>
            </a:r>
            <a:r>
              <a:rPr lang="zh-CN" altLang="en-US">
                <a:latin typeface="Arial" panose="020B0604020202020204" pitchFamily="34" charset="0"/>
                <a:cs typeface="Arial" panose="020B0604020202020204" pitchFamily="34" charset="0"/>
              </a:rPr>
              <a:t>接建立后，如果当前线程暂时没有数据可读，则线程就阻塞在 </a:t>
            </a:r>
            <a:r>
              <a:rPr lang="en-US" altLang="zh-CN">
                <a:latin typeface="Arial" panose="020B0604020202020204" pitchFamily="34" charset="0"/>
                <a:cs typeface="Arial" panose="020B0604020202020204" pitchFamily="34" charset="0"/>
              </a:rPr>
              <a:t>Read </a:t>
            </a:r>
            <a:r>
              <a:rPr lang="zh-CN" altLang="en-US">
                <a:latin typeface="Arial" panose="020B0604020202020204" pitchFamily="34" charset="0"/>
                <a:cs typeface="Arial" panose="020B0604020202020204" pitchFamily="34" charset="0"/>
              </a:rPr>
              <a:t>操作上，造成线程资源浪费</a:t>
            </a:r>
            <a:endParaRPr lang="zh-CN" altLang="en-US">
              <a:latin typeface="Arial" panose="020B0604020202020204" pitchFamily="34" charset="0"/>
              <a:cs typeface="Arial" panose="020B0604020202020204" pitchFamily="34" charset="0"/>
            </a:endParaRPr>
          </a:p>
          <a:p>
            <a:endParaRPr lang="en-US" altLang="zh-CN"/>
          </a:p>
          <a:p>
            <a:endParaRPr lang="en-US" altLang="zh-CN" smtClean="0"/>
          </a:p>
          <a:p>
            <a:endParaRPr lang="en-US" altLang="zh-CN"/>
          </a:p>
          <a:p>
            <a:endParaRPr lang="en-US" altLang="zh-CN"/>
          </a:p>
          <a:p>
            <a:endParaRPr lang="en-US" altLang="zh-CN"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80672" y="1440135"/>
            <a:ext cx="1362585" cy="12775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smtClean="0"/>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smtClean="0">
                <a:latin typeface="Arial" panose="020B0604020202020204" pitchFamily="34" charset="0"/>
                <a:cs typeface="Arial" panose="020B0604020202020204" pitchFamily="34" charset="0"/>
              </a:rPr>
              <a:t>常</a:t>
            </a:r>
            <a:r>
              <a:rPr lang="zh-CN" altLang="en-US">
                <a:latin typeface="Arial" panose="020B0604020202020204" pitchFamily="34" charset="0"/>
                <a:cs typeface="Arial" panose="020B0604020202020204" pitchFamily="34" charset="0"/>
              </a:rPr>
              <a:t>见的 </a:t>
            </a:r>
            <a:r>
              <a:rPr lang="en-US" altLang="zh-CN">
                <a:latin typeface="Arial" panose="020B0604020202020204" pitchFamily="34" charset="0"/>
                <a:cs typeface="Arial" panose="020B0604020202020204" pitchFamily="34" charset="0"/>
              </a:rPr>
              <a:t>RPC </a:t>
            </a:r>
            <a:r>
              <a:rPr lang="zh-CN" altLang="en-US">
                <a:latin typeface="Arial" panose="020B0604020202020204" pitchFamily="34" charset="0"/>
                <a:cs typeface="Arial" panose="020B0604020202020204" pitchFamily="34" charset="0"/>
              </a:rPr>
              <a:t>框架有</a:t>
            </a:r>
            <a:r>
              <a:rPr lang="en-US" altLang="zh-CN">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比</a:t>
            </a:r>
            <a:r>
              <a:rPr lang="zh-CN" altLang="en-US">
                <a:latin typeface="Arial" panose="020B0604020202020204" pitchFamily="34" charset="0"/>
                <a:cs typeface="Arial" panose="020B0604020202020204" pitchFamily="34" charset="0"/>
              </a:rPr>
              <a:t>较知名的如阿里的</a:t>
            </a:r>
            <a:r>
              <a:rPr lang="en-US" altLang="zh-CN">
                <a:latin typeface="Arial" panose="020B0604020202020204" pitchFamily="34" charset="0"/>
                <a:cs typeface="Arial" panose="020B0604020202020204" pitchFamily="34" charset="0"/>
              </a:rPr>
              <a:t>Dubbo</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google</a:t>
            </a:r>
            <a:r>
              <a:rPr lang="zh-CN" altLang="en-US">
                <a:latin typeface="Arial" panose="020B0604020202020204" pitchFamily="34" charset="0"/>
                <a:cs typeface="Arial" panose="020B0604020202020204" pitchFamily="34" charset="0"/>
              </a:rPr>
              <a:t>的</a:t>
            </a:r>
            <a:r>
              <a:rPr lang="en-US" altLang="zh-CN">
                <a:latin typeface="Arial" panose="020B0604020202020204" pitchFamily="34" charset="0"/>
                <a:cs typeface="Arial" panose="020B0604020202020204" pitchFamily="34" charset="0"/>
              </a:rPr>
              <a:t>gRPC</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Go</a:t>
            </a:r>
            <a:r>
              <a:rPr lang="zh-CN" altLang="en-US">
                <a:latin typeface="Arial" panose="020B0604020202020204" pitchFamily="34" charset="0"/>
                <a:cs typeface="Arial" panose="020B0604020202020204" pitchFamily="34" charset="0"/>
              </a:rPr>
              <a:t>语言的</a:t>
            </a:r>
            <a:r>
              <a:rPr lang="en-US" altLang="zh-CN">
                <a:latin typeface="Arial" panose="020B0604020202020204" pitchFamily="34" charset="0"/>
                <a:cs typeface="Arial" panose="020B0604020202020204" pitchFamily="34" charset="0"/>
              </a:rPr>
              <a:t>rpcx</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Apache</a:t>
            </a:r>
            <a:r>
              <a:rPr lang="zh-CN" altLang="en-US">
                <a:latin typeface="Arial" panose="020B0604020202020204" pitchFamily="34" charset="0"/>
                <a:cs typeface="Arial" panose="020B0604020202020204" pitchFamily="34" charset="0"/>
              </a:rPr>
              <a:t>的</a:t>
            </a:r>
            <a:r>
              <a:rPr lang="en-US" altLang="zh-CN" smtClean="0">
                <a:latin typeface="Arial" panose="020B0604020202020204" pitchFamily="34" charset="0"/>
                <a:cs typeface="Arial" panose="020B0604020202020204" pitchFamily="34" charset="0"/>
              </a:rPr>
              <a:t>thrift</a:t>
            </a:r>
            <a:r>
              <a:rPr lang="zh-CN" altLang="en-US" smtClean="0">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Spring </a:t>
            </a:r>
            <a:r>
              <a:rPr lang="zh-CN" altLang="en-US">
                <a:latin typeface="Arial" panose="020B0604020202020204" pitchFamily="34" charset="0"/>
                <a:cs typeface="Arial" panose="020B0604020202020204" pitchFamily="34" charset="0"/>
              </a:rPr>
              <a:t>旗下的 </a:t>
            </a:r>
            <a:r>
              <a:rPr lang="en-US" altLang="zh-CN">
                <a:latin typeface="Arial" panose="020B0604020202020204" pitchFamily="34" charset="0"/>
                <a:cs typeface="Arial" panose="020B0604020202020204" pitchFamily="34" charset="0"/>
              </a:rPr>
              <a:t>Spring </a:t>
            </a:r>
            <a:r>
              <a:rPr lang="en-US" altLang="zh-CN" smtClean="0">
                <a:latin typeface="Arial" panose="020B0604020202020204" pitchFamily="34" charset="0"/>
                <a:cs typeface="Arial" panose="020B0604020202020204" pitchFamily="34" charset="0"/>
              </a:rPr>
              <a:t>Cloud</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pic>
        <p:nvPicPr>
          <p:cNvPr id="194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smtClean="0">
                <a:latin typeface="Arial" panose="020B0604020202020204" pitchFamily="34" charset="0"/>
                <a:cs typeface="Arial" panose="020B0604020202020204" pitchFamily="34" charset="0"/>
              </a:rPr>
              <a:t>RPC</a:t>
            </a:r>
            <a:r>
              <a:rPr lang="zh-CN" altLang="en-US" sz="2000" b="1" smtClean="0">
                <a:latin typeface="Arial" panose="020B0604020202020204" pitchFamily="34" charset="0"/>
                <a:cs typeface="Arial" panose="020B0604020202020204" pitchFamily="34" charset="0"/>
              </a:rPr>
              <a:t>调用流程图</a:t>
            </a:r>
            <a:endParaRPr lang="en-US" altLang="zh-CN" sz="2000" b="1">
              <a:latin typeface="Arial" panose="020B0604020202020204" pitchFamily="34" charset="0"/>
              <a:cs typeface="Arial" panose="020B0604020202020204"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smtClean="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endParaRPr lang="zh-CN" altLang="en-US" sz="1100"/>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01" name="包装程序外壳对象" showAsIcon="1" r:id="rId1" imgW="466725" imgH="523875" progId="Package">
                  <p:embed/>
                </p:oleObj>
              </mc:Choice>
              <mc:Fallback>
                <p:oleObj name="包装程序外壳对象" showAsIcon="1" r:id="rId1" imgW="466725" imgH="523875" progId="Package">
                  <p:embed/>
                  <p:pic>
                    <p:nvPicPr>
                      <p:cNvPr id="0" name="图片 195700"/>
                      <p:cNvPicPr/>
                      <p:nvPr/>
                    </p:nvPicPr>
                    <p:blipFill>
                      <a:blip r:embed="rId2"/>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smtClean="0"/>
              <a:t>术语说明</a:t>
            </a:r>
            <a:r>
              <a:rPr lang="zh-CN" altLang="en-US" smtClean="0"/>
              <a:t>：在</a:t>
            </a:r>
            <a:r>
              <a:rPr lang="en-US" altLang="zh-CN" smtClean="0"/>
              <a:t>RPC </a:t>
            </a:r>
            <a:r>
              <a:rPr lang="zh-CN" altLang="en-US" smtClean="0"/>
              <a:t>中， </a:t>
            </a:r>
            <a:r>
              <a:rPr lang="en-US" altLang="zh-CN" smtClean="0"/>
              <a:t>Client </a:t>
            </a:r>
            <a:r>
              <a:rPr lang="zh-CN" altLang="en-US" smtClean="0"/>
              <a:t>叫服务消费者，</a:t>
            </a:r>
            <a:r>
              <a:rPr lang="en-US" altLang="zh-CN" smtClean="0"/>
              <a:t>Server </a:t>
            </a:r>
            <a:r>
              <a:rPr lang="zh-CN" altLang="en-US" smtClean="0"/>
              <a:t>叫</a:t>
            </a:r>
            <a:r>
              <a:rPr lang="zh-CN" altLang="en-US"/>
              <a:t>服</a:t>
            </a:r>
            <a:r>
              <a:rPr lang="zh-CN" altLang="en-US" smtClean="0"/>
              <a:t>务提供者</a:t>
            </a:r>
            <a:endParaRPr lang="zh-CN" altLang="en-US"/>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a:t>
            </a:r>
            <a:r>
              <a:rPr lang="zh-CN" altLang="en-US" sz="1100" smtClean="0"/>
              <a:t>请</a:t>
            </a:r>
            <a:r>
              <a:rPr lang="zh-CN" altLang="en-US" sz="1100"/>
              <a:t>求</a:t>
            </a:r>
            <a:endParaRPr lang="zh-CN" altLang="en-US" sz="1100"/>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en-US" altLang="zh-CN" sz="1100" smtClean="0"/>
              <a:t>.</a:t>
            </a:r>
            <a:r>
              <a:rPr lang="zh-CN" altLang="en-US" sz="1100"/>
              <a:t>编码</a:t>
            </a:r>
            <a:endParaRPr lang="zh-CN" altLang="en-US" sz="1100"/>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3.</a:t>
            </a:r>
            <a:r>
              <a:rPr lang="zh-CN" altLang="en-US" sz="1100" smtClean="0"/>
              <a:t>发送</a:t>
            </a:r>
            <a:endParaRPr lang="zh-CN" altLang="en-US" sz="1100"/>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en-US" altLang="zh-CN" sz="1100" smtClean="0"/>
              <a:t>.</a:t>
            </a:r>
            <a:r>
              <a:rPr lang="zh-CN" altLang="en-US" sz="1100"/>
              <a:t>接收</a:t>
            </a:r>
            <a:endParaRPr lang="zh-CN" altLang="en-US" sz="1100"/>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5.</a:t>
            </a:r>
            <a:r>
              <a:rPr lang="zh-CN" altLang="en-US" sz="1100" smtClean="0"/>
              <a:t>解码</a:t>
            </a:r>
            <a:endParaRPr lang="zh-CN" altLang="en-US" sz="1100"/>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6.</a:t>
            </a:r>
            <a:r>
              <a:rPr lang="zh-CN" altLang="en-US" sz="1100" smtClean="0"/>
              <a:t>调用</a:t>
            </a:r>
            <a:r>
              <a:rPr lang="en-US" altLang="zh-CN" sz="1100" smtClean="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en-US" altLang="zh-CN" sz="1100" smtClean="0"/>
              <a:t>.</a:t>
            </a:r>
            <a:r>
              <a:rPr lang="zh-CN" altLang="en-US" sz="1100"/>
              <a:t>响应</a:t>
            </a:r>
            <a:endParaRPr lang="zh-CN" altLang="en-US" sz="1100"/>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8</a:t>
            </a:r>
            <a:r>
              <a:rPr lang="zh-CN" altLang="en-US" sz="1100" smtClean="0"/>
              <a:t>编码</a:t>
            </a:r>
            <a:endParaRPr lang="zh-CN" altLang="en-US" sz="1100"/>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9</a:t>
            </a:r>
            <a:r>
              <a:rPr lang="zh-CN" altLang="en-US" sz="1100"/>
              <a:t>发送</a:t>
            </a:r>
            <a:endParaRPr lang="zh-CN" altLang="en-US" sz="1100"/>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10</a:t>
            </a:r>
            <a:r>
              <a:rPr lang="zh-CN" altLang="en-US" sz="1100"/>
              <a:t>接收</a:t>
            </a:r>
            <a:endParaRPr lang="zh-CN" altLang="en-US" sz="1100"/>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11</a:t>
            </a:r>
            <a:r>
              <a:rPr lang="zh-CN" altLang="en-US" sz="1100"/>
              <a:t>解码</a:t>
            </a:r>
            <a:endParaRPr lang="zh-CN" altLang="en-US" sz="1100"/>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smtClean="0"/>
              <a:t>12</a:t>
            </a:r>
            <a:r>
              <a:rPr lang="zh-CN" altLang="en-US" sz="1100"/>
              <a:t>得</a:t>
            </a:r>
            <a:r>
              <a:rPr lang="zh-CN" altLang="en-US" sz="1100" smtClean="0"/>
              <a:t>到结果</a:t>
            </a:r>
            <a:endParaRPr lang="zh-CN" altLang="en-US" sz="11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RPC</a:t>
            </a:r>
            <a:r>
              <a:rPr lang="zh-CN" altLang="en-US" sz="2200" b="1"/>
              <a:t>调</a:t>
            </a:r>
            <a:r>
              <a:rPr lang="zh-CN" altLang="en-US" sz="2200" b="1" smtClean="0"/>
              <a:t>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smtClean="0">
                <a:latin typeface="Arial" panose="020B0604020202020204" pitchFamily="34" charset="0"/>
                <a:cs typeface="Arial" panose="020B0604020202020204" pitchFamily="34" charset="0"/>
              </a:rPr>
              <a:t>PRC</a:t>
            </a:r>
            <a:r>
              <a:rPr lang="zh-CN" altLang="en-US" sz="2000" b="1" smtClean="0">
                <a:latin typeface="Arial" panose="020B0604020202020204" pitchFamily="34" charset="0"/>
                <a:cs typeface="Arial" panose="020B0604020202020204" pitchFamily="34" charset="0"/>
              </a:rPr>
              <a:t>调用流程说明</a:t>
            </a:r>
            <a:endParaRPr lang="en-US" altLang="zh-CN" sz="2000" b="1" smtClean="0">
              <a:latin typeface="Arial" panose="020B0604020202020204" pitchFamily="34" charset="0"/>
              <a:cs typeface="Arial" panose="020B0604020202020204" pitchFamily="34" charset="0"/>
            </a:endParaRPr>
          </a:p>
          <a:p>
            <a:endParaRPr lang="en-US" altLang="zh-CN" sz="2000" b="1">
              <a:latin typeface="Arial" panose="020B0604020202020204" pitchFamily="34" charset="0"/>
              <a:cs typeface="Arial" panose="020B0604020202020204" pitchFamily="34" charset="0"/>
            </a:endParaRPr>
          </a:p>
          <a:p>
            <a:pPr marL="342900" indent="-342900">
              <a:buAutoNum type="arabicParenR"/>
            </a:pPr>
            <a:r>
              <a:rPr lang="zh-CN" altLang="en-US" b="1" smtClean="0">
                <a:solidFill>
                  <a:srgbClr val="DA0000"/>
                </a:solidFill>
                <a:latin typeface="Arial" panose="020B0604020202020204" pitchFamily="34" charset="0"/>
                <a:cs typeface="Arial" panose="020B0604020202020204" pitchFamily="34" charset="0"/>
              </a:rPr>
              <a:t>服</a:t>
            </a:r>
            <a:r>
              <a:rPr lang="zh-CN" altLang="en-US" b="1">
                <a:solidFill>
                  <a:srgbClr val="DA0000"/>
                </a:solidFill>
                <a:latin typeface="Arial" panose="020B0604020202020204" pitchFamily="34" charset="0"/>
                <a:cs typeface="Arial" panose="020B0604020202020204" pitchFamily="34" charset="0"/>
              </a:rPr>
              <a:t>务消费方</a:t>
            </a:r>
            <a:r>
              <a:rPr lang="en-US" altLang="zh-CN" b="1">
                <a:solidFill>
                  <a:srgbClr val="DA0000"/>
                </a:solidFill>
                <a:latin typeface="Arial" panose="020B0604020202020204" pitchFamily="34" charset="0"/>
                <a:cs typeface="Arial" panose="020B0604020202020204" pitchFamily="34" charset="0"/>
              </a:rPr>
              <a:t>(client)</a:t>
            </a:r>
            <a:r>
              <a:rPr lang="zh-CN" altLang="en-US">
                <a:latin typeface="Arial" panose="020B0604020202020204" pitchFamily="34" charset="0"/>
                <a:cs typeface="Arial" panose="020B0604020202020204" pitchFamily="34" charset="0"/>
              </a:rPr>
              <a:t>以本地调用方式调用服</a:t>
            </a:r>
            <a:r>
              <a:rPr lang="zh-CN" altLang="en-US" smtClean="0">
                <a:latin typeface="Arial" panose="020B0604020202020204" pitchFamily="34" charset="0"/>
                <a:cs typeface="Arial" panose="020B0604020202020204" pitchFamily="34" charset="0"/>
              </a:rPr>
              <a:t>务</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client </a:t>
            </a:r>
            <a:r>
              <a:rPr lang="en-US" altLang="zh-CN">
                <a:latin typeface="Arial" panose="020B0604020202020204" pitchFamily="34" charset="0"/>
                <a:cs typeface="Arial" panose="020B0604020202020204" pitchFamily="34" charset="0"/>
              </a:rPr>
              <a:t>stub </a:t>
            </a:r>
            <a:r>
              <a:rPr lang="zh-CN" altLang="en-US">
                <a:latin typeface="Arial" panose="020B0604020202020204" pitchFamily="34" charset="0"/>
                <a:cs typeface="Arial" panose="020B0604020202020204" pitchFamily="34" charset="0"/>
              </a:rPr>
              <a:t>接收到调用后负责将方法、参数等封装成能够进行网络传输的消息</a:t>
            </a:r>
            <a:r>
              <a:rPr lang="zh-CN" altLang="en-US" smtClean="0">
                <a:latin typeface="Arial" panose="020B0604020202020204" pitchFamily="34" charset="0"/>
                <a:cs typeface="Arial" panose="020B0604020202020204" pitchFamily="34" charset="0"/>
              </a:rPr>
              <a:t>体</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client </a:t>
            </a:r>
            <a:r>
              <a:rPr lang="en-US" altLang="zh-CN">
                <a:latin typeface="Arial" panose="020B0604020202020204" pitchFamily="34" charset="0"/>
                <a:cs typeface="Arial" panose="020B0604020202020204" pitchFamily="34" charset="0"/>
              </a:rPr>
              <a:t>stub </a:t>
            </a:r>
            <a:r>
              <a:rPr lang="zh-CN" altLang="en-US">
                <a:latin typeface="Arial" panose="020B0604020202020204" pitchFamily="34" charset="0"/>
                <a:cs typeface="Arial" panose="020B0604020202020204" pitchFamily="34" charset="0"/>
              </a:rPr>
              <a:t>将消息进行编码并发送到服务</a:t>
            </a:r>
            <a:r>
              <a:rPr lang="zh-CN" altLang="en-US" smtClean="0">
                <a:latin typeface="Arial" panose="020B0604020202020204" pitchFamily="34" charset="0"/>
                <a:cs typeface="Arial" panose="020B0604020202020204" pitchFamily="34" charset="0"/>
              </a:rPr>
              <a:t>端</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server </a:t>
            </a:r>
            <a:r>
              <a:rPr lang="en-US" altLang="zh-CN">
                <a:latin typeface="Arial" panose="020B0604020202020204" pitchFamily="34" charset="0"/>
                <a:cs typeface="Arial" panose="020B0604020202020204" pitchFamily="34" charset="0"/>
              </a:rPr>
              <a:t>stub </a:t>
            </a:r>
            <a:r>
              <a:rPr lang="zh-CN" altLang="en-US">
                <a:latin typeface="Arial" panose="020B0604020202020204" pitchFamily="34" charset="0"/>
                <a:cs typeface="Arial" panose="020B0604020202020204" pitchFamily="34" charset="0"/>
              </a:rPr>
              <a:t>收到消息后进行解</a:t>
            </a:r>
            <a:r>
              <a:rPr lang="zh-CN" altLang="en-US" smtClean="0">
                <a:latin typeface="Arial" panose="020B0604020202020204" pitchFamily="34" charset="0"/>
                <a:cs typeface="Arial" panose="020B0604020202020204" pitchFamily="34" charset="0"/>
              </a:rPr>
              <a:t>码</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server </a:t>
            </a:r>
            <a:r>
              <a:rPr lang="en-US" altLang="zh-CN">
                <a:latin typeface="Arial" panose="020B0604020202020204" pitchFamily="34" charset="0"/>
                <a:cs typeface="Arial" panose="020B0604020202020204" pitchFamily="34" charset="0"/>
              </a:rPr>
              <a:t>stub </a:t>
            </a:r>
            <a:r>
              <a:rPr lang="zh-CN" altLang="en-US">
                <a:latin typeface="Arial" panose="020B0604020202020204" pitchFamily="34" charset="0"/>
                <a:cs typeface="Arial" panose="020B0604020202020204" pitchFamily="34" charset="0"/>
              </a:rPr>
              <a:t>根据解码结果调用本地的服</a:t>
            </a:r>
            <a:r>
              <a:rPr lang="zh-CN" altLang="en-US" smtClean="0">
                <a:latin typeface="Arial" panose="020B0604020202020204" pitchFamily="34" charset="0"/>
                <a:cs typeface="Arial" panose="020B0604020202020204" pitchFamily="34" charset="0"/>
              </a:rPr>
              <a:t>务</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本</a:t>
            </a:r>
            <a:r>
              <a:rPr lang="zh-CN" altLang="en-US">
                <a:latin typeface="Arial" panose="020B0604020202020204" pitchFamily="34" charset="0"/>
                <a:cs typeface="Arial" panose="020B0604020202020204" pitchFamily="34" charset="0"/>
              </a:rPr>
              <a:t>地服务执行并将结果返回给 </a:t>
            </a:r>
            <a:r>
              <a:rPr lang="en-US" altLang="zh-CN">
                <a:latin typeface="Arial" panose="020B0604020202020204" pitchFamily="34" charset="0"/>
                <a:cs typeface="Arial" panose="020B0604020202020204" pitchFamily="34" charset="0"/>
              </a:rPr>
              <a:t>server </a:t>
            </a:r>
            <a:r>
              <a:rPr lang="en-US" altLang="zh-CN" smtClean="0">
                <a:latin typeface="Arial" panose="020B0604020202020204" pitchFamily="34" charset="0"/>
                <a:cs typeface="Arial" panose="020B0604020202020204" pitchFamily="34" charset="0"/>
              </a:rPr>
              <a:t>stub</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server </a:t>
            </a:r>
            <a:r>
              <a:rPr lang="en-US" altLang="zh-CN">
                <a:latin typeface="Arial" panose="020B0604020202020204" pitchFamily="34" charset="0"/>
                <a:cs typeface="Arial" panose="020B0604020202020204" pitchFamily="34" charset="0"/>
              </a:rPr>
              <a:t>stub </a:t>
            </a:r>
            <a:r>
              <a:rPr lang="zh-CN" altLang="en-US">
                <a:latin typeface="Arial" panose="020B0604020202020204" pitchFamily="34" charset="0"/>
                <a:cs typeface="Arial" panose="020B0604020202020204" pitchFamily="34" charset="0"/>
              </a:rPr>
              <a:t>将返回导入结果进行编码并发送至消费</a:t>
            </a:r>
            <a:r>
              <a:rPr lang="zh-CN" altLang="en-US" smtClean="0">
                <a:latin typeface="Arial" panose="020B0604020202020204" pitchFamily="34" charset="0"/>
                <a:cs typeface="Arial" panose="020B0604020202020204" pitchFamily="34" charset="0"/>
              </a:rPr>
              <a:t>方</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client </a:t>
            </a:r>
            <a:r>
              <a:rPr lang="en-US" altLang="zh-CN">
                <a:latin typeface="Arial" panose="020B0604020202020204" pitchFamily="34" charset="0"/>
                <a:cs typeface="Arial" panose="020B0604020202020204" pitchFamily="34" charset="0"/>
              </a:rPr>
              <a:t>stub </a:t>
            </a:r>
            <a:r>
              <a:rPr lang="zh-CN" altLang="en-US">
                <a:latin typeface="Arial" panose="020B0604020202020204" pitchFamily="34" charset="0"/>
                <a:cs typeface="Arial" panose="020B0604020202020204" pitchFamily="34" charset="0"/>
              </a:rPr>
              <a:t>接收到消息并进行解</a:t>
            </a:r>
            <a:r>
              <a:rPr lang="zh-CN" altLang="en-US" smtClean="0">
                <a:latin typeface="Arial" panose="020B0604020202020204" pitchFamily="34" charset="0"/>
                <a:cs typeface="Arial" panose="020B0604020202020204" pitchFamily="34" charset="0"/>
              </a:rPr>
              <a:t>码</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b="1" smtClean="0">
                <a:solidFill>
                  <a:srgbClr val="EA0000"/>
                </a:solidFill>
                <a:latin typeface="Arial" panose="020B0604020202020204" pitchFamily="34" charset="0"/>
                <a:cs typeface="Arial" panose="020B0604020202020204" pitchFamily="34" charset="0"/>
              </a:rPr>
              <a:t>服</a:t>
            </a:r>
            <a:r>
              <a:rPr lang="zh-CN" altLang="en-US" b="1">
                <a:solidFill>
                  <a:srgbClr val="EA0000"/>
                </a:solidFill>
                <a:latin typeface="Arial" panose="020B0604020202020204" pitchFamily="34" charset="0"/>
                <a:cs typeface="Arial" panose="020B0604020202020204" pitchFamily="34" charset="0"/>
              </a:rPr>
              <a:t>务消费方</a:t>
            </a:r>
            <a:r>
              <a:rPr lang="en-US" altLang="zh-CN" b="1">
                <a:solidFill>
                  <a:srgbClr val="EA0000"/>
                </a:solidFill>
                <a:latin typeface="Arial" panose="020B0604020202020204" pitchFamily="34" charset="0"/>
                <a:cs typeface="Arial" panose="020B0604020202020204" pitchFamily="34" charset="0"/>
              </a:rPr>
              <a:t>(client)</a:t>
            </a:r>
            <a:r>
              <a:rPr lang="zh-CN" altLang="en-US" b="1">
                <a:solidFill>
                  <a:srgbClr val="EA0000"/>
                </a:solidFill>
                <a:latin typeface="Arial" panose="020B0604020202020204" pitchFamily="34" charset="0"/>
                <a:cs typeface="Arial" panose="020B0604020202020204" pitchFamily="34" charset="0"/>
              </a:rPr>
              <a:t>得到结</a:t>
            </a:r>
            <a:r>
              <a:rPr lang="zh-CN" altLang="en-US" b="1" smtClean="0">
                <a:solidFill>
                  <a:srgbClr val="EA0000"/>
                </a:solidFill>
                <a:latin typeface="Arial" panose="020B0604020202020204" pitchFamily="34" charset="0"/>
                <a:cs typeface="Arial" panose="020B0604020202020204" pitchFamily="34" charset="0"/>
              </a:rPr>
              <a:t>果</a:t>
            </a:r>
            <a:endParaRPr lang="en-US" altLang="zh-CN" b="1" smtClean="0">
              <a:solidFill>
                <a:srgbClr val="EA0000"/>
              </a:solidFill>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zh-CN" altLang="en-US" smtClean="0">
                <a:latin typeface="Arial" panose="020B0604020202020204" pitchFamily="34" charset="0"/>
                <a:cs typeface="Arial" panose="020B0604020202020204" pitchFamily="34" charset="0"/>
              </a:rPr>
              <a:t>小结：</a:t>
            </a:r>
            <a:r>
              <a:rPr lang="en-US" altLang="zh-CN" smtClean="0">
                <a:latin typeface="Arial" panose="020B0604020202020204" pitchFamily="34" charset="0"/>
                <a:cs typeface="Arial" panose="020B0604020202020204" pitchFamily="34" charset="0"/>
              </a:rPr>
              <a:t>RPC </a:t>
            </a:r>
            <a:r>
              <a:rPr lang="zh-CN" altLang="en-US">
                <a:latin typeface="Arial" panose="020B0604020202020204" pitchFamily="34" charset="0"/>
                <a:cs typeface="Arial" panose="020B0604020202020204" pitchFamily="34" charset="0"/>
              </a:rPr>
              <a:t>的目标就是将 </a:t>
            </a:r>
            <a:r>
              <a:rPr lang="en-US" altLang="zh-CN">
                <a:latin typeface="Arial" panose="020B0604020202020204" pitchFamily="34" charset="0"/>
                <a:cs typeface="Arial" panose="020B0604020202020204" pitchFamily="34" charset="0"/>
              </a:rPr>
              <a:t>2-8 </a:t>
            </a:r>
            <a:r>
              <a:rPr lang="zh-CN" altLang="en-US">
                <a:latin typeface="Arial" panose="020B0604020202020204" pitchFamily="34" charset="0"/>
                <a:cs typeface="Arial" panose="020B0604020202020204" pitchFamily="34" charset="0"/>
              </a:rPr>
              <a:t>这些步骤都封装起来，用户无需关心这些细节，可以像调用本</a:t>
            </a:r>
            <a:r>
              <a:rPr lang="zh-CN" altLang="en-US" smtClean="0">
                <a:latin typeface="Arial" panose="020B0604020202020204" pitchFamily="34" charset="0"/>
                <a:cs typeface="Arial" panose="020B0604020202020204" pitchFamily="34" charset="0"/>
              </a:rPr>
              <a:t>地方</a:t>
            </a:r>
            <a:r>
              <a:rPr lang="zh-CN" altLang="en-US">
                <a:latin typeface="Arial" panose="020B0604020202020204" pitchFamily="34" charset="0"/>
                <a:cs typeface="Arial" panose="020B0604020202020204" pitchFamily="34" charset="0"/>
              </a:rPr>
              <a:t>法一样即可完成远程服务调用</a:t>
            </a:r>
            <a:r>
              <a:rPr lang="zh-CN" altLang="en-US" smtClean="0">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自己</a:t>
            </a:r>
            <a:r>
              <a:rPr lang="zh-CN" altLang="en-US" sz="2200" b="1" smtClean="0"/>
              <a:t>实</a:t>
            </a:r>
            <a:r>
              <a:rPr lang="zh-CN" altLang="en-US" sz="2200" b="1"/>
              <a:t>现 </a:t>
            </a:r>
            <a:r>
              <a:rPr lang="en-US" altLang="zh-CN" sz="2200" b="1"/>
              <a:t>dubbo </a:t>
            </a:r>
            <a:r>
              <a:rPr lang="en-US" altLang="zh-CN" sz="2200" b="1" smtClean="0"/>
              <a:t>RPC(</a:t>
            </a:r>
            <a:r>
              <a:rPr lang="zh-CN" altLang="en-US" sz="2200" b="1" smtClean="0"/>
              <a:t>基于</a:t>
            </a:r>
            <a:r>
              <a:rPr lang="en-US" altLang="zh-CN" sz="2200" b="1" smtClean="0"/>
              <a:t>Netty) </a:t>
            </a:r>
            <a:endParaRPr lang="en-US" altLang="zh-CN" sz="2200" b="1"/>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smtClean="0">
                <a:solidFill>
                  <a:srgbClr val="0070C0"/>
                </a:solidFill>
              </a:rPr>
              <a:t>需求说明</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sz="2000" b="1">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dubbo </a:t>
            </a:r>
            <a:r>
              <a:rPr lang="zh-CN" altLang="en-US">
                <a:latin typeface="Arial" panose="020B0604020202020204" pitchFamily="34" charset="0"/>
                <a:cs typeface="Arial" panose="020B0604020202020204" pitchFamily="34" charset="0"/>
              </a:rPr>
              <a:t>底层使用了 </a:t>
            </a:r>
            <a:r>
              <a:rPr lang="en-US" altLang="zh-CN">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作为网络通讯框</a:t>
            </a:r>
            <a:r>
              <a:rPr lang="zh-CN" altLang="en-US" smtClean="0">
                <a:latin typeface="Arial" panose="020B0604020202020204" pitchFamily="34" charset="0"/>
                <a:cs typeface="Arial" panose="020B0604020202020204" pitchFamily="34" charset="0"/>
              </a:rPr>
              <a:t>架，要求用 </a:t>
            </a:r>
            <a:r>
              <a:rPr lang="en-US" altLang="zh-CN">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实现一个简单的 </a:t>
            </a:r>
            <a:r>
              <a:rPr lang="en-US" altLang="zh-CN">
                <a:latin typeface="Arial" panose="020B0604020202020204" pitchFamily="34" charset="0"/>
                <a:cs typeface="Arial" panose="020B0604020202020204" pitchFamily="34" charset="0"/>
              </a:rPr>
              <a:t>RPC </a:t>
            </a:r>
            <a:r>
              <a:rPr lang="zh-CN" altLang="en-US">
                <a:latin typeface="Arial" panose="020B0604020202020204" pitchFamily="34" charset="0"/>
                <a:cs typeface="Arial" panose="020B0604020202020204" pitchFamily="34" charset="0"/>
              </a:rPr>
              <a:t>框</a:t>
            </a:r>
            <a:r>
              <a:rPr lang="zh-CN" altLang="en-US" smtClean="0">
                <a:latin typeface="Arial" panose="020B0604020202020204" pitchFamily="34" charset="0"/>
                <a:cs typeface="Arial" panose="020B0604020202020204" pitchFamily="34" charset="0"/>
              </a:rPr>
              <a:t>架</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模仿 </a:t>
            </a:r>
            <a:r>
              <a:rPr lang="en-US" altLang="zh-CN">
                <a:latin typeface="Arial" panose="020B0604020202020204" pitchFamily="34" charset="0"/>
                <a:cs typeface="Arial" panose="020B0604020202020204" pitchFamily="34" charset="0"/>
              </a:rPr>
              <a:t>dubbo</a:t>
            </a:r>
            <a:r>
              <a:rPr lang="zh-CN" altLang="en-US">
                <a:latin typeface="Arial" panose="020B0604020202020204" pitchFamily="34" charset="0"/>
                <a:cs typeface="Arial" panose="020B0604020202020204" pitchFamily="34" charset="0"/>
              </a:rPr>
              <a:t>，消费者和提供者约定接口和协议，消费者远程调用提供</a:t>
            </a:r>
            <a:r>
              <a:rPr lang="zh-CN" altLang="en-US" smtClean="0">
                <a:latin typeface="Arial" panose="020B0604020202020204" pitchFamily="34" charset="0"/>
                <a:cs typeface="Arial" panose="020B0604020202020204" pitchFamily="34" charset="0"/>
              </a:rPr>
              <a:t>者的服务，</a:t>
            </a:r>
            <a:r>
              <a:rPr lang="zh-CN" altLang="en-US">
                <a:latin typeface="Arial" panose="020B0604020202020204" pitchFamily="34" charset="0"/>
                <a:cs typeface="Arial" panose="020B0604020202020204" pitchFamily="34" charset="0"/>
              </a:rPr>
              <a:t>提供者返回一个字符串，消费者打印提供者返回的数据。底层网络通信使用 </a:t>
            </a:r>
            <a:r>
              <a:rPr lang="en-US" altLang="zh-CN">
                <a:latin typeface="Arial" panose="020B0604020202020204" pitchFamily="34" charset="0"/>
                <a:cs typeface="Arial" panose="020B0604020202020204" pitchFamily="34" charset="0"/>
              </a:rPr>
              <a:t>Netty </a:t>
            </a:r>
            <a:r>
              <a:rPr lang="en-US" altLang="zh-CN" smtClean="0">
                <a:latin typeface="Arial" panose="020B0604020202020204" pitchFamily="34" charset="0"/>
                <a:cs typeface="Arial" panose="020B0604020202020204" pitchFamily="34" charset="0"/>
              </a:rPr>
              <a:t>4.1.20</a:t>
            </a:r>
            <a:endParaRPr lang="en-US" altLang="zh-CN" smtClean="0">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a:p>
            <a:r>
              <a:rPr lang="zh-CN" altLang="en-US" sz="2000" b="1">
                <a:solidFill>
                  <a:srgbClr val="0070C0"/>
                </a:solidFill>
                <a:latin typeface="Arial" panose="020B0604020202020204" pitchFamily="34" charset="0"/>
                <a:cs typeface="Arial" panose="020B0604020202020204" pitchFamily="34" charset="0"/>
              </a:rPr>
              <a:t>设</a:t>
            </a:r>
            <a:r>
              <a:rPr lang="zh-CN" altLang="en-US" sz="2000" b="1" smtClean="0">
                <a:solidFill>
                  <a:srgbClr val="0070C0"/>
                </a:solidFill>
                <a:latin typeface="Arial" panose="020B0604020202020204" pitchFamily="34" charset="0"/>
                <a:cs typeface="Arial" panose="020B0604020202020204" pitchFamily="34" charset="0"/>
              </a:rPr>
              <a:t>计说明</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sz="2000" b="1">
              <a:solidFill>
                <a:srgbClr val="0070C0"/>
              </a:solidFill>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创</a:t>
            </a:r>
            <a:r>
              <a:rPr lang="zh-CN" altLang="en-US">
                <a:latin typeface="Arial" panose="020B0604020202020204" pitchFamily="34" charset="0"/>
                <a:cs typeface="Arial" panose="020B0604020202020204" pitchFamily="34" charset="0"/>
              </a:rPr>
              <a:t>建一个接口，定义抽象方法。用于消费者和提供者之间的约定</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创</a:t>
            </a:r>
            <a:r>
              <a:rPr lang="zh-CN" altLang="en-US">
                <a:latin typeface="Arial" panose="020B0604020202020204" pitchFamily="34" charset="0"/>
                <a:cs typeface="Arial" panose="020B0604020202020204" pitchFamily="34" charset="0"/>
              </a:rPr>
              <a:t>建一个提供者，该类需要监听消费者的请求，并按照约定返回数据</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创</a:t>
            </a:r>
            <a:r>
              <a:rPr lang="zh-CN" altLang="en-US">
                <a:latin typeface="Arial" panose="020B0604020202020204" pitchFamily="34" charset="0"/>
                <a:cs typeface="Arial" panose="020B0604020202020204" pitchFamily="34" charset="0"/>
              </a:rPr>
              <a:t>建一个消费者，该类需要透明的调用自己不存在的方法，内部需要使用 </a:t>
            </a:r>
            <a:r>
              <a:rPr lang="en-US" altLang="zh-CN">
                <a:latin typeface="Arial" panose="020B0604020202020204" pitchFamily="34" charset="0"/>
                <a:cs typeface="Arial" panose="020B0604020202020204" pitchFamily="34" charset="0"/>
              </a:rPr>
              <a:t>Netty </a:t>
            </a:r>
            <a:r>
              <a:rPr lang="zh-CN" altLang="en-US">
                <a:latin typeface="Arial" panose="020B0604020202020204" pitchFamily="34" charset="0"/>
                <a:cs typeface="Arial" panose="020B0604020202020204" pitchFamily="34" charset="0"/>
              </a:rPr>
              <a:t>请求提供者返回数</a:t>
            </a:r>
            <a:r>
              <a:rPr lang="zh-CN" altLang="en-US" smtClean="0">
                <a:latin typeface="Arial" panose="020B0604020202020204" pitchFamily="34" charset="0"/>
                <a:cs typeface="Arial" panose="020B0604020202020204" pitchFamily="34" charset="0"/>
              </a:rPr>
              <a:t>据</a:t>
            </a:r>
            <a:endParaRPr lang="zh-CN" altLang="en-US">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自</a:t>
            </a:r>
            <a:r>
              <a:rPr lang="zh-CN" altLang="en-US" sz="2200" b="1"/>
              <a:t>己实现 </a:t>
            </a:r>
            <a:r>
              <a:rPr lang="en-US" altLang="zh-CN" sz="2200" b="1"/>
              <a:t>dubbo RPC(</a:t>
            </a:r>
            <a:r>
              <a:rPr lang="zh-CN" altLang="en-US" sz="2200" b="1"/>
              <a:t>基于</a:t>
            </a:r>
            <a:r>
              <a:rPr lang="en-US" altLang="zh-CN" sz="2200" b="1"/>
              <a:t>Netty)</a:t>
            </a:r>
            <a:r>
              <a:rPr lang="en-US" altLang="zh-CN" sz="2200" b="1" smtClean="0"/>
              <a:t> </a:t>
            </a:r>
            <a:endParaRPr lang="en-US" altLang="zh-CN" sz="2200" b="1"/>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a:t>
            </a:r>
            <a:r>
              <a:rPr lang="en-US" altLang="zh-CN" sz="2000" b="1" smtClean="0">
                <a:solidFill>
                  <a:srgbClr val="0070C0"/>
                </a:solidFill>
              </a:rPr>
              <a:t>RPC </a:t>
            </a:r>
            <a:endParaRPr lang="en-US" altLang="zh-CN" sz="2000" b="1" smtClean="0">
              <a:solidFill>
                <a:srgbClr val="0070C0"/>
              </a:solidFill>
              <a:latin typeface="Arial" panose="020B0604020202020204" pitchFamily="34" charset="0"/>
              <a:cs typeface="Arial" panose="020B0604020202020204" pitchFamily="34" charset="0"/>
            </a:endParaRPr>
          </a:p>
          <a:p>
            <a:endParaRPr lang="en-US" altLang="zh-CN" sz="2000" b="1">
              <a:latin typeface="Arial" panose="020B0604020202020204" pitchFamily="34" charset="0"/>
              <a:cs typeface="Arial" panose="020B0604020202020204" pitchFamily="34" charset="0"/>
            </a:endParaRPr>
          </a:p>
          <a:p>
            <a:r>
              <a:rPr lang="zh-CN" altLang="en-US" smtClean="0">
                <a:latin typeface="Arial" panose="020B0604020202020204" pitchFamily="34" charset="0"/>
                <a:cs typeface="Arial" panose="020B0604020202020204" pitchFamily="34" charset="0"/>
              </a:rPr>
              <a:t>思路分析</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图 待</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代</a:t>
            </a:r>
            <a:r>
              <a:rPr lang="zh-CN" altLang="en-US" smtClean="0">
                <a:latin typeface="Arial" panose="020B0604020202020204" pitchFamily="34" charset="0"/>
                <a:cs typeface="Arial" panose="020B0604020202020204" pitchFamily="34" charset="0"/>
              </a:rPr>
              <a:t>码实现</a:t>
            </a:r>
            <a:endParaRPr lang="zh-CN" altLang="en-US">
              <a:latin typeface="Arial" panose="020B0604020202020204" pitchFamily="34" charset="0"/>
              <a:cs typeface="Arial" panose="020B0604020202020204" pitchFamily="34" charset="0"/>
            </a:endParaRPr>
          </a:p>
        </p:txBody>
      </p:sp>
      <p:graphicFrame>
        <p:nvGraphicFramePr>
          <p:cNvPr id="3" name="对象 2"/>
          <p:cNvGraphicFramePr>
            <a:graphicFrameLocks noChangeAspect="1"/>
          </p:cNvGraphicFramePr>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24" name="包装程序外壳对象" showAsIcon="1" r:id="rId1" imgW="923925" imgH="523875" progId="Package">
                  <p:embed/>
                </p:oleObj>
              </mc:Choice>
              <mc:Fallback>
                <p:oleObj name="包装程序外壳对象" showAsIcon="1" r:id="rId1" imgW="923925" imgH="523875" progId="Package">
                  <p:embed/>
                  <p:pic>
                    <p:nvPicPr>
                      <p:cNvPr id="0" name="图片 196723"/>
                      <p:cNvPicPr/>
                      <p:nvPr/>
                    </p:nvPicPr>
                    <p:blipFill>
                      <a:blip r:embed="rId2"/>
                      <a:stretch>
                        <a:fillRect/>
                      </a:stretch>
                    </p:blipFill>
                    <p:spPr>
                      <a:xfrm>
                        <a:off x="702147" y="3168327"/>
                        <a:ext cx="12461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--Java NIO</a:t>
            </a:r>
            <a:r>
              <a:rPr lang="zh-CN" altLang="en-US" sz="2400" b="1">
                <a:solidFill>
                  <a:schemeClr val="bg1">
                    <a:lumMod val="65000"/>
                  </a:schemeClr>
                </a:solidFill>
              </a:rPr>
              <a:t>编程</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 </a:t>
            </a:r>
            <a:r>
              <a:rPr lang="zh-CN" altLang="en-US" sz="2200" b="1" smtClean="0"/>
              <a:t>基本介绍</a:t>
            </a:r>
            <a:endParaRPr lang="en-US" altLang="zh-CN" sz="2200" b="1"/>
          </a:p>
        </p:txBody>
      </p:sp>
      <p:sp>
        <p:nvSpPr>
          <p:cNvPr id="2" name="TextBox 1"/>
          <p:cNvSpPr txBox="1"/>
          <p:nvPr/>
        </p:nvSpPr>
        <p:spPr>
          <a:xfrm>
            <a:off x="691135" y="1368128"/>
            <a:ext cx="6563740" cy="4247317"/>
          </a:xfrm>
          <a:prstGeom prst="rect">
            <a:avLst/>
          </a:prstGeom>
          <a:noFill/>
        </p:spPr>
        <p:txBody>
          <a:bodyPr wrap="square" rtlCol="0">
            <a:spAutoFit/>
          </a:bodyPr>
          <a:lstStyle/>
          <a:p>
            <a:pPr marL="342900" indent="-342900">
              <a:buAutoNum type="arabicParenR"/>
            </a:pPr>
            <a:r>
              <a:rPr lang="en-US" altLang="zh-CN" smtClean="0">
                <a:latin typeface="Arial" panose="020B0604020202020204" pitchFamily="34" charset="0"/>
                <a:cs typeface="Arial" panose="020B0604020202020204" pitchFamily="34" charset="0"/>
              </a:rPr>
              <a:t>Java NIO </a:t>
            </a:r>
            <a:r>
              <a:rPr lang="zh-CN" altLang="en-US">
                <a:latin typeface="Arial" panose="020B0604020202020204" pitchFamily="34" charset="0"/>
                <a:cs typeface="Arial" panose="020B0604020202020204" pitchFamily="34" charset="0"/>
              </a:rPr>
              <a:t>全称 </a:t>
            </a:r>
            <a:r>
              <a:rPr lang="en-US" altLang="zh-CN">
                <a:latin typeface="Arial" panose="020B0604020202020204" pitchFamily="34" charset="0"/>
                <a:cs typeface="Arial" panose="020B0604020202020204" pitchFamily="34" charset="0"/>
              </a:rPr>
              <a:t>java non-blocking IO</a:t>
            </a:r>
            <a:r>
              <a:rPr lang="zh-CN" altLang="en-US">
                <a:latin typeface="Arial" panose="020B0604020202020204" pitchFamily="34" charset="0"/>
                <a:cs typeface="Arial" panose="020B0604020202020204" pitchFamily="34" charset="0"/>
              </a:rPr>
              <a:t>，是指 </a:t>
            </a:r>
            <a:r>
              <a:rPr lang="en-US" altLang="zh-CN">
                <a:latin typeface="Arial" panose="020B0604020202020204" pitchFamily="34" charset="0"/>
                <a:cs typeface="Arial" panose="020B0604020202020204" pitchFamily="34" charset="0"/>
              </a:rPr>
              <a:t>JDK </a:t>
            </a:r>
            <a:r>
              <a:rPr lang="zh-CN" altLang="en-US">
                <a:latin typeface="Arial" panose="020B0604020202020204" pitchFamily="34" charset="0"/>
                <a:cs typeface="Arial" panose="020B0604020202020204" pitchFamily="34" charset="0"/>
              </a:rPr>
              <a:t>提供的新 </a:t>
            </a:r>
            <a:r>
              <a:rPr lang="en-US" altLang="zh-CN">
                <a:latin typeface="Arial" panose="020B0604020202020204" pitchFamily="34" charset="0"/>
                <a:cs typeface="Arial" panose="020B0604020202020204" pitchFamily="34" charset="0"/>
              </a:rPr>
              <a:t>API</a:t>
            </a:r>
            <a:r>
              <a:rPr lang="zh-CN" altLang="en-US">
                <a:latin typeface="Arial" panose="020B0604020202020204" pitchFamily="34" charset="0"/>
                <a:cs typeface="Arial" panose="020B0604020202020204" pitchFamily="34" charset="0"/>
              </a:rPr>
              <a:t>。从 </a:t>
            </a:r>
            <a:r>
              <a:rPr lang="en-US" altLang="zh-CN">
                <a:latin typeface="Arial" panose="020B0604020202020204" pitchFamily="34" charset="0"/>
                <a:cs typeface="Arial" panose="020B0604020202020204" pitchFamily="34" charset="0"/>
              </a:rPr>
              <a:t>JDK1.4 </a:t>
            </a:r>
            <a:r>
              <a:rPr lang="zh-CN" altLang="en-US">
                <a:latin typeface="Arial" panose="020B0604020202020204" pitchFamily="34" charset="0"/>
                <a:cs typeface="Arial" panose="020B0604020202020204" pitchFamily="34" charset="0"/>
              </a:rPr>
              <a:t>开始，</a:t>
            </a:r>
            <a:r>
              <a:rPr lang="en-US" altLang="zh-CN">
                <a:latin typeface="Arial" panose="020B0604020202020204" pitchFamily="34" charset="0"/>
                <a:cs typeface="Arial" panose="020B0604020202020204" pitchFamily="34" charset="0"/>
              </a:rPr>
              <a:t>Java </a:t>
            </a:r>
            <a:r>
              <a:rPr lang="zh-CN" altLang="en-US">
                <a:latin typeface="Arial" panose="020B0604020202020204" pitchFamily="34" charset="0"/>
                <a:cs typeface="Arial" panose="020B0604020202020204" pitchFamily="34" charset="0"/>
              </a:rPr>
              <a:t>提供</a:t>
            </a:r>
            <a:r>
              <a:rPr lang="zh-CN" altLang="en-US" smtClean="0">
                <a:latin typeface="Arial" panose="020B0604020202020204" pitchFamily="34" charset="0"/>
                <a:cs typeface="Arial" panose="020B0604020202020204" pitchFamily="34" charset="0"/>
              </a:rPr>
              <a:t>了一</a:t>
            </a:r>
            <a:r>
              <a:rPr lang="zh-CN" altLang="en-US">
                <a:latin typeface="Arial" panose="020B0604020202020204" pitchFamily="34" charset="0"/>
                <a:cs typeface="Arial" panose="020B0604020202020204" pitchFamily="34" charset="0"/>
              </a:rPr>
              <a:t>系列改进的输入</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输出的新特性，被统称为 </a:t>
            </a:r>
            <a:r>
              <a:rPr lang="en-US" altLang="zh-CN">
                <a:latin typeface="Arial" panose="020B0604020202020204" pitchFamily="34" charset="0"/>
                <a:cs typeface="Arial" panose="020B0604020202020204" pitchFamily="34" charset="0"/>
              </a:rPr>
              <a:t>NIO(</a:t>
            </a:r>
            <a:r>
              <a:rPr lang="zh-CN" altLang="en-US">
                <a:latin typeface="Arial" panose="020B0604020202020204" pitchFamily="34" charset="0"/>
                <a:cs typeface="Arial" panose="020B0604020202020204" pitchFamily="34" charset="0"/>
              </a:rPr>
              <a:t>即 </a:t>
            </a:r>
            <a:r>
              <a:rPr lang="en-US" altLang="zh-CN">
                <a:latin typeface="Arial" panose="020B0604020202020204" pitchFamily="34" charset="0"/>
                <a:cs typeface="Arial" panose="020B0604020202020204" pitchFamily="34" charset="0"/>
              </a:rPr>
              <a:t>New IO</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，是</a:t>
            </a:r>
            <a:r>
              <a:rPr lang="zh-CN" altLang="en-US" b="1" smtClean="0">
                <a:solidFill>
                  <a:srgbClr val="EA0000"/>
                </a:solidFill>
                <a:latin typeface="Arial" panose="020B0604020202020204" pitchFamily="34" charset="0"/>
                <a:cs typeface="Arial" panose="020B0604020202020204" pitchFamily="34" charset="0"/>
              </a:rPr>
              <a:t>同步非阻塞</a:t>
            </a:r>
            <a:r>
              <a:rPr lang="zh-CN" altLang="en-US" smtClean="0">
                <a:latin typeface="Arial" panose="020B0604020202020204" pitchFamily="34" charset="0"/>
                <a:cs typeface="Arial" panose="020B0604020202020204" pitchFamily="34" charset="0"/>
              </a:rPr>
              <a:t>的</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FontTx/>
              <a:buAutoNum type="arabicParenR"/>
            </a:pPr>
            <a:r>
              <a:rPr lang="en-US" altLang="zh-CN">
                <a:latin typeface="Arial" panose="020B0604020202020204" pitchFamily="34" charset="0"/>
                <a:cs typeface="Arial" panose="020B0604020202020204" pitchFamily="34" charset="0"/>
              </a:rPr>
              <a:t>NIO </a:t>
            </a:r>
            <a:r>
              <a:rPr lang="zh-CN" altLang="en-US">
                <a:latin typeface="Arial" panose="020B0604020202020204" pitchFamily="34" charset="0"/>
                <a:cs typeface="Arial" panose="020B0604020202020204" pitchFamily="34" charset="0"/>
              </a:rPr>
              <a:t>相关类都被放在 </a:t>
            </a:r>
            <a:r>
              <a:rPr lang="en-US" altLang="zh-CN">
                <a:latin typeface="Arial" panose="020B0604020202020204" pitchFamily="34" charset="0"/>
                <a:cs typeface="Arial" panose="020B0604020202020204" pitchFamily="34" charset="0"/>
              </a:rPr>
              <a:t>java.nio </a:t>
            </a:r>
            <a:r>
              <a:rPr lang="zh-CN" altLang="en-US">
                <a:latin typeface="Arial" panose="020B0604020202020204" pitchFamily="34" charset="0"/>
                <a:cs typeface="Arial" panose="020B0604020202020204" pitchFamily="34" charset="0"/>
              </a:rPr>
              <a:t>包及子包下，并且对原 </a:t>
            </a:r>
            <a:r>
              <a:rPr lang="en-US" altLang="zh-CN">
                <a:latin typeface="Arial" panose="020B0604020202020204" pitchFamily="34" charset="0"/>
                <a:cs typeface="Arial" panose="020B0604020202020204" pitchFamily="34" charset="0"/>
              </a:rPr>
              <a:t>java.io </a:t>
            </a:r>
            <a:r>
              <a:rPr lang="zh-CN" altLang="en-US">
                <a:latin typeface="Arial" panose="020B0604020202020204" pitchFamily="34" charset="0"/>
                <a:cs typeface="Arial" panose="020B0604020202020204" pitchFamily="34" charset="0"/>
              </a:rPr>
              <a:t>包中的很多类进行改写</a:t>
            </a:r>
            <a:r>
              <a:rPr lang="zh-CN" altLang="en-US" smtClean="0">
                <a:latin typeface="Arial" panose="020B0604020202020204" pitchFamily="34" charset="0"/>
                <a:cs typeface="Arial" panose="020B0604020202020204" pitchFamily="34" charset="0"/>
              </a:rPr>
              <a:t>。</a:t>
            </a:r>
            <a:r>
              <a:rPr lang="en-US" altLang="zh-CN" smtClean="0">
                <a:latin typeface="Arial" panose="020B0604020202020204" pitchFamily="34" charset="0"/>
                <a:cs typeface="Arial" panose="020B0604020202020204" pitchFamily="34" charset="0"/>
              </a:rPr>
              <a:t>【</a:t>
            </a:r>
            <a:r>
              <a:rPr lang="zh-CN" altLang="en-US" sz="1400" smtClean="0">
                <a:latin typeface="Arial" panose="020B0604020202020204" pitchFamily="34" charset="0"/>
                <a:cs typeface="Arial" panose="020B0604020202020204" pitchFamily="34" charset="0"/>
              </a:rPr>
              <a:t>基本案例</a:t>
            </a:r>
            <a:r>
              <a:rPr lang="en-US" altLang="zh-CN" smtClean="0">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lvl="0" indent="-342900">
              <a:buFontTx/>
              <a:buAutoNum type="arabicParenR"/>
            </a:pPr>
            <a:r>
              <a:rPr lang="en-US" altLang="zh-CN">
                <a:solidFill>
                  <a:prstClr val="black"/>
                </a:solidFill>
                <a:latin typeface="Arial" panose="020B0604020202020204" pitchFamily="34" charset="0"/>
                <a:cs typeface="Arial" panose="020B0604020202020204" pitchFamily="34" charset="0"/>
              </a:rPr>
              <a:t>NIO </a:t>
            </a:r>
            <a:r>
              <a:rPr lang="zh-CN" altLang="en-US">
                <a:solidFill>
                  <a:prstClr val="black"/>
                </a:solidFill>
                <a:latin typeface="Arial" panose="020B0604020202020204" pitchFamily="34" charset="0"/>
                <a:cs typeface="Arial" panose="020B0604020202020204" pitchFamily="34" charset="0"/>
              </a:rPr>
              <a:t>有三大核心部分：</a:t>
            </a:r>
            <a:r>
              <a:rPr lang="en-US" altLang="zh-CN" b="1">
                <a:solidFill>
                  <a:srgbClr val="DA0000"/>
                </a:solidFill>
                <a:latin typeface="Arial" panose="020B0604020202020204" pitchFamily="34" charset="0"/>
                <a:cs typeface="Arial" panose="020B0604020202020204" pitchFamily="34" charset="0"/>
              </a:rPr>
              <a:t>Channel(</a:t>
            </a:r>
            <a:r>
              <a:rPr lang="zh-CN" altLang="en-US" b="1">
                <a:solidFill>
                  <a:srgbClr val="DA0000"/>
                </a:solidFill>
                <a:latin typeface="Arial" panose="020B0604020202020204" pitchFamily="34" charset="0"/>
                <a:cs typeface="Arial" panose="020B0604020202020204" pitchFamily="34" charset="0"/>
              </a:rPr>
              <a:t>通道</a:t>
            </a:r>
            <a:r>
              <a:rPr lang="en-US" altLang="zh-CN" b="1">
                <a:solidFill>
                  <a:srgbClr val="DA0000"/>
                </a:solidFill>
                <a:latin typeface="Arial" panose="020B0604020202020204" pitchFamily="34" charset="0"/>
                <a:cs typeface="Arial" panose="020B0604020202020204" pitchFamily="34" charset="0"/>
              </a:rPr>
              <a:t>)</a:t>
            </a:r>
            <a:r>
              <a:rPr lang="zh-CN" altLang="en-US">
                <a:solidFill>
                  <a:prstClr val="black"/>
                </a:solidFill>
                <a:latin typeface="Arial" panose="020B0604020202020204" pitchFamily="34" charset="0"/>
                <a:cs typeface="Arial" panose="020B0604020202020204" pitchFamily="34" charset="0"/>
              </a:rPr>
              <a:t>，</a:t>
            </a:r>
            <a:r>
              <a:rPr lang="en-US" altLang="zh-CN" b="1">
                <a:solidFill>
                  <a:srgbClr val="DA0000"/>
                </a:solidFill>
                <a:latin typeface="Arial" panose="020B0604020202020204" pitchFamily="34" charset="0"/>
                <a:cs typeface="Arial" panose="020B0604020202020204" pitchFamily="34" charset="0"/>
              </a:rPr>
              <a:t>Buffer(</a:t>
            </a:r>
            <a:r>
              <a:rPr lang="zh-CN" altLang="en-US" b="1">
                <a:solidFill>
                  <a:srgbClr val="DA0000"/>
                </a:solidFill>
                <a:latin typeface="Arial" panose="020B0604020202020204" pitchFamily="34" charset="0"/>
                <a:cs typeface="Arial" panose="020B0604020202020204" pitchFamily="34" charset="0"/>
              </a:rPr>
              <a:t>缓冲区</a:t>
            </a:r>
            <a:r>
              <a:rPr lang="en-US" altLang="zh-CN" b="1">
                <a:solidFill>
                  <a:srgbClr val="DA0000"/>
                </a:solidFill>
                <a:latin typeface="Arial" panose="020B0604020202020204" pitchFamily="34" charset="0"/>
                <a:cs typeface="Arial" panose="020B0604020202020204" pitchFamily="34" charset="0"/>
              </a:rPr>
              <a:t>)</a:t>
            </a:r>
            <a:r>
              <a:rPr lang="en-US" altLang="zh-CN">
                <a:solidFill>
                  <a:prstClr val="black"/>
                </a:solidFill>
                <a:latin typeface="Arial" panose="020B0604020202020204" pitchFamily="34" charset="0"/>
                <a:cs typeface="Arial" panose="020B0604020202020204" pitchFamily="34" charset="0"/>
              </a:rPr>
              <a:t>, </a:t>
            </a:r>
            <a:r>
              <a:rPr lang="en-US" altLang="zh-CN" b="1">
                <a:solidFill>
                  <a:srgbClr val="DA0000"/>
                </a:solidFill>
                <a:latin typeface="Arial" panose="020B0604020202020204" pitchFamily="34" charset="0"/>
                <a:cs typeface="Arial" panose="020B0604020202020204" pitchFamily="34" charset="0"/>
              </a:rPr>
              <a:t>Selector(</a:t>
            </a:r>
            <a:r>
              <a:rPr lang="zh-CN" altLang="en-US" b="1">
                <a:solidFill>
                  <a:srgbClr val="DA0000"/>
                </a:solidFill>
                <a:latin typeface="Arial" panose="020B0604020202020204" pitchFamily="34" charset="0"/>
                <a:cs typeface="Arial" panose="020B0604020202020204" pitchFamily="34" charset="0"/>
              </a:rPr>
              <a:t>选择器</a:t>
            </a:r>
            <a:r>
              <a:rPr lang="en-US" altLang="zh-CN" b="1" smtClean="0">
                <a:solidFill>
                  <a:srgbClr val="DA0000"/>
                </a:solidFill>
                <a:latin typeface="Arial" panose="020B0604020202020204" pitchFamily="34" charset="0"/>
                <a:cs typeface="Arial" panose="020B0604020202020204" pitchFamily="34" charset="0"/>
              </a:rPr>
              <a:t>) </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en-US" altLang="zh-CN">
                <a:latin typeface="Arial" panose="020B0604020202020204" pitchFamily="34" charset="0"/>
                <a:cs typeface="Arial" panose="020B0604020202020204" pitchFamily="34" charset="0"/>
              </a:rPr>
              <a:t>NIO</a:t>
            </a:r>
            <a:r>
              <a:rPr lang="zh-CN" altLang="en-US" smtClean="0">
                <a:latin typeface="Arial" panose="020B0604020202020204" pitchFamily="34" charset="0"/>
                <a:cs typeface="Arial" panose="020B0604020202020204" pitchFamily="34" charset="0"/>
              </a:rPr>
              <a:t>是 面</a:t>
            </a:r>
            <a:r>
              <a:rPr lang="zh-CN" altLang="en-US">
                <a:latin typeface="Arial" panose="020B0604020202020204" pitchFamily="34" charset="0"/>
                <a:cs typeface="Arial" panose="020B0604020202020204" pitchFamily="34" charset="0"/>
              </a:rPr>
              <a:t>向</a:t>
            </a:r>
            <a:r>
              <a:rPr lang="zh-CN" altLang="en-US" b="1">
                <a:solidFill>
                  <a:srgbClr val="DA0000"/>
                </a:solidFill>
                <a:latin typeface="Arial" panose="020B0604020202020204" pitchFamily="34" charset="0"/>
                <a:cs typeface="Arial" panose="020B0604020202020204" pitchFamily="34" charset="0"/>
              </a:rPr>
              <a:t>缓</a:t>
            </a:r>
            <a:r>
              <a:rPr lang="zh-CN" altLang="en-US" b="1" smtClean="0">
                <a:solidFill>
                  <a:srgbClr val="DA0000"/>
                </a:solidFill>
                <a:latin typeface="Arial" panose="020B0604020202020204" pitchFamily="34" charset="0"/>
                <a:cs typeface="Arial" panose="020B0604020202020204" pitchFamily="34" charset="0"/>
              </a:rPr>
              <a:t>冲区 ，或者面向</a:t>
            </a:r>
            <a:r>
              <a:rPr lang="en-US" altLang="zh-CN" b="1" smtClean="0">
                <a:solidFill>
                  <a:srgbClr val="DA0000"/>
                </a:solidFill>
                <a:latin typeface="Arial" panose="020B0604020202020204" pitchFamily="34" charset="0"/>
                <a:cs typeface="Arial" panose="020B0604020202020204" pitchFamily="34" charset="0"/>
              </a:rPr>
              <a:t> </a:t>
            </a:r>
            <a:r>
              <a:rPr lang="zh-CN" altLang="en-US" b="1" smtClean="0">
                <a:solidFill>
                  <a:srgbClr val="DA0000"/>
                </a:solidFill>
                <a:latin typeface="Arial" panose="020B0604020202020204" pitchFamily="34" charset="0"/>
                <a:cs typeface="Arial" panose="020B0604020202020204" pitchFamily="34" charset="0"/>
              </a:rPr>
              <a:t>块</a:t>
            </a:r>
            <a:r>
              <a:rPr lang="zh-CN" altLang="en-US" smtClean="0">
                <a:latin typeface="Arial" panose="020B0604020202020204" pitchFamily="34" charset="0"/>
                <a:cs typeface="Arial" panose="020B0604020202020204" pitchFamily="34" charset="0"/>
              </a:rPr>
              <a:t> 编程的。数据读取到一个它稍后处理的缓冲区，需要时可在缓冲区中前后移动，这就增加了处理过程中的灵活性，使</a:t>
            </a:r>
            <a:r>
              <a:rPr lang="zh-CN" altLang="en-US">
                <a:latin typeface="Arial" panose="020B0604020202020204" pitchFamily="34" charset="0"/>
                <a:cs typeface="Arial" panose="020B0604020202020204" pitchFamily="34" charset="0"/>
              </a:rPr>
              <a:t>用它可以提供</a:t>
            </a:r>
            <a:r>
              <a:rPr lang="zh-CN" altLang="en-US" b="1">
                <a:latin typeface="Arial" panose="020B0604020202020204" pitchFamily="34" charset="0"/>
                <a:cs typeface="Arial" panose="020B0604020202020204" pitchFamily="34" charset="0"/>
              </a:rPr>
              <a:t>非阻塞</a:t>
            </a:r>
            <a:r>
              <a:rPr lang="zh-CN" altLang="en-US">
                <a:latin typeface="Arial" panose="020B0604020202020204" pitchFamily="34" charset="0"/>
                <a:cs typeface="Arial" panose="020B0604020202020204" pitchFamily="34" charset="0"/>
              </a:rPr>
              <a:t>式的高伸缩性网</a:t>
            </a:r>
            <a:r>
              <a:rPr lang="zh-CN" altLang="en-US" smtClean="0">
                <a:latin typeface="Arial" panose="020B0604020202020204" pitchFamily="34" charset="0"/>
                <a:cs typeface="Arial" panose="020B0604020202020204" pitchFamily="34" charset="0"/>
              </a:rPr>
              <a:t>络</a:t>
            </a:r>
            <a:endParaRPr lang="en-US" altLang="zh-CN" smtClean="0">
              <a:latin typeface="Arial" panose="020B0604020202020204" pitchFamily="34" charset="0"/>
              <a:cs typeface="Arial" panose="020B0604020202020204" pitchFamily="34" charset="0"/>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3066" y="3491785"/>
            <a:ext cx="2192536" cy="18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58731" y="2981275"/>
          <a:ext cx="864096" cy="536914"/>
        </p:xfrm>
        <a:graphic>
          <a:graphicData uri="http://schemas.openxmlformats.org/presentationml/2006/ole">
            <mc:AlternateContent xmlns:mc="http://schemas.openxmlformats.org/markup-compatibility/2006">
              <mc:Choice xmlns:v="urn:schemas-microsoft-com:vml" Requires="v">
                <p:oleObj spid="_x0000_s214108" name="包装程序外壳对象" showAsIcon="1" r:id="rId2" imgW="847725" imgH="523875" progId="Package">
                  <p:embed/>
                </p:oleObj>
              </mc:Choice>
              <mc:Fallback>
                <p:oleObj name="包装程序外壳对象" showAsIcon="1" r:id="rId2" imgW="847725" imgH="523875" progId="Package">
                  <p:embed/>
                  <p:pic>
                    <p:nvPicPr>
                      <p:cNvPr id="0" name="图片 214107"/>
                      <p:cNvPicPr/>
                      <p:nvPr/>
                    </p:nvPicPr>
                    <p:blipFill>
                      <a:blip r:embed="rId3"/>
                      <a:stretch>
                        <a:fillRect/>
                      </a:stretch>
                    </p:blipFill>
                    <p:spPr>
                      <a:xfrm>
                        <a:off x="5958731" y="2981275"/>
                        <a:ext cx="864096" cy="53691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NIO</a:t>
            </a:r>
            <a:r>
              <a:rPr lang="zh-CN" altLang="en-US" sz="2200" b="1"/>
              <a:t> </a:t>
            </a:r>
            <a:r>
              <a:rPr lang="zh-CN" altLang="en-US" sz="2200" b="1" smtClean="0"/>
              <a:t>基本介绍</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endParaRPr lang="en-US" altLang="zh-CN" smtClean="0"/>
          </a:p>
          <a:p>
            <a:pPr marL="342900" indent="-342900">
              <a:buAutoNum type="arabicParenR" startAt="5"/>
            </a:pPr>
            <a:r>
              <a:rPr lang="en-US" altLang="zh-CN" smtClean="0"/>
              <a:t>Java </a:t>
            </a:r>
            <a:r>
              <a:rPr lang="en-US" altLang="zh-CN"/>
              <a:t>NIO</a:t>
            </a:r>
            <a:r>
              <a:rPr lang="zh-CN" altLang="en-US"/>
              <a:t>的非阻塞模式，使一个线程从某通</a:t>
            </a:r>
            <a:r>
              <a:rPr lang="zh-CN" altLang="en-US" smtClean="0"/>
              <a:t>道发</a:t>
            </a:r>
            <a:r>
              <a:rPr lang="zh-CN" altLang="en-US"/>
              <a:t>送请</a:t>
            </a:r>
            <a:r>
              <a:rPr lang="zh-CN" altLang="en-US" smtClean="0"/>
              <a:t>求或者读</a:t>
            </a:r>
            <a:r>
              <a:rPr lang="zh-CN" altLang="en-US"/>
              <a:t>取数据，但是它仅能得到目前可用的数据，如果目前没有数据可用时，就什么都不会获取，而</a:t>
            </a:r>
            <a:r>
              <a:rPr lang="zh-CN" altLang="en-US" b="1">
                <a:solidFill>
                  <a:srgbClr val="EA0000"/>
                </a:solidFill>
              </a:rPr>
              <a:t>不是保持线程阻塞</a:t>
            </a:r>
            <a:r>
              <a:rPr lang="zh-CN" altLang="en-US"/>
              <a:t>，所以直至数据变的可以读取之前，该线程可以继续做其他的事情。 非阻塞写也是如此，一个线程请求写入一些数据到某通道，但不需要等待它完全写入，这个线程同时可以去做别的事情</a:t>
            </a:r>
            <a:r>
              <a:rPr lang="zh-CN" altLang="en-US" smtClean="0"/>
              <a:t>。</a:t>
            </a:r>
            <a:r>
              <a:rPr lang="en-US" altLang="zh-CN" smtClean="0"/>
              <a:t>【</a:t>
            </a:r>
            <a:r>
              <a:rPr lang="zh-CN" altLang="en-US" sz="1400" b="1" smtClean="0">
                <a:solidFill>
                  <a:srgbClr val="0070C0"/>
                </a:solidFill>
              </a:rPr>
              <a:t>后面有案例说明</a:t>
            </a:r>
            <a:r>
              <a:rPr lang="en-US" altLang="zh-CN" smtClean="0"/>
              <a:t>】</a:t>
            </a:r>
            <a:endParaRPr lang="en-US" altLang="zh-CN" smtClean="0"/>
          </a:p>
          <a:p>
            <a:pPr marL="342900" indent="-342900">
              <a:buAutoNum type="arabicParenR" startAt="5"/>
            </a:pPr>
            <a:endParaRPr lang="en-US" altLang="zh-CN" smtClean="0"/>
          </a:p>
          <a:p>
            <a:pPr marL="342900" indent="-342900">
              <a:buAutoNum type="arabicParenR" startAt="5"/>
            </a:pPr>
            <a:r>
              <a:rPr lang="zh-CN" altLang="en-US" smtClean="0"/>
              <a:t>通</a:t>
            </a:r>
            <a:r>
              <a:rPr lang="zh-CN" altLang="en-US"/>
              <a:t>俗理解：</a:t>
            </a:r>
            <a:r>
              <a:rPr lang="en-US" altLang="zh-CN"/>
              <a:t>NIO</a:t>
            </a:r>
            <a:r>
              <a:rPr lang="zh-CN" altLang="en-US"/>
              <a:t>是可以做到用一个线程来处理多个操作的。假设有</a:t>
            </a:r>
            <a:r>
              <a:rPr lang="en-US" altLang="zh-CN"/>
              <a:t>10000</a:t>
            </a:r>
            <a:r>
              <a:rPr lang="zh-CN" altLang="en-US"/>
              <a:t>个请求过来</a:t>
            </a:r>
            <a:r>
              <a:rPr lang="en-US" altLang="zh-CN"/>
              <a:t>,</a:t>
            </a:r>
            <a:r>
              <a:rPr lang="zh-CN" altLang="en-US"/>
              <a:t>根据实际情况，可以分配</a:t>
            </a:r>
            <a:r>
              <a:rPr lang="en-US" altLang="zh-CN"/>
              <a:t>50</a:t>
            </a:r>
            <a:r>
              <a:rPr lang="zh-CN" altLang="en-US"/>
              <a:t>或者</a:t>
            </a:r>
            <a:r>
              <a:rPr lang="en-US" altLang="zh-CN"/>
              <a:t>100</a:t>
            </a:r>
            <a:r>
              <a:rPr lang="zh-CN" altLang="en-US"/>
              <a:t>个线程来处理。不像之前的阻塞</a:t>
            </a:r>
            <a:r>
              <a:rPr lang="en-US" altLang="zh-CN"/>
              <a:t>IO</a:t>
            </a:r>
            <a:r>
              <a:rPr lang="zh-CN" altLang="en-US"/>
              <a:t>那样，非得分配</a:t>
            </a:r>
            <a:r>
              <a:rPr lang="en-US" altLang="zh-CN"/>
              <a:t>10000</a:t>
            </a:r>
            <a:r>
              <a:rPr lang="zh-CN" altLang="en-US"/>
              <a:t>个</a:t>
            </a:r>
            <a:r>
              <a:rPr lang="zh-CN" altLang="en-US" smtClean="0"/>
              <a:t>。</a:t>
            </a:r>
            <a:endParaRPr lang="en-US" altLang="zh-CN"/>
          </a:p>
          <a:p>
            <a:pPr marL="342900" indent="-342900">
              <a:buAutoNum type="arabicParenR" startAt="5"/>
            </a:pPr>
            <a:endParaRPr lang="en-US" altLang="zh-CN" smtClean="0"/>
          </a:p>
          <a:p>
            <a:pPr marL="342900" indent="-342900">
              <a:buAutoNum type="arabicParenR" startAt="5"/>
            </a:pPr>
            <a:r>
              <a:rPr lang="en-US" altLang="zh-CN" smtClean="0"/>
              <a:t>HTTP2.0</a:t>
            </a:r>
            <a:r>
              <a:rPr lang="zh-CN" altLang="en-US"/>
              <a:t>使用了多路复用的技术，做到同一个连接并发处理多个请求，而且并发请求的数量比</a:t>
            </a:r>
            <a:r>
              <a:rPr lang="en-US" altLang="zh-CN"/>
              <a:t>HTTP1.1</a:t>
            </a:r>
            <a:r>
              <a:rPr lang="zh-CN" altLang="en-US"/>
              <a:t>大了好几个数量级。</a:t>
            </a:r>
            <a:endParaRPr lang="en-US" altLang="zh-CN"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a:t>
            </a:r>
            <a:r>
              <a:rPr lang="zh-CN" altLang="en-US" sz="2400" b="1" smtClean="0">
                <a:solidFill>
                  <a:schemeClr val="bg1">
                    <a:lumMod val="65000"/>
                  </a:schemeClr>
                </a:solidFill>
              </a:rPr>
              <a:t>介绍和应用场景</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和 </a:t>
            </a:r>
            <a:r>
              <a:rPr lang="en-US" altLang="zh-CN" sz="2200" b="1" smtClean="0"/>
              <a:t>BIO </a:t>
            </a:r>
            <a:r>
              <a:rPr lang="zh-CN" altLang="en-US" sz="2200" b="1" smtClean="0"/>
              <a:t>的比较</a:t>
            </a:r>
            <a:endParaRPr lang="en-US" altLang="zh-CN" sz="2200" b="1"/>
          </a:p>
        </p:txBody>
      </p:sp>
      <p:sp>
        <p:nvSpPr>
          <p:cNvPr id="2" name="TextBox 1"/>
          <p:cNvSpPr txBox="1"/>
          <p:nvPr/>
        </p:nvSpPr>
        <p:spPr>
          <a:xfrm>
            <a:off x="691136" y="1368127"/>
            <a:ext cx="8593694" cy="2862322"/>
          </a:xfrm>
          <a:prstGeom prst="rect">
            <a:avLst/>
          </a:prstGeom>
          <a:noFill/>
        </p:spPr>
        <p:txBody>
          <a:bodyPr wrap="square" rtlCol="0">
            <a:spAutoFit/>
          </a:bodyPr>
          <a:lstStyle/>
          <a:p>
            <a:endParaRPr lang="en-US" altLang="zh-CN"/>
          </a:p>
          <a:p>
            <a:pPr marL="342900" indent="-342900">
              <a:buAutoNum type="arabicParenR"/>
            </a:pPr>
            <a:r>
              <a:rPr lang="en-US" altLang="zh-CN" smtClean="0"/>
              <a:t>BIO </a:t>
            </a:r>
            <a:r>
              <a:rPr lang="zh-CN" altLang="en-US"/>
              <a:t>以流的方式</a:t>
            </a:r>
            <a:r>
              <a:rPr lang="zh-CN" altLang="en-US" smtClean="0"/>
              <a:t>处理</a:t>
            </a:r>
            <a:r>
              <a:rPr lang="zh-CN" altLang="en-US"/>
              <a:t>数据</a:t>
            </a:r>
            <a:r>
              <a:rPr lang="en-US" altLang="zh-CN"/>
              <a:t>,</a:t>
            </a:r>
            <a:r>
              <a:rPr lang="zh-CN" altLang="en-US"/>
              <a:t>而 </a:t>
            </a:r>
            <a:r>
              <a:rPr lang="en-US" altLang="zh-CN"/>
              <a:t>NIO </a:t>
            </a:r>
            <a:r>
              <a:rPr lang="zh-CN" altLang="en-US"/>
              <a:t>以块的方式处理数据</a:t>
            </a:r>
            <a:r>
              <a:rPr lang="en-US" altLang="zh-CN"/>
              <a:t>,</a:t>
            </a:r>
            <a:r>
              <a:rPr lang="zh-CN" altLang="en-US"/>
              <a:t>块 </a:t>
            </a:r>
            <a:r>
              <a:rPr lang="en-US" altLang="zh-CN"/>
              <a:t>I/O </a:t>
            </a:r>
            <a:r>
              <a:rPr lang="zh-CN" altLang="en-US"/>
              <a:t>的效率比流 </a:t>
            </a:r>
            <a:r>
              <a:rPr lang="en-US" altLang="zh-CN"/>
              <a:t>I/O </a:t>
            </a:r>
            <a:r>
              <a:rPr lang="zh-CN" altLang="en-US"/>
              <a:t>高很</a:t>
            </a:r>
            <a:r>
              <a:rPr lang="zh-CN" altLang="en-US" smtClean="0"/>
              <a:t>多</a:t>
            </a:r>
            <a:endParaRPr lang="en-US" altLang="zh-CN" smtClean="0"/>
          </a:p>
          <a:p>
            <a:pPr marL="342900" indent="-342900">
              <a:buAutoNum type="arabicParenR"/>
            </a:pPr>
            <a:r>
              <a:rPr lang="en-US" altLang="zh-CN"/>
              <a:t>B</a:t>
            </a:r>
            <a:r>
              <a:rPr lang="en-US" altLang="zh-CN" smtClean="0"/>
              <a:t>IO </a:t>
            </a:r>
            <a:r>
              <a:rPr lang="zh-CN" altLang="en-US" smtClean="0"/>
              <a:t>是阻</a:t>
            </a:r>
            <a:r>
              <a:rPr lang="zh-CN" altLang="en-US"/>
              <a:t>塞的，</a:t>
            </a:r>
            <a:r>
              <a:rPr lang="en-US" altLang="zh-CN"/>
              <a:t>NIO </a:t>
            </a:r>
            <a:r>
              <a:rPr lang="zh-CN" altLang="en-US"/>
              <a:t>则</a:t>
            </a:r>
            <a:r>
              <a:rPr lang="zh-CN" altLang="en-US" smtClean="0"/>
              <a:t>是非</a:t>
            </a:r>
            <a:r>
              <a:rPr lang="zh-CN" altLang="en-US"/>
              <a:t>阻塞</a:t>
            </a:r>
            <a:r>
              <a:rPr lang="zh-CN" altLang="en-US" smtClean="0"/>
              <a:t>的</a:t>
            </a:r>
            <a:endParaRPr lang="en-US" altLang="zh-CN" smtClean="0"/>
          </a:p>
          <a:p>
            <a:pPr marL="342900" indent="-342900">
              <a:buAutoNum type="arabicParenR"/>
            </a:pPr>
            <a:endParaRPr lang="en-US" altLang="zh-CN" smtClean="0"/>
          </a:p>
          <a:p>
            <a:pPr marL="342900" indent="-342900">
              <a:buAutoNum type="arabicParenR"/>
            </a:pPr>
            <a:r>
              <a:rPr lang="en-US" altLang="zh-CN" smtClean="0"/>
              <a:t>BIO</a:t>
            </a:r>
            <a:r>
              <a:rPr lang="zh-CN" altLang="en-US" smtClean="0"/>
              <a:t>基</a:t>
            </a:r>
            <a:r>
              <a:rPr lang="zh-CN" altLang="en-US"/>
              <a:t>于字节流和字符流进行操作，而 </a:t>
            </a:r>
            <a:r>
              <a:rPr lang="en-US" altLang="zh-CN"/>
              <a:t>NIO </a:t>
            </a:r>
            <a:r>
              <a:rPr lang="zh-CN" altLang="en-US"/>
              <a:t>基于 </a:t>
            </a:r>
            <a:r>
              <a:rPr lang="en-US" altLang="zh-CN"/>
              <a:t>Channel(</a:t>
            </a:r>
            <a:r>
              <a:rPr lang="zh-CN" altLang="en-US"/>
              <a:t>通道</a:t>
            </a:r>
            <a:r>
              <a:rPr lang="en-US" altLang="zh-CN"/>
              <a:t>)</a:t>
            </a:r>
            <a:r>
              <a:rPr lang="zh-CN" altLang="en-US"/>
              <a:t>和 </a:t>
            </a:r>
            <a:r>
              <a:rPr lang="en-US" altLang="zh-CN"/>
              <a:t>Buffer(</a:t>
            </a:r>
            <a:r>
              <a:rPr lang="zh-CN" altLang="en-US"/>
              <a:t>缓冲区</a:t>
            </a:r>
            <a:r>
              <a:rPr lang="en-US" altLang="zh-CN"/>
              <a:t>)</a:t>
            </a:r>
            <a:r>
              <a:rPr lang="zh-CN" altLang="en-US"/>
              <a:t>进行操作，数</a:t>
            </a:r>
            <a:r>
              <a:rPr lang="zh-CN" altLang="en-US" smtClean="0"/>
              <a:t>据总</a:t>
            </a:r>
            <a:r>
              <a:rPr lang="zh-CN" altLang="en-US"/>
              <a:t>是从通道读取到缓冲区中，或者从缓冲区写入到通道中。</a:t>
            </a:r>
            <a:r>
              <a:rPr lang="en-US" altLang="zh-CN"/>
              <a:t>Selector(</a:t>
            </a:r>
            <a:r>
              <a:rPr lang="zh-CN" altLang="en-US"/>
              <a:t>选</a:t>
            </a:r>
            <a:r>
              <a:rPr lang="zh-CN" altLang="en-US" smtClean="0"/>
              <a:t>择</a:t>
            </a:r>
            <a:r>
              <a:rPr lang="zh-CN" altLang="en-US"/>
              <a:t>器</a:t>
            </a:r>
            <a:r>
              <a:rPr lang="en-US" altLang="zh-CN" smtClean="0"/>
              <a:t>)</a:t>
            </a:r>
            <a:r>
              <a:rPr lang="zh-CN" altLang="en-US"/>
              <a:t>用于监听多个</a:t>
            </a:r>
            <a:r>
              <a:rPr lang="zh-CN" altLang="en-US" smtClean="0"/>
              <a:t>通道</a:t>
            </a:r>
            <a:r>
              <a:rPr lang="zh-CN" altLang="en-US"/>
              <a:t>的事件（比如：连接请求，数据到达等），因此使用</a:t>
            </a:r>
            <a:r>
              <a:rPr lang="zh-CN" altLang="en-US" b="1"/>
              <a:t>单个线程就可以监听多个客户端</a:t>
            </a:r>
            <a:r>
              <a:rPr lang="zh-CN" altLang="en-US"/>
              <a:t>通</a:t>
            </a:r>
            <a:r>
              <a:rPr lang="zh-CN" altLang="en-US" smtClean="0"/>
              <a:t>道 </a:t>
            </a: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三大核心原理示意图</a:t>
            </a:r>
            <a:endParaRPr lang="en-US" altLang="zh-CN" sz="2200" b="1"/>
          </a:p>
        </p:txBody>
      </p:sp>
      <p:sp>
        <p:nvSpPr>
          <p:cNvPr id="2" name="TextBox 1"/>
          <p:cNvSpPr txBox="1"/>
          <p:nvPr/>
        </p:nvSpPr>
        <p:spPr>
          <a:xfrm>
            <a:off x="691136" y="1368127"/>
            <a:ext cx="8593694" cy="4399915"/>
          </a:xfrm>
          <a:prstGeom prst="rect">
            <a:avLst/>
          </a:prstGeom>
          <a:noFill/>
        </p:spPr>
        <p:txBody>
          <a:bodyPr wrap="square" rtlCol="0">
            <a:spAutoFit/>
          </a:bodyPr>
          <a:lstStyle/>
          <a:p>
            <a:r>
              <a:rPr lang="zh-CN" altLang="en-US" smtClean="0">
                <a:latin typeface="Arial" panose="020B0604020202020204" pitchFamily="34" charset="0"/>
                <a:cs typeface="Arial" panose="020B0604020202020204" pitchFamily="34" charset="0"/>
              </a:rPr>
              <a:t>一张图描述</a:t>
            </a:r>
            <a:r>
              <a:rPr lang="en-US" altLang="zh-CN" smtClean="0">
                <a:latin typeface="Arial" panose="020B0604020202020204" pitchFamily="34" charset="0"/>
                <a:cs typeface="Arial" panose="020B0604020202020204" pitchFamily="34" charset="0"/>
              </a:rPr>
              <a:t>NIO </a:t>
            </a:r>
            <a:r>
              <a:rPr lang="zh-CN" altLang="en-US" smtClean="0">
                <a:latin typeface="Arial" panose="020B0604020202020204" pitchFamily="34" charset="0"/>
                <a:cs typeface="Arial" panose="020B0604020202020204" pitchFamily="34" charset="0"/>
              </a:rPr>
              <a:t>的 </a:t>
            </a:r>
            <a:r>
              <a:rPr lang="en-US" altLang="zh-CN" smtClean="0">
                <a:latin typeface="Arial" panose="020B0604020202020204" pitchFamily="34" charset="0"/>
                <a:cs typeface="Arial" panose="020B0604020202020204" pitchFamily="34" charset="0"/>
              </a:rPr>
              <a:t>Selector </a:t>
            </a:r>
            <a:r>
              <a:rPr lang="zh-CN" altLang="en-US" smtClean="0">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en-US" altLang="zh-CN" smtClean="0">
                <a:latin typeface="Arial" panose="020B0604020202020204" pitchFamily="34" charset="0"/>
                <a:cs typeface="Arial" panose="020B0604020202020204" pitchFamily="34" charset="0"/>
              </a:rPr>
              <a:t>Channel </a:t>
            </a:r>
            <a:r>
              <a:rPr lang="zh-CN" altLang="en-US" smtClean="0">
                <a:latin typeface="Arial" panose="020B0604020202020204" pitchFamily="34" charset="0"/>
                <a:cs typeface="Arial" panose="020B0604020202020204" pitchFamily="34" charset="0"/>
              </a:rPr>
              <a:t>和 </a:t>
            </a:r>
            <a:r>
              <a:rPr lang="en-US" altLang="zh-CN" smtClean="0">
                <a:latin typeface="Arial" panose="020B0604020202020204" pitchFamily="34" charset="0"/>
                <a:cs typeface="Arial" panose="020B0604020202020204" pitchFamily="34" charset="0"/>
              </a:rPr>
              <a:t>Buffer </a:t>
            </a:r>
            <a:r>
              <a:rPr lang="zh-CN" altLang="en-US" smtClean="0">
                <a:latin typeface="Arial" panose="020B0604020202020204" pitchFamily="34" charset="0"/>
                <a:cs typeface="Arial" panose="020B0604020202020204" pitchFamily="34" charset="0"/>
              </a:rPr>
              <a:t>的关系</a:t>
            </a:r>
            <a:endParaRPr lang="en-US" altLang="zh-CN" smtClean="0">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sz="2000" b="1" smtClean="0">
                <a:solidFill>
                  <a:srgbClr val="0070C0"/>
                </a:solidFill>
                <a:latin typeface="Arial" panose="020B0604020202020204" pitchFamily="34" charset="0"/>
                <a:cs typeface="Arial" panose="020B0604020202020204" pitchFamily="34" charset="0"/>
              </a:rPr>
              <a:t>Selector </a:t>
            </a:r>
            <a:r>
              <a:rPr lang="zh-CN" altLang="en-US" sz="2000" b="1">
                <a:solidFill>
                  <a:srgbClr val="0070C0"/>
                </a:solidFill>
                <a:latin typeface="Arial" panose="020B0604020202020204" pitchFamily="34" charset="0"/>
                <a:cs typeface="Arial" panose="020B0604020202020204" pitchFamily="34" charset="0"/>
              </a:rPr>
              <a:t>、 </a:t>
            </a:r>
            <a:r>
              <a:rPr lang="en-US" altLang="zh-CN" sz="2000" b="1">
                <a:solidFill>
                  <a:srgbClr val="0070C0"/>
                </a:solidFill>
                <a:latin typeface="Arial" panose="020B0604020202020204" pitchFamily="34" charset="0"/>
                <a:cs typeface="Arial" panose="020B0604020202020204" pitchFamily="34" charset="0"/>
              </a:rPr>
              <a:t>Channel </a:t>
            </a:r>
            <a:r>
              <a:rPr lang="zh-CN" altLang="en-US" sz="2000" b="1">
                <a:solidFill>
                  <a:srgbClr val="0070C0"/>
                </a:solidFill>
                <a:latin typeface="Arial" panose="020B0604020202020204" pitchFamily="34" charset="0"/>
                <a:cs typeface="Arial" panose="020B0604020202020204" pitchFamily="34" charset="0"/>
              </a:rPr>
              <a:t>和 </a:t>
            </a:r>
            <a:r>
              <a:rPr lang="en-US" altLang="zh-CN" sz="2000" b="1">
                <a:solidFill>
                  <a:srgbClr val="0070C0"/>
                </a:solidFill>
                <a:latin typeface="Arial" panose="020B0604020202020204" pitchFamily="34" charset="0"/>
                <a:cs typeface="Arial" panose="020B0604020202020204" pitchFamily="34" charset="0"/>
              </a:rPr>
              <a:t>Buffer </a:t>
            </a:r>
            <a:r>
              <a:rPr lang="zh-CN" altLang="en-US" sz="2000" b="1" smtClean="0">
                <a:solidFill>
                  <a:srgbClr val="0070C0"/>
                </a:solidFill>
                <a:latin typeface="Arial" panose="020B0604020202020204" pitchFamily="34" charset="0"/>
                <a:cs typeface="Arial" panose="020B0604020202020204" pitchFamily="34" charset="0"/>
              </a:rPr>
              <a:t>的</a:t>
            </a:r>
            <a:r>
              <a:rPr lang="zh-CN" altLang="en-US" sz="2000" b="1">
                <a:solidFill>
                  <a:srgbClr val="0070C0"/>
                </a:solidFill>
                <a:latin typeface="Arial" panose="020B0604020202020204" pitchFamily="34" charset="0"/>
                <a:cs typeface="Arial" panose="020B0604020202020204" pitchFamily="34" charset="0"/>
              </a:rPr>
              <a:t>关</a:t>
            </a:r>
            <a:r>
              <a:rPr lang="zh-CN" altLang="en-US" sz="2000" b="1" smtClean="0">
                <a:solidFill>
                  <a:srgbClr val="0070C0"/>
                </a:solidFill>
                <a:latin typeface="Arial" panose="020B0604020202020204" pitchFamily="34" charset="0"/>
                <a:cs typeface="Arial" panose="020B0604020202020204" pitchFamily="34" charset="0"/>
              </a:rPr>
              <a:t>系图</a:t>
            </a:r>
            <a:r>
              <a:rPr lang="en-US" altLang="zh-CN" sz="2000" b="1" smtClean="0">
                <a:solidFill>
                  <a:srgbClr val="0070C0"/>
                </a:solidFill>
                <a:latin typeface="Arial" panose="020B0604020202020204" pitchFamily="34" charset="0"/>
                <a:cs typeface="Arial" panose="020B0604020202020204" pitchFamily="34" charset="0"/>
              </a:rPr>
              <a:t>(</a:t>
            </a:r>
            <a:r>
              <a:rPr lang="zh-CN" altLang="en-US" sz="2000" b="1" smtClean="0">
                <a:solidFill>
                  <a:srgbClr val="0070C0"/>
                </a:solidFill>
                <a:latin typeface="Arial" panose="020B0604020202020204" pitchFamily="34" charset="0"/>
                <a:cs typeface="Arial" panose="020B0604020202020204" pitchFamily="34" charset="0"/>
              </a:rPr>
              <a:t>简单版</a:t>
            </a:r>
            <a:r>
              <a:rPr lang="en-US" altLang="zh-CN" sz="2000" b="1" smtClean="0">
                <a:solidFill>
                  <a:srgbClr val="0070C0"/>
                </a:solidFill>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a:p>
            <a:r>
              <a:rPr lang="zh-CN" altLang="en-US" sz="2000" b="1" smtClean="0">
                <a:solidFill>
                  <a:srgbClr val="0070C0"/>
                </a:solidFill>
                <a:latin typeface="Arial" panose="020B0604020202020204" pitchFamily="34" charset="0"/>
                <a:cs typeface="Arial" panose="020B0604020202020204" pitchFamily="34" charset="0"/>
              </a:rPr>
              <a:t>关</a:t>
            </a:r>
            <a:r>
              <a:rPr lang="zh-CN" altLang="en-US" sz="2000" b="1">
                <a:solidFill>
                  <a:srgbClr val="0070C0"/>
                </a:solidFill>
                <a:latin typeface="Arial" panose="020B0604020202020204" pitchFamily="34" charset="0"/>
                <a:cs typeface="Arial" panose="020B0604020202020204" pitchFamily="34" charset="0"/>
              </a:rPr>
              <a:t>系</a:t>
            </a:r>
            <a:r>
              <a:rPr lang="zh-CN" altLang="en-US" sz="2000" b="1" smtClean="0">
                <a:solidFill>
                  <a:srgbClr val="0070C0"/>
                </a:solidFill>
                <a:latin typeface="Arial" panose="020B0604020202020204" pitchFamily="34" charset="0"/>
                <a:cs typeface="Arial" panose="020B0604020202020204" pitchFamily="34" charset="0"/>
              </a:rPr>
              <a:t>图的说明</a:t>
            </a:r>
            <a:r>
              <a:rPr lang="en-US" altLang="zh-CN" sz="2000" b="1" smtClean="0">
                <a:solidFill>
                  <a:srgbClr val="0070C0"/>
                </a:solidFill>
                <a:latin typeface="Arial" panose="020B0604020202020204" pitchFamily="34" charset="0"/>
                <a:cs typeface="Arial" panose="020B0604020202020204" pitchFamily="34" charset="0"/>
              </a:rPr>
              <a:t>:</a:t>
            </a:r>
            <a:endParaRPr lang="en-US" altLang="zh-CN" sz="2000" b="1" smtClean="0">
              <a:solidFill>
                <a:srgbClr val="0070C0"/>
              </a:solidFill>
              <a:latin typeface="Arial" panose="020B0604020202020204" pitchFamily="34" charset="0"/>
              <a:cs typeface="Arial" panose="020B0604020202020204" pitchFamily="34" charset="0"/>
            </a:endParaRPr>
          </a:p>
          <a:p>
            <a:pPr marL="457200" indent="-457200">
              <a:buAutoNum type="arabicParenR"/>
            </a:pPr>
            <a:r>
              <a:rPr lang="zh-CN" altLang="en-US" sz="1400" smtClean="0">
                <a:latin typeface="Arial" panose="020B0604020202020204" pitchFamily="34" charset="0"/>
                <a:cs typeface="Arial" panose="020B0604020202020204" pitchFamily="34" charset="0"/>
              </a:rPr>
              <a:t>每个</a:t>
            </a:r>
            <a:r>
              <a:rPr lang="en-US" altLang="zh-CN" sz="1400" smtClean="0">
                <a:latin typeface="Arial" panose="020B0604020202020204" pitchFamily="34" charset="0"/>
                <a:cs typeface="Arial" panose="020B0604020202020204" pitchFamily="34" charset="0"/>
              </a:rPr>
              <a:t>channel </a:t>
            </a:r>
            <a:r>
              <a:rPr lang="zh-CN" altLang="en-US" sz="1400" smtClean="0">
                <a:latin typeface="Arial" panose="020B0604020202020204" pitchFamily="34" charset="0"/>
                <a:cs typeface="Arial" panose="020B0604020202020204" pitchFamily="34" charset="0"/>
              </a:rPr>
              <a:t>都会对应一个</a:t>
            </a:r>
            <a:r>
              <a:rPr lang="en-US" altLang="zh-CN" sz="1400" smtClean="0">
                <a:latin typeface="Arial" panose="020B0604020202020204" pitchFamily="34" charset="0"/>
                <a:cs typeface="Arial" panose="020B0604020202020204" pitchFamily="34" charset="0"/>
              </a:rPr>
              <a:t>Buffer</a:t>
            </a:r>
            <a:endParaRPr lang="en-US" altLang="zh-CN" sz="1400" smtClean="0">
              <a:latin typeface="Arial" panose="020B0604020202020204" pitchFamily="34" charset="0"/>
              <a:cs typeface="Arial" panose="020B0604020202020204" pitchFamily="34" charset="0"/>
            </a:endParaRPr>
          </a:p>
          <a:p>
            <a:pPr marL="457200" indent="-457200">
              <a:buAutoNum type="arabicParenR"/>
            </a:pPr>
            <a:r>
              <a:rPr lang="en-US" altLang="zh-CN" sz="1400" smtClean="0">
                <a:latin typeface="Arial" panose="020B0604020202020204" pitchFamily="34" charset="0"/>
                <a:cs typeface="Arial" panose="020B0604020202020204" pitchFamily="34" charset="0"/>
              </a:rPr>
              <a:t>Selector </a:t>
            </a:r>
            <a:r>
              <a:rPr lang="zh-CN" altLang="en-US" sz="1400" smtClean="0">
                <a:latin typeface="Arial" panose="020B0604020202020204" pitchFamily="34" charset="0"/>
                <a:cs typeface="Arial" panose="020B0604020202020204" pitchFamily="34" charset="0"/>
              </a:rPr>
              <a:t>对应一个线程， </a:t>
            </a:r>
            <a:r>
              <a:rPr lang="zh-CN" altLang="en-US" sz="1400">
                <a:latin typeface="Arial" panose="020B0604020202020204" pitchFamily="34" charset="0"/>
                <a:cs typeface="Arial" panose="020B0604020202020204" pitchFamily="34" charset="0"/>
              </a:rPr>
              <a:t>一</a:t>
            </a:r>
            <a:r>
              <a:rPr lang="zh-CN" altLang="en-US" sz="1400" smtClean="0">
                <a:latin typeface="Arial" panose="020B0604020202020204" pitchFamily="34" charset="0"/>
                <a:cs typeface="Arial" panose="020B0604020202020204" pitchFamily="34" charset="0"/>
              </a:rPr>
              <a:t>个线程对应多个</a:t>
            </a:r>
            <a:r>
              <a:rPr lang="en-US" altLang="zh-CN" sz="1400" smtClean="0">
                <a:latin typeface="Arial" panose="020B0604020202020204" pitchFamily="34" charset="0"/>
                <a:cs typeface="Arial" panose="020B0604020202020204" pitchFamily="34" charset="0"/>
              </a:rPr>
              <a:t>channel(</a:t>
            </a:r>
            <a:r>
              <a:rPr lang="zh-CN" altLang="en-US" sz="1400" smtClean="0">
                <a:latin typeface="Arial" panose="020B0604020202020204" pitchFamily="34" charset="0"/>
                <a:cs typeface="Arial" panose="020B0604020202020204" pitchFamily="34" charset="0"/>
              </a:rPr>
              <a:t>连接</a:t>
            </a:r>
            <a:r>
              <a:rPr lang="en-US" altLang="zh-CN" sz="1400" smtClean="0">
                <a:latin typeface="Arial" panose="020B0604020202020204" pitchFamily="34" charset="0"/>
                <a:cs typeface="Arial" panose="020B0604020202020204" pitchFamily="34" charset="0"/>
              </a:rPr>
              <a:t>)</a:t>
            </a:r>
            <a:endParaRPr lang="en-US" altLang="zh-CN" sz="1400" smtClean="0">
              <a:latin typeface="Arial" panose="020B0604020202020204" pitchFamily="34" charset="0"/>
              <a:cs typeface="Arial" panose="020B0604020202020204" pitchFamily="34" charset="0"/>
            </a:endParaRPr>
          </a:p>
          <a:p>
            <a:pPr marL="457200" indent="-457200">
              <a:buAutoNum type="arabicParenR"/>
            </a:pPr>
            <a:r>
              <a:rPr lang="zh-CN" altLang="en-US" sz="1400" smtClean="0">
                <a:latin typeface="Arial" panose="020B0604020202020204" pitchFamily="34" charset="0"/>
                <a:cs typeface="Arial" panose="020B0604020202020204" pitchFamily="34" charset="0"/>
              </a:rPr>
              <a:t>该图反应了有</a:t>
            </a:r>
            <a:r>
              <a:rPr lang="zh-CN" altLang="en-US" sz="1400">
                <a:latin typeface="Arial" panose="020B0604020202020204" pitchFamily="34" charset="0"/>
                <a:cs typeface="Arial" panose="020B0604020202020204" pitchFamily="34" charset="0"/>
              </a:rPr>
              <a:t>三</a:t>
            </a:r>
            <a:r>
              <a:rPr lang="zh-CN" altLang="en-US" sz="1400" smtClean="0">
                <a:latin typeface="Arial" panose="020B0604020202020204" pitchFamily="34" charset="0"/>
                <a:cs typeface="Arial" panose="020B0604020202020204" pitchFamily="34" charset="0"/>
              </a:rPr>
              <a:t>个</a:t>
            </a:r>
            <a:r>
              <a:rPr lang="en-US" altLang="zh-CN" sz="1400" smtClean="0">
                <a:latin typeface="Arial" panose="020B0604020202020204" pitchFamily="34" charset="0"/>
                <a:cs typeface="Arial" panose="020B0604020202020204" pitchFamily="34" charset="0"/>
              </a:rPr>
              <a:t>channel </a:t>
            </a:r>
            <a:r>
              <a:rPr lang="zh-CN" altLang="en-US" sz="1400" smtClean="0">
                <a:latin typeface="Arial" panose="020B0604020202020204" pitchFamily="34" charset="0"/>
                <a:cs typeface="Arial" panose="020B0604020202020204" pitchFamily="34" charset="0"/>
              </a:rPr>
              <a:t>注册到 该</a:t>
            </a:r>
            <a:r>
              <a:rPr lang="en-US" altLang="zh-CN" sz="1400" smtClean="0">
                <a:latin typeface="Arial" panose="020B0604020202020204" pitchFamily="34" charset="0"/>
                <a:cs typeface="Arial" panose="020B0604020202020204" pitchFamily="34" charset="0"/>
              </a:rPr>
              <a:t>selector //</a:t>
            </a:r>
            <a:r>
              <a:rPr lang="zh-CN" altLang="en-US" sz="1400" smtClean="0">
                <a:latin typeface="Arial" panose="020B0604020202020204" pitchFamily="34" charset="0"/>
                <a:cs typeface="Arial" panose="020B0604020202020204" pitchFamily="34" charset="0"/>
              </a:rPr>
              <a:t>程序</a:t>
            </a:r>
            <a:endParaRPr lang="en-US" altLang="zh-CN" sz="1400" smtClean="0">
              <a:latin typeface="Arial" panose="020B0604020202020204" pitchFamily="34" charset="0"/>
              <a:cs typeface="Arial" panose="020B0604020202020204" pitchFamily="34" charset="0"/>
            </a:endParaRPr>
          </a:p>
          <a:p>
            <a:pPr marL="457200" indent="-457200">
              <a:buAutoNum type="arabicParenR"/>
            </a:pPr>
            <a:r>
              <a:rPr lang="zh-CN" altLang="en-US" sz="1400">
                <a:latin typeface="Arial" panose="020B0604020202020204" pitchFamily="34" charset="0"/>
                <a:cs typeface="Arial" panose="020B0604020202020204" pitchFamily="34" charset="0"/>
              </a:rPr>
              <a:t>程</a:t>
            </a:r>
            <a:r>
              <a:rPr lang="zh-CN" altLang="en-US" sz="1400" smtClean="0">
                <a:latin typeface="Arial" panose="020B0604020202020204" pitchFamily="34" charset="0"/>
                <a:cs typeface="Arial" panose="020B0604020202020204" pitchFamily="34" charset="0"/>
              </a:rPr>
              <a:t>序切换到</a:t>
            </a:r>
            <a:r>
              <a:rPr lang="zh-CN" altLang="en-US" sz="1400">
                <a:latin typeface="Arial" panose="020B0604020202020204" pitchFamily="34" charset="0"/>
                <a:cs typeface="Arial" panose="020B0604020202020204" pitchFamily="34" charset="0"/>
              </a:rPr>
              <a:t>哪</a:t>
            </a:r>
            <a:r>
              <a:rPr lang="zh-CN" altLang="en-US" sz="1400" smtClean="0">
                <a:latin typeface="Arial" panose="020B0604020202020204" pitchFamily="34" charset="0"/>
                <a:cs typeface="Arial" panose="020B0604020202020204" pitchFamily="34" charset="0"/>
              </a:rPr>
              <a:t>个</a:t>
            </a:r>
            <a:r>
              <a:rPr lang="en-US" altLang="zh-CN" sz="1400" smtClean="0">
                <a:latin typeface="Arial" panose="020B0604020202020204" pitchFamily="34" charset="0"/>
                <a:cs typeface="Arial" panose="020B0604020202020204" pitchFamily="34" charset="0"/>
              </a:rPr>
              <a:t>channel </a:t>
            </a:r>
            <a:r>
              <a:rPr lang="zh-CN" altLang="en-US" sz="1400" smtClean="0">
                <a:latin typeface="Arial" panose="020B0604020202020204" pitchFamily="34" charset="0"/>
                <a:cs typeface="Arial" panose="020B0604020202020204" pitchFamily="34" charset="0"/>
              </a:rPr>
              <a:t>是由</a:t>
            </a:r>
            <a:r>
              <a:rPr lang="zh-CN" altLang="en-US" sz="1400" smtClean="0">
                <a:latin typeface="Arial" panose="020B0604020202020204" pitchFamily="34" charset="0"/>
                <a:cs typeface="Arial" panose="020B0604020202020204" pitchFamily="34" charset="0"/>
              </a:rPr>
              <a:t>事件决定的</a:t>
            </a:r>
            <a:r>
              <a:rPr lang="en-US" altLang="zh-CN" sz="1400" smtClean="0">
                <a:latin typeface="Arial" panose="020B0604020202020204" pitchFamily="34" charset="0"/>
                <a:cs typeface="Arial" panose="020B0604020202020204" pitchFamily="34" charset="0"/>
              </a:rPr>
              <a:t>, Event </a:t>
            </a:r>
            <a:r>
              <a:rPr lang="zh-CN" altLang="en-US" sz="1400" smtClean="0">
                <a:latin typeface="Arial" panose="020B0604020202020204" pitchFamily="34" charset="0"/>
                <a:cs typeface="Arial" panose="020B0604020202020204" pitchFamily="34" charset="0"/>
              </a:rPr>
              <a:t>就是一个重要的概念</a:t>
            </a:r>
            <a:endParaRPr lang="en-US" altLang="zh-CN" sz="1400" smtClean="0">
              <a:latin typeface="Arial" panose="020B0604020202020204" pitchFamily="34" charset="0"/>
              <a:cs typeface="Arial" panose="020B0604020202020204" pitchFamily="34" charset="0"/>
            </a:endParaRPr>
          </a:p>
          <a:p>
            <a:pPr marL="457200" indent="-457200">
              <a:buAutoNum type="arabicParenR"/>
            </a:pPr>
            <a:r>
              <a:rPr lang="en-US" altLang="zh-CN" sz="1400" smtClean="0">
                <a:latin typeface="Arial" panose="020B0604020202020204" pitchFamily="34" charset="0"/>
                <a:cs typeface="Arial" panose="020B0604020202020204" pitchFamily="34" charset="0"/>
              </a:rPr>
              <a:t>Selector </a:t>
            </a:r>
            <a:r>
              <a:rPr lang="zh-CN" altLang="en-US" sz="1400" smtClean="0">
                <a:latin typeface="Arial" panose="020B0604020202020204" pitchFamily="34" charset="0"/>
                <a:cs typeface="Arial" panose="020B0604020202020204" pitchFamily="34" charset="0"/>
              </a:rPr>
              <a:t>会根据不同的事件，在各个通道上切换</a:t>
            </a:r>
            <a:endParaRPr lang="en-US" altLang="zh-CN" sz="1400" smtClean="0">
              <a:latin typeface="Arial" panose="020B0604020202020204" pitchFamily="34" charset="0"/>
              <a:cs typeface="Arial" panose="020B0604020202020204" pitchFamily="34" charset="0"/>
            </a:endParaRPr>
          </a:p>
          <a:p>
            <a:pPr marL="457200" indent="-457200">
              <a:buAutoNum type="arabicParenR"/>
            </a:pPr>
            <a:r>
              <a:rPr lang="en-US" altLang="zh-CN" sz="1400" smtClean="0">
                <a:latin typeface="Arial" panose="020B0604020202020204" pitchFamily="34" charset="0"/>
                <a:cs typeface="Arial" panose="020B0604020202020204" pitchFamily="34" charset="0"/>
              </a:rPr>
              <a:t>Buffer </a:t>
            </a:r>
            <a:r>
              <a:rPr lang="zh-CN" altLang="en-US" sz="1400" smtClean="0">
                <a:latin typeface="Arial" panose="020B0604020202020204" pitchFamily="34" charset="0"/>
                <a:cs typeface="Arial" panose="020B0604020202020204" pitchFamily="34" charset="0"/>
              </a:rPr>
              <a:t>就是一个内存块 ， </a:t>
            </a:r>
            <a:r>
              <a:rPr lang="zh-CN" altLang="en-US" sz="1400">
                <a:latin typeface="Arial" panose="020B0604020202020204" pitchFamily="34" charset="0"/>
                <a:cs typeface="Arial" panose="020B0604020202020204" pitchFamily="34" charset="0"/>
              </a:rPr>
              <a:t>底</a:t>
            </a:r>
            <a:r>
              <a:rPr lang="zh-CN" altLang="en-US" sz="1400" smtClean="0">
                <a:latin typeface="Arial" panose="020B0604020202020204" pitchFamily="34" charset="0"/>
                <a:cs typeface="Arial" panose="020B0604020202020204" pitchFamily="34" charset="0"/>
              </a:rPr>
              <a:t>层是有一个数组</a:t>
            </a:r>
            <a:endParaRPr lang="en-US" altLang="zh-CN" sz="1400" smtClean="0">
              <a:latin typeface="Arial" panose="020B0604020202020204" pitchFamily="34" charset="0"/>
              <a:cs typeface="Arial" panose="020B0604020202020204" pitchFamily="34" charset="0"/>
            </a:endParaRPr>
          </a:p>
          <a:p>
            <a:pPr marL="457200" indent="-457200">
              <a:buAutoNum type="arabicParenR"/>
            </a:pPr>
            <a:r>
              <a:rPr lang="zh-CN" altLang="en-US" sz="1400">
                <a:latin typeface="Arial" panose="020B0604020202020204" pitchFamily="34" charset="0"/>
                <a:cs typeface="Arial" panose="020B0604020202020204" pitchFamily="34" charset="0"/>
              </a:rPr>
              <a:t>数</a:t>
            </a:r>
            <a:r>
              <a:rPr lang="zh-CN" altLang="en-US" sz="1400" smtClean="0">
                <a:latin typeface="Arial" panose="020B0604020202020204" pitchFamily="34" charset="0"/>
                <a:cs typeface="Arial" panose="020B0604020202020204" pitchFamily="34" charset="0"/>
              </a:rPr>
              <a:t>据的读取写入是通过</a:t>
            </a:r>
            <a:r>
              <a:rPr lang="en-US" altLang="zh-CN" sz="1400" smtClean="0">
                <a:latin typeface="Arial" panose="020B0604020202020204" pitchFamily="34" charset="0"/>
                <a:cs typeface="Arial" panose="020B0604020202020204" pitchFamily="34" charset="0"/>
              </a:rPr>
              <a:t>Buffer, </a:t>
            </a:r>
            <a:r>
              <a:rPr lang="zh-CN" altLang="en-US" sz="1400" smtClean="0">
                <a:latin typeface="Arial" panose="020B0604020202020204" pitchFamily="34" charset="0"/>
                <a:cs typeface="Arial" panose="020B0604020202020204" pitchFamily="34" charset="0"/>
              </a:rPr>
              <a:t>这个和</a:t>
            </a:r>
            <a:r>
              <a:rPr lang="en-US" altLang="zh-CN" sz="1400" smtClean="0">
                <a:latin typeface="Arial" panose="020B0604020202020204" pitchFamily="34" charset="0"/>
                <a:cs typeface="Arial" panose="020B0604020202020204" pitchFamily="34" charset="0"/>
              </a:rPr>
              <a:t>BIO , BIO </a:t>
            </a:r>
            <a:r>
              <a:rPr lang="zh-CN" altLang="en-US" sz="1400" smtClean="0">
                <a:latin typeface="Arial" panose="020B0604020202020204" pitchFamily="34" charset="0"/>
                <a:cs typeface="Arial" panose="020B0604020202020204" pitchFamily="34" charset="0"/>
              </a:rPr>
              <a:t>中要么是输入流，或者是</a:t>
            </a:r>
            <a:br>
              <a:rPr lang="en-US" altLang="zh-CN" sz="1400">
                <a:latin typeface="Arial" panose="020B0604020202020204" pitchFamily="34" charset="0"/>
                <a:cs typeface="Arial" panose="020B0604020202020204" pitchFamily="34" charset="0"/>
              </a:rPr>
            </a:br>
            <a:r>
              <a:rPr lang="zh-CN" altLang="en-US" sz="1400">
                <a:latin typeface="Arial" panose="020B0604020202020204" pitchFamily="34" charset="0"/>
                <a:cs typeface="Arial" panose="020B0604020202020204" pitchFamily="34" charset="0"/>
              </a:rPr>
              <a:t>输</a:t>
            </a:r>
            <a:r>
              <a:rPr lang="zh-CN" altLang="en-US" sz="1400" smtClean="0">
                <a:latin typeface="Arial" panose="020B0604020202020204" pitchFamily="34" charset="0"/>
                <a:cs typeface="Arial" panose="020B0604020202020204" pitchFamily="34" charset="0"/>
              </a:rPr>
              <a:t>出流</a:t>
            </a:r>
            <a:r>
              <a:rPr lang="en-US" altLang="zh-CN" sz="1400" smtClean="0">
                <a:latin typeface="Arial" panose="020B0604020202020204" pitchFamily="34" charset="0"/>
                <a:cs typeface="Arial" panose="020B0604020202020204" pitchFamily="34" charset="0"/>
              </a:rPr>
              <a:t>, </a:t>
            </a:r>
            <a:r>
              <a:rPr lang="zh-CN" altLang="en-US" sz="1400" smtClean="0">
                <a:latin typeface="Arial" panose="020B0604020202020204" pitchFamily="34" charset="0"/>
                <a:cs typeface="Arial" panose="020B0604020202020204" pitchFamily="34" charset="0"/>
              </a:rPr>
              <a:t>不能双向，但是</a:t>
            </a:r>
            <a:r>
              <a:rPr lang="en-US" altLang="zh-CN" sz="1400" smtClean="0">
                <a:latin typeface="Arial" panose="020B0604020202020204" pitchFamily="34" charset="0"/>
                <a:cs typeface="Arial" panose="020B0604020202020204" pitchFamily="34" charset="0"/>
              </a:rPr>
              <a:t>NIO</a:t>
            </a:r>
            <a:r>
              <a:rPr lang="zh-CN" altLang="en-US" sz="1400" smtClean="0">
                <a:latin typeface="Arial" panose="020B0604020202020204" pitchFamily="34" charset="0"/>
                <a:cs typeface="Arial" panose="020B0604020202020204" pitchFamily="34" charset="0"/>
              </a:rPr>
              <a:t>的</a:t>
            </a:r>
            <a:r>
              <a:rPr lang="en-US" altLang="zh-CN" sz="1400" smtClean="0">
                <a:latin typeface="Arial" panose="020B0604020202020204" pitchFamily="34" charset="0"/>
                <a:cs typeface="Arial" panose="020B0604020202020204" pitchFamily="34" charset="0"/>
              </a:rPr>
              <a:t>Buffer </a:t>
            </a:r>
            <a:r>
              <a:rPr lang="zh-CN" altLang="en-US" sz="1400" smtClean="0">
                <a:latin typeface="Arial" panose="020B0604020202020204" pitchFamily="34" charset="0"/>
                <a:cs typeface="Arial" panose="020B0604020202020204" pitchFamily="34" charset="0"/>
              </a:rPr>
              <a:t>是可以读也可以写</a:t>
            </a:r>
            <a:r>
              <a:rPr lang="en-US" altLang="zh-CN" sz="1400" smtClean="0">
                <a:latin typeface="Arial" panose="020B0604020202020204" pitchFamily="34" charset="0"/>
                <a:cs typeface="Arial" panose="020B0604020202020204" pitchFamily="34" charset="0"/>
              </a:rPr>
              <a:t>, </a:t>
            </a:r>
            <a:r>
              <a:rPr lang="zh-CN" altLang="en-US" sz="1400" smtClean="0">
                <a:latin typeface="Arial" panose="020B0604020202020204" pitchFamily="34" charset="0"/>
                <a:cs typeface="Arial" panose="020B0604020202020204" pitchFamily="34" charset="0"/>
              </a:rPr>
              <a:t>需要 </a:t>
            </a:r>
            <a:r>
              <a:rPr lang="en-US" altLang="zh-CN" sz="1400" smtClean="0">
                <a:latin typeface="Arial" panose="020B0604020202020204" pitchFamily="34" charset="0"/>
                <a:cs typeface="Arial" panose="020B0604020202020204" pitchFamily="34" charset="0"/>
              </a:rPr>
              <a:t>flip </a:t>
            </a:r>
            <a:r>
              <a:rPr lang="zh-CN" altLang="en-US" sz="1400" smtClean="0">
                <a:latin typeface="Arial" panose="020B0604020202020204" pitchFamily="34" charset="0"/>
                <a:cs typeface="Arial" panose="020B0604020202020204" pitchFamily="34" charset="0"/>
              </a:rPr>
              <a:t>方法</a:t>
            </a:r>
            <a:r>
              <a:rPr lang="zh-CN" altLang="en-US" sz="1400">
                <a:latin typeface="Arial" panose="020B0604020202020204" pitchFamily="34" charset="0"/>
                <a:cs typeface="Arial" panose="020B0604020202020204" pitchFamily="34" charset="0"/>
              </a:rPr>
              <a:t>切</a:t>
            </a:r>
            <a:r>
              <a:rPr lang="zh-CN" altLang="en-US" sz="1400" smtClean="0">
                <a:latin typeface="Arial" panose="020B0604020202020204" pitchFamily="34" charset="0"/>
                <a:cs typeface="Arial" panose="020B0604020202020204" pitchFamily="34" charset="0"/>
              </a:rPr>
              <a:t>换</a:t>
            </a:r>
            <a:endParaRPr lang="en-US" altLang="zh-CN" sz="1400" smtClean="0">
              <a:latin typeface="Arial" panose="020B0604020202020204" pitchFamily="34" charset="0"/>
              <a:cs typeface="Arial" panose="020B0604020202020204" pitchFamily="34" charset="0"/>
            </a:endParaRPr>
          </a:p>
          <a:p>
            <a:pPr marL="457200" indent="-457200">
              <a:buAutoNum type="arabicParenR"/>
            </a:pPr>
            <a:r>
              <a:rPr lang="en-US" altLang="zh-CN" sz="1400" smtClean="0">
                <a:latin typeface="Arial" panose="020B0604020202020204" pitchFamily="34" charset="0"/>
                <a:cs typeface="Arial" panose="020B0604020202020204" pitchFamily="34" charset="0"/>
              </a:rPr>
              <a:t>channel </a:t>
            </a:r>
            <a:r>
              <a:rPr lang="zh-CN" altLang="en-US" sz="1400" smtClean="0">
                <a:latin typeface="Arial" panose="020B0604020202020204" pitchFamily="34" charset="0"/>
                <a:cs typeface="Arial" panose="020B0604020202020204" pitchFamily="34" charset="0"/>
              </a:rPr>
              <a:t>是双向的</a:t>
            </a:r>
            <a:r>
              <a:rPr lang="en-US" altLang="zh-CN" sz="1400" smtClean="0">
                <a:latin typeface="Arial" panose="020B0604020202020204" pitchFamily="34" charset="0"/>
                <a:cs typeface="Arial" panose="020B0604020202020204" pitchFamily="34" charset="0"/>
              </a:rPr>
              <a:t>, </a:t>
            </a:r>
            <a:r>
              <a:rPr lang="zh-CN" altLang="en-US" sz="1400" smtClean="0">
                <a:latin typeface="Arial" panose="020B0604020202020204" pitchFamily="34" charset="0"/>
                <a:cs typeface="Arial" panose="020B0604020202020204" pitchFamily="34" charset="0"/>
              </a:rPr>
              <a:t>可以反应</a:t>
            </a:r>
            <a:r>
              <a:rPr lang="zh-CN" altLang="en-US" sz="1400" smtClean="0">
                <a:latin typeface="Arial" panose="020B0604020202020204" pitchFamily="34" charset="0"/>
                <a:cs typeface="Arial" panose="020B0604020202020204" pitchFamily="34" charset="0"/>
              </a:rPr>
              <a:t>底层操作系统的情况</a:t>
            </a:r>
            <a:r>
              <a:rPr lang="en-US" altLang="zh-CN" sz="1400" smtClean="0">
                <a:latin typeface="Arial" panose="020B0604020202020204" pitchFamily="34" charset="0"/>
                <a:cs typeface="Arial" panose="020B0604020202020204" pitchFamily="34" charset="0"/>
              </a:rPr>
              <a:t>, </a:t>
            </a:r>
            <a:r>
              <a:rPr lang="zh-CN" altLang="en-US" sz="1400" smtClean="0">
                <a:latin typeface="Arial" panose="020B0604020202020204" pitchFamily="34" charset="0"/>
                <a:cs typeface="Arial" panose="020B0604020202020204" pitchFamily="34" charset="0"/>
              </a:rPr>
              <a:t>比如</a:t>
            </a:r>
            <a:r>
              <a:rPr lang="en-US" altLang="zh-CN" sz="1400" smtClean="0">
                <a:latin typeface="Arial" panose="020B0604020202020204" pitchFamily="34" charset="0"/>
                <a:cs typeface="Arial" panose="020B0604020202020204" pitchFamily="34" charset="0"/>
              </a:rPr>
              <a:t>Linux </a:t>
            </a:r>
            <a:r>
              <a:rPr lang="zh-CN" altLang="en-US" sz="1400" smtClean="0">
                <a:latin typeface="Arial" panose="020B0604020202020204" pitchFamily="34" charset="0"/>
                <a:cs typeface="Arial" panose="020B0604020202020204" pitchFamily="34" charset="0"/>
              </a:rPr>
              <a:t>， </a:t>
            </a:r>
            <a:r>
              <a:rPr lang="zh-CN" altLang="en-US" sz="1400">
                <a:latin typeface="Arial" panose="020B0604020202020204" pitchFamily="34" charset="0"/>
                <a:cs typeface="Arial" panose="020B0604020202020204" pitchFamily="34" charset="0"/>
              </a:rPr>
              <a:t>底</a:t>
            </a:r>
            <a:r>
              <a:rPr lang="zh-CN" altLang="en-US" sz="1400" smtClean="0">
                <a:latin typeface="Arial" panose="020B0604020202020204" pitchFamily="34" charset="0"/>
                <a:cs typeface="Arial" panose="020B0604020202020204" pitchFamily="34" charset="0"/>
              </a:rPr>
              <a:t>层的</a:t>
            </a:r>
            <a:r>
              <a:rPr lang="zh-CN" altLang="en-US" sz="1400">
                <a:latin typeface="Arial" panose="020B0604020202020204" pitchFamily="34" charset="0"/>
                <a:cs typeface="Arial" panose="020B0604020202020204" pitchFamily="34" charset="0"/>
              </a:rPr>
              <a:t>操作系</a:t>
            </a:r>
            <a:r>
              <a:rPr lang="zh-CN" altLang="en-US" sz="1400" smtClean="0">
                <a:latin typeface="Arial" panose="020B0604020202020204" pitchFamily="34" charset="0"/>
                <a:cs typeface="Arial" panose="020B0604020202020204" pitchFamily="34" charset="0"/>
              </a:rPr>
              <a:t>统</a:t>
            </a:r>
            <a:br>
              <a:rPr lang="en-US" altLang="zh-CN" sz="1400" smtClean="0">
                <a:latin typeface="Arial" panose="020B0604020202020204" pitchFamily="34" charset="0"/>
                <a:cs typeface="Arial" panose="020B0604020202020204" pitchFamily="34" charset="0"/>
              </a:rPr>
            </a:br>
            <a:r>
              <a:rPr lang="zh-CN" altLang="en-US" sz="1400" smtClean="0">
                <a:latin typeface="Arial" panose="020B0604020202020204" pitchFamily="34" charset="0"/>
                <a:cs typeface="Arial" panose="020B0604020202020204" pitchFamily="34" charset="0"/>
              </a:rPr>
              <a:t>通道就是双向的</a:t>
            </a:r>
            <a:r>
              <a:rPr lang="en-US" altLang="zh-CN" sz="1400" smtClean="0">
                <a:latin typeface="Arial" panose="020B0604020202020204" pitchFamily="34" charset="0"/>
                <a:cs typeface="Arial" panose="020B0604020202020204" pitchFamily="34" charset="0"/>
              </a:rPr>
              <a:t>.</a:t>
            </a:r>
            <a:br>
              <a:rPr lang="en-US" altLang="zh-CN" sz="1400" smtClean="0">
                <a:latin typeface="Arial" panose="020B0604020202020204" pitchFamily="34" charset="0"/>
                <a:cs typeface="Arial" panose="020B0604020202020204" pitchFamily="34" charset="0"/>
              </a:rPr>
            </a:br>
            <a:endParaRPr lang="en-US" altLang="zh-CN" sz="1400" smtClean="0">
              <a:latin typeface="Arial" panose="020B0604020202020204" pitchFamily="34" charset="0"/>
              <a:cs typeface="Arial" panose="020B0604020202020204" pitchFamily="34" charset="0"/>
            </a:endParaRPr>
          </a:p>
          <a:p>
            <a:endParaRPr lang="en-US" altLang="zh-CN" sz="1400"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p:txBody>
      </p:sp>
      <p:graphicFrame>
        <p:nvGraphicFramePr>
          <p:cNvPr id="3" name="对象 2"/>
          <p:cNvGraphicFramePr>
            <a:graphicFrameLocks noChangeAspect="1"/>
          </p:cNvGraphicFramePr>
          <p:nvPr/>
        </p:nvGraphicFramePr>
        <p:xfrm>
          <a:off x="8677900" y="4848874"/>
          <a:ext cx="632098" cy="527337"/>
        </p:xfrm>
        <a:graphic>
          <a:graphicData uri="http://schemas.openxmlformats.org/presentationml/2006/ole">
            <mc:AlternateContent xmlns:mc="http://schemas.openxmlformats.org/markup-compatibility/2006">
              <mc:Choice xmlns:v="urn:schemas-microsoft-com:vml" Requires="v">
                <p:oleObj spid="_x0000_s215184" name="包装程序外壳对象" showAsIcon="1" r:id="rId1" imgW="628650" imgH="523875" progId="Package">
                  <p:embed/>
                </p:oleObj>
              </mc:Choice>
              <mc:Fallback>
                <p:oleObj name="包装程序外壳对象" showAsIcon="1" r:id="rId1" imgW="628650" imgH="523875" progId="Package">
                  <p:embed/>
                  <p:pic>
                    <p:nvPicPr>
                      <p:cNvPr id="0" name="图片 215183"/>
                      <p:cNvPicPr/>
                      <p:nvPr/>
                    </p:nvPicPr>
                    <p:blipFill>
                      <a:blip r:embed="rId2"/>
                      <a:stretch>
                        <a:fillRect/>
                      </a:stretch>
                    </p:blipFill>
                    <p:spPr>
                      <a:xfrm>
                        <a:off x="8677900" y="4848874"/>
                        <a:ext cx="632098" cy="527337"/>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758932" y="4922819"/>
          <a:ext cx="504056" cy="396867"/>
        </p:xfrm>
        <a:graphic>
          <a:graphicData uri="http://schemas.openxmlformats.org/presentationml/2006/ole">
            <mc:AlternateContent xmlns:mc="http://schemas.openxmlformats.org/markup-compatibility/2006">
              <mc:Choice xmlns:v="urn:schemas-microsoft-com:vml" Requires="v">
                <p:oleObj spid="_x0000_s215185" name="包装程序外壳对象" showAsIcon="1" r:id="rId3" imgW="666750" imgH="523875" progId="Package">
                  <p:embed/>
                </p:oleObj>
              </mc:Choice>
              <mc:Fallback>
                <p:oleObj name="包装程序外壳对象" showAsIcon="1" r:id="rId3" imgW="666750" imgH="523875" progId="Package">
                  <p:embed/>
                  <p:pic>
                    <p:nvPicPr>
                      <p:cNvPr id="0" name="图片 215184"/>
                      <p:cNvPicPr/>
                      <p:nvPr/>
                    </p:nvPicPr>
                    <p:blipFill>
                      <a:blip r:embed="rId4"/>
                      <a:stretch>
                        <a:fillRect/>
                      </a:stretch>
                    </p:blipFill>
                    <p:spPr>
                      <a:xfrm>
                        <a:off x="7758932" y="4922819"/>
                        <a:ext cx="504056" cy="396867"/>
                      </a:xfrm>
                      <a:prstGeom prst="rect">
                        <a:avLst/>
                      </a:prstGeom>
                    </p:spPr>
                  </p:pic>
                </p:oleObj>
              </mc:Fallback>
            </mc:AlternateContent>
          </a:graphicData>
        </a:graphic>
      </p:graphicFrame>
      <p:pic>
        <p:nvPicPr>
          <p:cNvPr id="30" name="图片 29"/>
          <p:cNvPicPr>
            <a:picLocks noChangeAspect="1"/>
          </p:cNvPicPr>
          <p:nvPr/>
        </p:nvPicPr>
        <p:blipFill>
          <a:blip r:embed="rId5"/>
          <a:stretch>
            <a:fillRect/>
          </a:stretch>
        </p:blipFill>
        <p:spPr>
          <a:xfrm>
            <a:off x="6894835" y="4752503"/>
            <a:ext cx="508000" cy="718559"/>
          </a:xfrm>
          <a:prstGeom prst="rect">
            <a:avLst/>
          </a:prstGeom>
        </p:spPr>
      </p:pic>
      <p:pic>
        <p:nvPicPr>
          <p:cNvPr id="215097"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8851" y="0"/>
            <a:ext cx="34004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593694" cy="2062103"/>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r>
              <a:rPr lang="zh-CN" altLang="en-US" smtClean="0"/>
              <a:t>缓</a:t>
            </a:r>
            <a:r>
              <a:rPr lang="zh-CN" altLang="en-US"/>
              <a:t>冲区（</a:t>
            </a:r>
            <a:r>
              <a:rPr lang="en-US" altLang="zh-CN"/>
              <a:t>Buffer</a:t>
            </a:r>
            <a:r>
              <a:rPr lang="zh-CN" altLang="en-US"/>
              <a:t>）：缓冲区本质上是一个可</a:t>
            </a:r>
            <a:r>
              <a:rPr lang="zh-CN" altLang="en-US" smtClean="0"/>
              <a:t>以</a:t>
            </a:r>
            <a:r>
              <a:rPr lang="zh-CN" altLang="en-US"/>
              <a:t>读写</a:t>
            </a:r>
            <a:r>
              <a:rPr lang="zh-CN" altLang="en-US" smtClean="0"/>
              <a:t>数</a:t>
            </a:r>
            <a:r>
              <a:rPr lang="zh-CN" altLang="en-US"/>
              <a:t>据的内存块</a:t>
            </a:r>
            <a:r>
              <a:rPr lang="zh-CN" altLang="en-US" smtClean="0"/>
              <a:t>，可以理解成是</a:t>
            </a:r>
            <a:r>
              <a:rPr lang="zh-CN" altLang="en-US"/>
              <a:t>一个</a:t>
            </a:r>
            <a:r>
              <a:rPr lang="zh-CN" altLang="en-US" b="1">
                <a:solidFill>
                  <a:srgbClr val="DA0000"/>
                </a:solidFill>
              </a:rPr>
              <a:t>容</a:t>
            </a:r>
            <a:r>
              <a:rPr lang="zh-CN" altLang="en-US" b="1" smtClean="0">
                <a:solidFill>
                  <a:srgbClr val="DA0000"/>
                </a:solidFill>
              </a:rPr>
              <a:t>器对象</a:t>
            </a:r>
            <a:r>
              <a:rPr lang="en-US" altLang="zh-CN" b="1" smtClean="0">
                <a:solidFill>
                  <a:srgbClr val="DA0000"/>
                </a:solidFill>
              </a:rPr>
              <a:t>(</a:t>
            </a:r>
            <a:r>
              <a:rPr lang="zh-CN" altLang="en-US" b="1" smtClean="0">
                <a:solidFill>
                  <a:srgbClr val="DA0000"/>
                </a:solidFill>
              </a:rPr>
              <a:t>含数组</a:t>
            </a:r>
            <a:r>
              <a:rPr lang="en-US" altLang="zh-CN" b="1" smtClean="0">
                <a:solidFill>
                  <a:srgbClr val="DA0000"/>
                </a:solidFill>
              </a:rPr>
              <a:t>)</a:t>
            </a:r>
            <a:r>
              <a:rPr lang="zh-CN" altLang="en-US" smtClean="0"/>
              <a:t>，该</a:t>
            </a:r>
            <a:r>
              <a:rPr lang="zh-CN" altLang="en-US"/>
              <a:t>对象提供了</a:t>
            </a:r>
            <a:r>
              <a:rPr lang="zh-CN" altLang="en-US" b="1">
                <a:solidFill>
                  <a:srgbClr val="DA0000"/>
                </a:solidFill>
              </a:rPr>
              <a:t>一组方法</a:t>
            </a:r>
            <a:r>
              <a:rPr lang="zh-CN" altLang="en-US"/>
              <a:t>，可以更轻松地使用内存</a:t>
            </a:r>
            <a:r>
              <a:rPr lang="zh-CN" altLang="en-US" smtClean="0"/>
              <a:t>块，，</a:t>
            </a:r>
            <a:r>
              <a:rPr lang="zh-CN" altLang="en-US"/>
              <a:t>缓冲区对象内置了一些</a:t>
            </a:r>
            <a:r>
              <a:rPr lang="zh-CN" altLang="en-US" smtClean="0"/>
              <a:t>机制</a:t>
            </a:r>
            <a:r>
              <a:rPr lang="zh-CN" altLang="en-US"/>
              <a:t>，能够跟踪和记录缓冲区的状态变化情况。</a:t>
            </a:r>
            <a:r>
              <a:rPr lang="en-US" altLang="zh-CN"/>
              <a:t>Channel </a:t>
            </a:r>
            <a:r>
              <a:rPr lang="zh-CN" altLang="en-US"/>
              <a:t>提供从文件、网络读取数据的渠道</a:t>
            </a:r>
            <a:r>
              <a:rPr lang="zh-CN" altLang="en-US" smtClean="0"/>
              <a:t>，但</a:t>
            </a:r>
            <a:r>
              <a:rPr lang="zh-CN" altLang="en-US"/>
              <a:t>是读取或写入的数据都必须经由 </a:t>
            </a:r>
            <a:r>
              <a:rPr lang="en-US" altLang="zh-CN"/>
              <a:t>Buffer</a:t>
            </a:r>
            <a:r>
              <a:rPr lang="zh-CN" altLang="en-US"/>
              <a:t>，</a:t>
            </a:r>
            <a:r>
              <a:rPr lang="zh-CN" altLang="en-US" smtClean="0"/>
              <a:t>如图</a:t>
            </a:r>
            <a:r>
              <a:rPr lang="en-US" altLang="zh-CN" smtClean="0"/>
              <a:t>:  【</a:t>
            </a:r>
            <a:r>
              <a:rPr lang="zh-CN" altLang="en-US" sz="1400" smtClean="0"/>
              <a:t>后面举例说明</a:t>
            </a:r>
            <a:r>
              <a:rPr lang="en-US" altLang="zh-CN" smtClean="0"/>
              <a:t>】</a:t>
            </a:r>
            <a:endParaRPr lang="en-US" altLang="zh-CN" smtClean="0"/>
          </a:p>
        </p:txBody>
      </p:sp>
      <p:sp>
        <p:nvSpPr>
          <p:cNvPr id="4" name="圆角矩形 3"/>
          <p:cNvSpPr/>
          <p:nvPr/>
        </p:nvSpPr>
        <p:spPr>
          <a:xfrm>
            <a:off x="1006572" y="3572569"/>
            <a:ext cx="948937" cy="914400"/>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NIO</a:t>
            </a:r>
            <a:r>
              <a:rPr lang="zh-CN" altLang="en-US" sz="1100"/>
              <a:t>程序</a:t>
            </a:r>
            <a:endParaRPr lang="zh-CN" altLang="en-US" sz="1100"/>
          </a:p>
        </p:txBody>
      </p:sp>
      <p:sp>
        <p:nvSpPr>
          <p:cNvPr id="5" name="矩形 4"/>
          <p:cNvSpPr/>
          <p:nvPr/>
        </p:nvSpPr>
        <p:spPr>
          <a:xfrm>
            <a:off x="2884677" y="3667821"/>
            <a:ext cx="1660641" cy="75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缓冲区</a:t>
            </a:r>
            <a:endParaRPr lang="zh-CN" altLang="en-US" sz="1100"/>
          </a:p>
        </p:txBody>
      </p:sp>
      <p:sp>
        <p:nvSpPr>
          <p:cNvPr id="6" name="流程图: 多文档 5"/>
          <p:cNvSpPr/>
          <p:nvPr/>
        </p:nvSpPr>
        <p:spPr>
          <a:xfrm>
            <a:off x="5742707" y="3728017"/>
            <a:ext cx="1100767" cy="758952"/>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文件</a:t>
            </a:r>
            <a:endParaRPr lang="zh-CN" altLang="en-US" sz="1100"/>
          </a:p>
        </p:txBody>
      </p:sp>
      <p:sp>
        <p:nvSpPr>
          <p:cNvPr id="9" name="左右箭头 8"/>
          <p:cNvSpPr/>
          <p:nvPr/>
        </p:nvSpPr>
        <p:spPr>
          <a:xfrm>
            <a:off x="1846776" y="3772595"/>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data</a:t>
            </a:r>
            <a:endParaRPr lang="zh-CN" altLang="en-US" sz="1100"/>
          </a:p>
        </p:txBody>
      </p:sp>
      <p:sp>
        <p:nvSpPr>
          <p:cNvPr id="11" name="左右箭头 10"/>
          <p:cNvSpPr/>
          <p:nvPr/>
        </p:nvSpPr>
        <p:spPr>
          <a:xfrm rot="222234">
            <a:off x="4558028" y="3888603"/>
            <a:ext cx="1087324" cy="42862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a:t> </a:t>
            </a:r>
            <a:r>
              <a:rPr lang="en-US" altLang="zh-CN" sz="1100"/>
              <a:t>channel</a:t>
            </a:r>
            <a:endParaRPr lang="zh-CN" altLang="en-US" sz="11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9"/>
            <a:ext cx="8593694" cy="954107"/>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r>
              <a:rPr lang="en-US" altLang="zh-CN" smtClean="0"/>
              <a:t>1) </a:t>
            </a:r>
            <a:r>
              <a:rPr lang="zh-CN" altLang="en-US" smtClean="0"/>
              <a:t>在 </a:t>
            </a:r>
            <a:r>
              <a:rPr lang="en-US" altLang="zh-CN"/>
              <a:t>NIO </a:t>
            </a:r>
            <a:r>
              <a:rPr lang="zh-CN" altLang="en-US"/>
              <a:t>中，</a:t>
            </a:r>
            <a:r>
              <a:rPr lang="en-US" altLang="zh-CN"/>
              <a:t>Buffer </a:t>
            </a:r>
            <a:r>
              <a:rPr lang="zh-CN" altLang="en-US"/>
              <a:t>是一个顶层父类，它是一个抽象</a:t>
            </a:r>
            <a:r>
              <a:rPr lang="zh-CN" altLang="en-US" smtClean="0"/>
              <a:t>类</a:t>
            </a:r>
            <a:r>
              <a:rPr lang="en-US" altLang="zh-CN" smtClean="0"/>
              <a:t>, </a:t>
            </a:r>
            <a:r>
              <a:rPr lang="zh-CN" altLang="en-US" smtClean="0"/>
              <a:t>类的层级关系图</a:t>
            </a:r>
            <a:r>
              <a:rPr lang="en-US" altLang="zh-CN" smtClean="0"/>
              <a:t>:</a:t>
            </a:r>
            <a:endParaRPr lang="en-US" altLang="zh-CN" smtClean="0"/>
          </a:p>
          <a:p>
            <a:endParaRPr lang="en-US" altLang="zh-CN" smtClean="0"/>
          </a:p>
        </p:txBody>
      </p:sp>
      <p:sp>
        <p:nvSpPr>
          <p:cNvPr id="3" name="TextBox 2"/>
          <p:cNvSpPr txBox="1"/>
          <p:nvPr/>
        </p:nvSpPr>
        <p:spPr>
          <a:xfrm>
            <a:off x="4576980" y="2232225"/>
            <a:ext cx="4932033" cy="2923877"/>
          </a:xfrm>
          <a:prstGeom prst="rect">
            <a:avLst/>
          </a:prstGeom>
          <a:solidFill>
            <a:schemeClr val="bg1">
              <a:lumMod val="95000"/>
            </a:schemeClr>
          </a:solidFill>
        </p:spPr>
        <p:txBody>
          <a:bodyPr wrap="square" rtlCol="0">
            <a:spAutoFit/>
          </a:bodyPr>
          <a:lstStyle/>
          <a:p>
            <a:r>
              <a:rPr lang="zh-CN" altLang="en-US" sz="2000" b="1" smtClean="0"/>
              <a:t>常用</a:t>
            </a:r>
            <a:r>
              <a:rPr lang="en-US" altLang="zh-CN" sz="2000" b="1" smtClean="0"/>
              <a:t>Buffer</a:t>
            </a:r>
            <a:r>
              <a:rPr lang="zh-CN" altLang="en-US" sz="2000" b="1" smtClean="0"/>
              <a:t>子类一览</a:t>
            </a:r>
            <a:endParaRPr lang="en-US" altLang="zh-CN" sz="2000" b="1" smtClean="0"/>
          </a:p>
          <a:p>
            <a:endParaRPr lang="en-US" altLang="zh-CN" sz="2000" b="1" smtClean="0"/>
          </a:p>
          <a:p>
            <a:pPr marL="342900" indent="-342900">
              <a:buAutoNum type="arabicParenR"/>
            </a:pPr>
            <a:r>
              <a:rPr lang="en-US" altLang="zh-CN" sz="1600" smtClean="0"/>
              <a:t>ByteBuffer</a:t>
            </a:r>
            <a:r>
              <a:rPr lang="zh-CN" altLang="en-US" sz="1600"/>
              <a:t>，存储字节数据到缓冲</a:t>
            </a:r>
            <a:r>
              <a:rPr lang="zh-CN" altLang="en-US" sz="1600" smtClean="0"/>
              <a:t>区</a:t>
            </a:r>
            <a:endParaRPr lang="en-US" altLang="zh-CN" sz="1600" smtClean="0"/>
          </a:p>
          <a:p>
            <a:pPr marL="342900" indent="-342900">
              <a:buAutoNum type="arabicParenR"/>
            </a:pPr>
            <a:r>
              <a:rPr lang="en-US" altLang="zh-CN" sz="1600" smtClean="0"/>
              <a:t>ShortBuffer</a:t>
            </a:r>
            <a:r>
              <a:rPr lang="zh-CN" altLang="en-US" sz="1600"/>
              <a:t>，存储字符串数据到缓冲</a:t>
            </a:r>
            <a:r>
              <a:rPr lang="zh-CN" altLang="en-US" sz="1600" smtClean="0"/>
              <a:t>区</a:t>
            </a:r>
            <a:endParaRPr lang="en-US" altLang="zh-CN" sz="1600" smtClean="0"/>
          </a:p>
          <a:p>
            <a:pPr marL="342900" indent="-342900">
              <a:buAutoNum type="arabicParenR"/>
            </a:pPr>
            <a:r>
              <a:rPr lang="en-US" altLang="zh-CN" sz="1600" smtClean="0"/>
              <a:t>CharBuffer</a:t>
            </a:r>
            <a:r>
              <a:rPr lang="zh-CN" altLang="en-US" sz="1600"/>
              <a:t>，存储字符数据到缓冲</a:t>
            </a:r>
            <a:r>
              <a:rPr lang="zh-CN" altLang="en-US" sz="1600" smtClean="0"/>
              <a:t>区</a:t>
            </a:r>
            <a:endParaRPr lang="en-US" altLang="zh-CN" sz="1600" smtClean="0"/>
          </a:p>
          <a:p>
            <a:pPr marL="342900" indent="-342900">
              <a:buAutoNum type="arabicParenR"/>
            </a:pPr>
            <a:r>
              <a:rPr lang="en-US" altLang="zh-CN" sz="1600" smtClean="0"/>
              <a:t>IntBuffer</a:t>
            </a:r>
            <a:r>
              <a:rPr lang="zh-CN" altLang="en-US" sz="1600"/>
              <a:t>，存储整数数据到缓冲</a:t>
            </a:r>
            <a:r>
              <a:rPr lang="zh-CN" altLang="en-US" sz="1600" smtClean="0"/>
              <a:t>区</a:t>
            </a:r>
            <a:endParaRPr lang="en-US" altLang="zh-CN" sz="1600" smtClean="0"/>
          </a:p>
          <a:p>
            <a:pPr marL="342900" indent="-342900">
              <a:buAutoNum type="arabicParenR"/>
            </a:pPr>
            <a:r>
              <a:rPr lang="en-US" altLang="zh-CN" sz="1600" smtClean="0"/>
              <a:t>LongBuffer</a:t>
            </a:r>
            <a:r>
              <a:rPr lang="zh-CN" altLang="en-US" sz="1600"/>
              <a:t>，存储长整型数据到缓冲</a:t>
            </a:r>
            <a:r>
              <a:rPr lang="zh-CN" altLang="en-US" sz="1600" smtClean="0"/>
              <a:t>区</a:t>
            </a:r>
            <a:endParaRPr lang="en-US" altLang="zh-CN" sz="1600" smtClean="0"/>
          </a:p>
          <a:p>
            <a:pPr marL="342900" indent="-342900">
              <a:buAutoNum type="arabicParenR"/>
            </a:pPr>
            <a:r>
              <a:rPr lang="en-US" altLang="zh-CN" sz="1600" smtClean="0"/>
              <a:t>DoubleBuffer</a:t>
            </a:r>
            <a:r>
              <a:rPr lang="zh-CN" altLang="en-US" sz="1600"/>
              <a:t>，存储小数到缓冲</a:t>
            </a:r>
            <a:r>
              <a:rPr lang="zh-CN" altLang="en-US" sz="1600" smtClean="0"/>
              <a:t>区</a:t>
            </a:r>
            <a:endParaRPr lang="en-US" altLang="zh-CN" sz="1600" smtClean="0"/>
          </a:p>
          <a:p>
            <a:pPr marL="342900" indent="-342900">
              <a:buAutoNum type="arabicParenR"/>
            </a:pPr>
            <a:r>
              <a:rPr lang="en-US" altLang="zh-CN" sz="1600" smtClean="0"/>
              <a:t>FloatBuffer</a:t>
            </a:r>
            <a:r>
              <a:rPr lang="zh-CN" altLang="en-US" sz="1600"/>
              <a:t>，存储小数到缓冲</a:t>
            </a:r>
            <a:r>
              <a:rPr lang="zh-CN" altLang="en-US" sz="1600" smtClean="0"/>
              <a:t>区</a:t>
            </a:r>
            <a:endParaRPr lang="en-US" altLang="zh-CN" sz="1600" smtClean="0"/>
          </a:p>
          <a:p>
            <a:pPr marL="342900" indent="-342900">
              <a:buAutoNum type="arabicParenR"/>
            </a:pPr>
            <a:endParaRPr lang="en-US" altLang="zh-CN" sz="1600"/>
          </a:p>
          <a:p>
            <a:endParaRPr lang="zh-CN" altLang="en-US" sz="1600"/>
          </a:p>
        </p:txBody>
      </p:sp>
      <p:pic>
        <p:nvPicPr>
          <p:cNvPr id="164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320" y="2155145"/>
            <a:ext cx="2590193" cy="31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593694" cy="1508105"/>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2"/>
            </a:pPr>
            <a:r>
              <a:rPr lang="en-US" altLang="zh-CN" smtClean="0"/>
              <a:t>Buffer</a:t>
            </a:r>
            <a:r>
              <a:rPr lang="zh-CN" altLang="en-US"/>
              <a:t>类定义了所有的缓冲区都具有的四个属性来提供关于其所包含的数据元素的信息</a:t>
            </a:r>
            <a:r>
              <a:rPr lang="en-US" altLang="zh-CN" smtClean="0"/>
              <a:t>:</a:t>
            </a:r>
            <a:endParaRPr lang="en-US" altLang="zh-CN" smtClean="0"/>
          </a:p>
          <a:p>
            <a:endParaRPr lang="en-US" altLang="zh-CN" smtClean="0"/>
          </a:p>
          <a:p>
            <a:endParaRPr lang="en-US" altLang="zh-CN" smtClean="0"/>
          </a:p>
        </p:txBody>
      </p:sp>
      <p:sp>
        <p:nvSpPr>
          <p:cNvPr id="4" name="TextBox 3"/>
          <p:cNvSpPr txBox="1"/>
          <p:nvPr/>
        </p:nvSpPr>
        <p:spPr>
          <a:xfrm>
            <a:off x="168041" y="2420322"/>
            <a:ext cx="3843616" cy="1169551"/>
          </a:xfrm>
          <a:prstGeom prst="rect">
            <a:avLst/>
          </a:prstGeom>
          <a:noFill/>
        </p:spPr>
        <p:txBody>
          <a:bodyPr wrap="none" rtlCol="0">
            <a:spAutoFit/>
          </a:bodyPr>
          <a:lstStyle/>
          <a:p>
            <a:r>
              <a:rPr lang="en-US" altLang="zh-CN" sz="1400" smtClean="0"/>
              <a:t>// </a:t>
            </a:r>
            <a:r>
              <a:rPr lang="en-US" altLang="zh-CN" sz="1400"/>
              <a:t>Invariants: mark &lt;= position &lt;= limit &lt;= capacity</a:t>
            </a:r>
            <a:endParaRPr lang="en-US" altLang="zh-CN" sz="1400"/>
          </a:p>
          <a:p>
            <a:r>
              <a:rPr lang="en-US" altLang="zh-CN" sz="1400"/>
              <a:t>    private int mark = -1;</a:t>
            </a:r>
            <a:endParaRPr lang="en-US" altLang="zh-CN" sz="1400"/>
          </a:p>
          <a:p>
            <a:r>
              <a:rPr lang="en-US" altLang="zh-CN" sz="1400">
                <a:solidFill>
                  <a:srgbClr val="DA0000"/>
                </a:solidFill>
              </a:rPr>
              <a:t>    private int position = 0;</a:t>
            </a:r>
            <a:endParaRPr lang="en-US" altLang="zh-CN" sz="1400">
              <a:solidFill>
                <a:srgbClr val="DA0000"/>
              </a:solidFill>
            </a:endParaRPr>
          </a:p>
          <a:p>
            <a:r>
              <a:rPr lang="en-US" altLang="zh-CN" sz="1400">
                <a:solidFill>
                  <a:srgbClr val="DA0000"/>
                </a:solidFill>
              </a:rPr>
              <a:t>    private int limit;</a:t>
            </a:r>
            <a:endParaRPr lang="en-US" altLang="zh-CN" sz="1400">
              <a:solidFill>
                <a:srgbClr val="DA0000"/>
              </a:solidFill>
            </a:endParaRPr>
          </a:p>
          <a:p>
            <a:r>
              <a:rPr lang="en-US" altLang="zh-CN" sz="1400">
                <a:solidFill>
                  <a:srgbClr val="DA0000"/>
                </a:solidFill>
              </a:rPr>
              <a:t>    private int capacity;</a:t>
            </a:r>
            <a:endParaRPr lang="zh-CN" altLang="en-US" sz="1400">
              <a:solidFill>
                <a:srgbClr val="DA0000"/>
              </a:solidFill>
            </a:endParaRPr>
          </a:p>
        </p:txBody>
      </p:sp>
      <p:graphicFrame>
        <p:nvGraphicFramePr>
          <p:cNvPr id="9" name="表格 8"/>
          <p:cNvGraphicFramePr>
            <a:graphicFrameLocks noGrp="1"/>
          </p:cNvGraphicFramePr>
          <p:nvPr/>
        </p:nvGraphicFramePr>
        <p:xfrm>
          <a:off x="4316524" y="2448247"/>
          <a:ext cx="5715584" cy="2786371"/>
        </p:xfrm>
        <a:graphic>
          <a:graphicData uri="http://schemas.openxmlformats.org/drawingml/2006/table">
            <a:tbl>
              <a:tblPr/>
              <a:tblGrid>
                <a:gridCol w="2857792"/>
                <a:gridCol w="2857792"/>
              </a:tblGrid>
              <a:tr h="255183">
                <a:tc>
                  <a:txBody>
                    <a:bodyPr/>
                    <a:lstStyle/>
                    <a:p>
                      <a:r>
                        <a:rPr lang="zh-CN" altLang="en-US" sz="1200" b="1">
                          <a:solidFill>
                            <a:srgbClr val="000000"/>
                          </a:solidFill>
                          <a:effectLst/>
                        </a:rPr>
                        <a:t>属性</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200" b="1">
                          <a:solidFill>
                            <a:srgbClr val="000000"/>
                          </a:solidFill>
                          <a:effectLst/>
                        </a:rPr>
                        <a:t>描述</a:t>
                      </a:r>
                      <a:endParaRPr lang="zh-CN" altLang="en-US" sz="1200" b="1">
                        <a:solidFill>
                          <a:srgbClr val="000000"/>
                        </a:solidFill>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419229">
                <a:tc>
                  <a:txBody>
                    <a:bodyPr/>
                    <a:lstStyle/>
                    <a:p>
                      <a:r>
                        <a:rPr lang="en-US" sz="1200">
                          <a:effectLst/>
                        </a:rPr>
                        <a:t>Capacity</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容量，即可以容纳的最大数据量；在缓冲区创建时被设定并且不能改变</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83275">
                <a:tc>
                  <a:txBody>
                    <a:bodyPr/>
                    <a:lstStyle/>
                    <a:p>
                      <a:r>
                        <a:rPr lang="en-US" sz="1200">
                          <a:effectLst/>
                        </a:rPr>
                        <a:t>Limit</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表示缓冲区的当前终点，不能对缓冲区超过极限的位置进行读写操作。且极限是可以修改的</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83275">
                <a:tc>
                  <a:txBody>
                    <a:bodyPr/>
                    <a:lstStyle/>
                    <a:p>
                      <a:r>
                        <a:rPr lang="en-US" sz="1200">
                          <a:effectLst/>
                        </a:rPr>
                        <a:t>Position</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位置，下一个要被读或写的元素的索引，每次读写缓冲区数据时都会改变改值，为下次读写作准备</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583275">
                <a:tc>
                  <a:txBody>
                    <a:bodyPr/>
                    <a:lstStyle/>
                    <a:p>
                      <a:r>
                        <a:rPr lang="en-US" sz="1200">
                          <a:effectLst/>
                        </a:rPr>
                        <a:t>Mark</a:t>
                      </a:r>
                      <a:endParaRPr 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200">
                          <a:effectLst/>
                        </a:rPr>
                        <a:t>标</a:t>
                      </a:r>
                      <a:r>
                        <a:rPr lang="zh-CN" altLang="en-US" sz="1200" smtClean="0">
                          <a:effectLst/>
                        </a:rPr>
                        <a:t>记</a:t>
                      </a:r>
                      <a:endParaRPr lang="zh-CN" altLang="en-US" sz="1200">
                        <a:effectLst/>
                      </a:endParaRPr>
                    </a:p>
                  </a:txBody>
                  <a:tcPr marL="126485" marR="126485" marT="69647" marB="69647"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3" name="圆角矩形 2"/>
          <p:cNvSpPr/>
          <p:nvPr/>
        </p:nvSpPr>
        <p:spPr>
          <a:xfrm>
            <a:off x="257199" y="3829997"/>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0</a:t>
            </a:r>
            <a:endParaRPr lang="zh-CN" altLang="en-US"/>
          </a:p>
        </p:txBody>
      </p:sp>
      <p:sp>
        <p:nvSpPr>
          <p:cNvPr id="8" name="圆角矩形 7"/>
          <p:cNvSpPr/>
          <p:nvPr/>
        </p:nvSpPr>
        <p:spPr>
          <a:xfrm>
            <a:off x="913197" y="3935824"/>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0" name="圆角矩形 9"/>
          <p:cNvSpPr/>
          <p:nvPr/>
        </p:nvSpPr>
        <p:spPr>
          <a:xfrm>
            <a:off x="1541091"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1" name="圆角矩形 10"/>
          <p:cNvSpPr/>
          <p:nvPr/>
        </p:nvSpPr>
        <p:spPr>
          <a:xfrm>
            <a:off x="2117155"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12" name="圆角矩形 11"/>
          <p:cNvSpPr/>
          <p:nvPr/>
        </p:nvSpPr>
        <p:spPr>
          <a:xfrm>
            <a:off x="2693219" y="3932333"/>
            <a:ext cx="4572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8</a:t>
            </a:r>
            <a:endParaRPr lang="zh-CN" altLang="en-US"/>
          </a:p>
        </p:txBody>
      </p:sp>
      <p:sp>
        <p:nvSpPr>
          <p:cNvPr id="5" name="TextBox 4"/>
          <p:cNvSpPr txBox="1"/>
          <p:nvPr/>
        </p:nvSpPr>
        <p:spPr>
          <a:xfrm>
            <a:off x="270099" y="4320455"/>
            <a:ext cx="2727029" cy="369332"/>
          </a:xfrm>
          <a:prstGeom prst="rect">
            <a:avLst/>
          </a:prstGeom>
          <a:noFill/>
        </p:spPr>
        <p:txBody>
          <a:bodyPr wrap="none" rtlCol="0">
            <a:spAutoFit/>
          </a:bodyPr>
          <a:lstStyle/>
          <a:p>
            <a:r>
              <a:rPr lang="en-US" altLang="zh-CN" smtClean="0"/>
              <a:t>0         1          2         3         4</a:t>
            </a:r>
            <a:endParaRPr lang="zh-CN" altLang="en-US"/>
          </a:p>
        </p:txBody>
      </p:sp>
      <p:cxnSp>
        <p:nvCxnSpPr>
          <p:cNvPr id="13" name="直接箭头连接符 12"/>
          <p:cNvCxnSpPr/>
          <p:nvPr/>
        </p:nvCxnSpPr>
        <p:spPr>
          <a:xfrm flipV="1">
            <a:off x="1048383" y="4334077"/>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8846" y="4767109"/>
            <a:ext cx="944489" cy="369332"/>
          </a:xfrm>
          <a:prstGeom prst="rect">
            <a:avLst/>
          </a:prstGeom>
          <a:noFill/>
        </p:spPr>
        <p:txBody>
          <a:bodyPr wrap="none" rtlCol="0">
            <a:spAutoFit/>
          </a:bodyPr>
          <a:lstStyle/>
          <a:p>
            <a:r>
              <a:rPr lang="en-US" altLang="zh-CN" smtClean="0"/>
              <a:t>position</a:t>
            </a:r>
            <a:endParaRPr lang="zh-CN" altLang="en-US"/>
          </a:p>
        </p:txBody>
      </p:sp>
      <p:sp>
        <p:nvSpPr>
          <p:cNvPr id="16" name="TextBox 15"/>
          <p:cNvSpPr txBox="1"/>
          <p:nvPr/>
        </p:nvSpPr>
        <p:spPr>
          <a:xfrm>
            <a:off x="2164945" y="4852415"/>
            <a:ext cx="4652236" cy="738664"/>
          </a:xfrm>
          <a:prstGeom prst="rect">
            <a:avLst/>
          </a:prstGeom>
          <a:noFill/>
        </p:spPr>
        <p:txBody>
          <a:bodyPr wrap="none" rtlCol="0">
            <a:spAutoFit/>
          </a:bodyPr>
          <a:lstStyle/>
          <a:p>
            <a:r>
              <a:rPr lang="en-US" altLang="zh-CN" sz="1400" smtClean="0"/>
              <a:t>buffer </a:t>
            </a:r>
            <a:r>
              <a:rPr lang="zh-CN" altLang="en-US" sz="1400" smtClean="0"/>
              <a:t>刚创建时</a:t>
            </a:r>
            <a:endParaRPr lang="en-US" altLang="zh-CN" sz="1400" smtClean="0"/>
          </a:p>
          <a:p>
            <a:r>
              <a:rPr lang="en-US" altLang="zh-CN" sz="1400" smtClean="0"/>
              <a:t>capacity = 5 // </a:t>
            </a:r>
            <a:r>
              <a:rPr lang="zh-CN" altLang="en-US" sz="1400" smtClean="0"/>
              <a:t>不变 </a:t>
            </a:r>
            <a:endParaRPr lang="en-US" altLang="zh-CN" sz="1400" smtClean="0"/>
          </a:p>
          <a:p>
            <a:r>
              <a:rPr lang="en-US" altLang="zh-CN" sz="1400" smtClean="0"/>
              <a:t>limit = 5//</a:t>
            </a:r>
            <a:r>
              <a:rPr lang="zh-CN" altLang="en-US" sz="1400"/>
              <a:t>不能对缓冲区超过极限的位</a:t>
            </a:r>
            <a:r>
              <a:rPr lang="zh-CN" altLang="en-US" sz="1400" smtClean="0"/>
              <a:t>置</a:t>
            </a:r>
            <a:r>
              <a:rPr lang="en-US" altLang="zh-CN" sz="1400" smtClean="0"/>
              <a:t>limit</a:t>
            </a:r>
            <a:r>
              <a:rPr lang="zh-CN" altLang="en-US" sz="1400" smtClean="0"/>
              <a:t>进</a:t>
            </a:r>
            <a:r>
              <a:rPr lang="zh-CN" altLang="en-US" sz="1400"/>
              <a:t>行读写操作</a:t>
            </a:r>
            <a:endParaRPr lang="zh-CN" altLang="en-US" sz="1400"/>
          </a:p>
        </p:txBody>
      </p:sp>
      <p:cxnSp>
        <p:nvCxnSpPr>
          <p:cNvPr id="18" name="直接箭头连接符 17"/>
          <p:cNvCxnSpPr/>
          <p:nvPr/>
        </p:nvCxnSpPr>
        <p:spPr>
          <a:xfrm flipV="1">
            <a:off x="2693219" y="4292373"/>
            <a:ext cx="673224" cy="111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7"/>
            <a:ext cx="8593694" cy="1231106"/>
          </a:xfrm>
          <a:prstGeom prst="rect">
            <a:avLst/>
          </a:prstGeom>
          <a:noFill/>
        </p:spPr>
        <p:txBody>
          <a:bodyPr wrap="square" rtlCol="0">
            <a:spAutoFit/>
          </a:bodyPr>
          <a:lstStyle/>
          <a:p>
            <a:r>
              <a:rPr lang="en-US" altLang="zh-CN" sz="2000" b="1" smtClean="0">
                <a:solidFill>
                  <a:srgbClr val="0070C0"/>
                </a:solidFill>
              </a:rPr>
              <a:t>Buffer </a:t>
            </a:r>
            <a:r>
              <a:rPr lang="zh-CN" altLang="en-US" sz="2000" b="1" smtClean="0">
                <a:solidFill>
                  <a:srgbClr val="0070C0"/>
                </a:solidFill>
              </a:rPr>
              <a:t>类及其子类</a:t>
            </a:r>
            <a:endParaRPr lang="en-US" altLang="zh-CN"/>
          </a:p>
          <a:p>
            <a:pPr marL="342900" indent="-342900">
              <a:buAutoNum type="arabicParenR" startAt="3"/>
            </a:pPr>
            <a:r>
              <a:rPr lang="en-US" altLang="zh-CN" smtClean="0"/>
              <a:t>Buffer</a:t>
            </a:r>
            <a:r>
              <a:rPr lang="zh-CN" altLang="en-US" smtClean="0"/>
              <a:t>类相关方法</a:t>
            </a:r>
            <a:br>
              <a:rPr lang="en-US" altLang="zh-CN" smtClean="0"/>
            </a:br>
            <a:r>
              <a:rPr lang="zh-CN" altLang="en-US" smtClean="0"/>
              <a:t>一览</a:t>
            </a:r>
            <a:endParaRPr lang="en-US" altLang="zh-CN" smtClean="0"/>
          </a:p>
          <a:p>
            <a:endParaRPr lang="en-US" altLang="zh-CN" smtClean="0"/>
          </a:p>
        </p:txBody>
      </p:sp>
      <p:sp>
        <p:nvSpPr>
          <p:cNvPr id="3" name="TextBox 2"/>
          <p:cNvSpPr txBox="1"/>
          <p:nvPr/>
        </p:nvSpPr>
        <p:spPr>
          <a:xfrm>
            <a:off x="3157153" y="568483"/>
            <a:ext cx="9309151" cy="4832092"/>
          </a:xfrm>
          <a:prstGeom prst="rect">
            <a:avLst/>
          </a:prstGeom>
          <a:solidFill>
            <a:schemeClr val="bg1">
              <a:lumMod val="95000"/>
            </a:schemeClr>
          </a:solidFill>
        </p:spPr>
        <p:txBody>
          <a:bodyPr wrap="none" rtlCol="0">
            <a:spAutoFit/>
          </a:bodyPr>
          <a:lstStyle/>
          <a:p>
            <a:r>
              <a:rPr lang="en-US" altLang="zh-CN" sz="1400" smtClean="0"/>
              <a:t>public </a:t>
            </a:r>
            <a:r>
              <a:rPr lang="en-US" altLang="zh-CN" sz="1400"/>
              <a:t>abstract class </a:t>
            </a:r>
            <a:r>
              <a:rPr lang="en-US" altLang="zh-CN" sz="1400" b="1">
                <a:solidFill>
                  <a:srgbClr val="DA0000"/>
                </a:solidFill>
              </a:rPr>
              <a:t>Buffer</a:t>
            </a:r>
            <a:r>
              <a:rPr lang="en-US" altLang="zh-CN" sz="1400"/>
              <a:t> {</a:t>
            </a:r>
            <a:endParaRPr lang="en-US" altLang="zh-CN" sz="1400"/>
          </a:p>
          <a:p>
            <a:r>
              <a:rPr lang="en-US" altLang="zh-CN" sz="1400"/>
              <a:t>    //JDK1.4</a:t>
            </a:r>
            <a:r>
              <a:rPr lang="zh-CN" altLang="en-US" sz="1400"/>
              <a:t>时，引入的</a:t>
            </a:r>
            <a:r>
              <a:rPr lang="en-US" altLang="zh-CN" sz="1400"/>
              <a:t>api</a:t>
            </a:r>
            <a:endParaRPr lang="en-US" altLang="zh-CN" sz="1400"/>
          </a:p>
          <a:p>
            <a:r>
              <a:rPr lang="en-US" altLang="zh-CN" sz="1400"/>
              <a:t>    </a:t>
            </a:r>
            <a:r>
              <a:rPr lang="en-US" altLang="zh-CN" sz="1400">
                <a:solidFill>
                  <a:srgbClr val="DA0000"/>
                </a:solidFill>
              </a:rPr>
              <a:t>public final int capacity( )//</a:t>
            </a:r>
            <a:r>
              <a:rPr lang="zh-CN" altLang="en-US" sz="1400">
                <a:solidFill>
                  <a:srgbClr val="DA0000"/>
                </a:solidFill>
              </a:rPr>
              <a:t>返回此缓冲区的容量</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final int position( )//</a:t>
            </a:r>
            <a:r>
              <a:rPr lang="zh-CN" altLang="en-US" sz="1400">
                <a:solidFill>
                  <a:srgbClr val="DA0000"/>
                </a:solidFill>
              </a:rPr>
              <a:t>返回此缓冲区的位置</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final Buffer position (int newPositio)//</a:t>
            </a:r>
            <a:r>
              <a:rPr lang="zh-CN" altLang="en-US" sz="1400">
                <a:solidFill>
                  <a:srgbClr val="DA0000"/>
                </a:solidFill>
              </a:rPr>
              <a:t>设置此缓冲区的位置</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final int limit( )//</a:t>
            </a:r>
            <a:r>
              <a:rPr lang="zh-CN" altLang="en-US" sz="1400">
                <a:solidFill>
                  <a:srgbClr val="DA0000"/>
                </a:solidFill>
              </a:rPr>
              <a:t>返回此缓冲区的限制</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final Buffer limit (int newLimit)//</a:t>
            </a:r>
            <a:r>
              <a:rPr lang="zh-CN" altLang="en-US" sz="1400">
                <a:solidFill>
                  <a:srgbClr val="DA0000"/>
                </a:solidFill>
              </a:rPr>
              <a:t>设置此缓冲区的限制</a:t>
            </a:r>
            <a:endParaRPr lang="zh-CN" altLang="en-US" sz="1400">
              <a:solidFill>
                <a:srgbClr val="DA0000"/>
              </a:solidFill>
            </a:endParaRPr>
          </a:p>
          <a:p>
            <a:r>
              <a:rPr lang="zh-CN" altLang="en-US" sz="1400"/>
              <a:t>    </a:t>
            </a:r>
            <a:r>
              <a:rPr lang="en-US" altLang="zh-CN" sz="1400"/>
              <a:t>public final Buffer mark( )//</a:t>
            </a:r>
            <a:r>
              <a:rPr lang="zh-CN" altLang="en-US" sz="1400"/>
              <a:t>在此缓冲区的位置设置标记</a:t>
            </a:r>
            <a:endParaRPr lang="zh-CN" altLang="en-US" sz="1400"/>
          </a:p>
          <a:p>
            <a:r>
              <a:rPr lang="zh-CN" altLang="en-US" sz="1400"/>
              <a:t>    </a:t>
            </a:r>
            <a:r>
              <a:rPr lang="en-US" altLang="zh-CN" sz="1400"/>
              <a:t>public final Buffer reset( )//</a:t>
            </a:r>
            <a:r>
              <a:rPr lang="zh-CN" altLang="en-US" sz="1400"/>
              <a:t>将此缓冲区的位置重置为以前标记的位置</a:t>
            </a:r>
            <a:endParaRPr lang="zh-CN" altLang="en-US" sz="1400"/>
          </a:p>
          <a:p>
            <a:r>
              <a:rPr lang="zh-CN" altLang="en-US" sz="1400"/>
              <a:t>    </a:t>
            </a:r>
            <a:r>
              <a:rPr lang="en-US" altLang="zh-CN" sz="1400">
                <a:solidFill>
                  <a:srgbClr val="DA0000"/>
                </a:solidFill>
              </a:rPr>
              <a:t>public final Buffer clear( )//</a:t>
            </a:r>
            <a:r>
              <a:rPr lang="zh-CN" altLang="en-US" sz="1400">
                <a:solidFill>
                  <a:srgbClr val="DA0000"/>
                </a:solidFill>
              </a:rPr>
              <a:t>清除此缓冲</a:t>
            </a:r>
            <a:r>
              <a:rPr lang="zh-CN" altLang="en-US" sz="1400" smtClean="0">
                <a:solidFill>
                  <a:srgbClr val="DA0000"/>
                </a:solidFill>
              </a:rPr>
              <a:t>区</a:t>
            </a:r>
            <a:r>
              <a:rPr lang="en-US" altLang="zh-CN" sz="1400" smtClean="0">
                <a:solidFill>
                  <a:srgbClr val="DA0000"/>
                </a:solidFill>
              </a:rPr>
              <a:t>, </a:t>
            </a:r>
            <a:r>
              <a:rPr lang="zh-CN" altLang="en-US" sz="1400" smtClean="0">
                <a:solidFill>
                  <a:srgbClr val="DA0000"/>
                </a:solidFill>
              </a:rPr>
              <a:t>即将各个标记恢复到初始状态，但是数据并没有真正擦除</a:t>
            </a:r>
            <a:r>
              <a:rPr lang="en-US" altLang="zh-CN" sz="1400" smtClean="0">
                <a:solidFill>
                  <a:srgbClr val="DA0000"/>
                </a:solidFill>
              </a:rPr>
              <a:t>, </a:t>
            </a:r>
            <a:r>
              <a:rPr lang="zh-CN" altLang="en-US" sz="1400" smtClean="0">
                <a:solidFill>
                  <a:srgbClr val="DA0000"/>
                </a:solidFill>
              </a:rPr>
              <a:t>后面操作会覆盖</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final Buffer flip( )//</a:t>
            </a:r>
            <a:r>
              <a:rPr lang="zh-CN" altLang="en-US" sz="1400">
                <a:solidFill>
                  <a:srgbClr val="DA0000"/>
                </a:solidFill>
              </a:rPr>
              <a:t>反转此缓冲区</a:t>
            </a:r>
            <a:endParaRPr lang="zh-CN" altLang="en-US" sz="1400">
              <a:solidFill>
                <a:srgbClr val="DA0000"/>
              </a:solidFill>
            </a:endParaRPr>
          </a:p>
          <a:p>
            <a:r>
              <a:rPr lang="zh-CN" altLang="en-US" sz="1400"/>
              <a:t>    </a:t>
            </a:r>
            <a:r>
              <a:rPr lang="en-US" altLang="zh-CN" sz="1400"/>
              <a:t>public final Buffer rewind( )//</a:t>
            </a:r>
            <a:r>
              <a:rPr lang="zh-CN" altLang="en-US" sz="1400"/>
              <a:t>重绕此缓冲区</a:t>
            </a:r>
            <a:endParaRPr lang="zh-CN" altLang="en-US" sz="1400"/>
          </a:p>
          <a:p>
            <a:r>
              <a:rPr lang="zh-CN" altLang="en-US" sz="1400"/>
              <a:t>    </a:t>
            </a:r>
            <a:r>
              <a:rPr lang="en-US" altLang="zh-CN" sz="1400"/>
              <a:t>public final int remaining( )//</a:t>
            </a:r>
            <a:r>
              <a:rPr lang="zh-CN" altLang="en-US" sz="1400"/>
              <a:t>返回当前位置与限制之间的元素数</a:t>
            </a:r>
            <a:endParaRPr lang="zh-CN" altLang="en-US" sz="1400"/>
          </a:p>
          <a:p>
            <a:r>
              <a:rPr lang="zh-CN" altLang="en-US" sz="1400"/>
              <a:t>    </a:t>
            </a:r>
            <a:r>
              <a:rPr lang="en-US" altLang="zh-CN" sz="1400">
                <a:solidFill>
                  <a:srgbClr val="DA0000"/>
                </a:solidFill>
              </a:rPr>
              <a:t>public final boolean hasRemaining( )//</a:t>
            </a:r>
            <a:r>
              <a:rPr lang="zh-CN" altLang="en-US" sz="1400">
                <a:solidFill>
                  <a:srgbClr val="DA0000"/>
                </a:solidFill>
              </a:rPr>
              <a:t>告知在当前位置和限制之间是否有元素</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abstract boolean isReadOnly( );//</a:t>
            </a:r>
            <a:r>
              <a:rPr lang="zh-CN" altLang="en-US" sz="1400">
                <a:solidFill>
                  <a:srgbClr val="DA0000"/>
                </a:solidFill>
              </a:rPr>
              <a:t>告知此缓冲区是否为只读缓冲区</a:t>
            </a:r>
            <a:endParaRPr lang="zh-CN" altLang="en-US" sz="1400">
              <a:solidFill>
                <a:srgbClr val="DA0000"/>
              </a:solidFill>
            </a:endParaRPr>
          </a:p>
          <a:p>
            <a:r>
              <a:rPr lang="zh-CN" altLang="en-US" sz="1400"/>
              <a:t> </a:t>
            </a:r>
            <a:endParaRPr lang="zh-CN" altLang="en-US" sz="1400"/>
          </a:p>
          <a:p>
            <a:r>
              <a:rPr lang="zh-CN" altLang="en-US" sz="1400"/>
              <a:t>    </a:t>
            </a:r>
            <a:r>
              <a:rPr lang="en-US" altLang="zh-CN" sz="1400"/>
              <a:t>//JDK1.6</a:t>
            </a:r>
            <a:r>
              <a:rPr lang="zh-CN" altLang="en-US" sz="1400"/>
              <a:t>时引入的</a:t>
            </a:r>
            <a:r>
              <a:rPr lang="en-US" altLang="zh-CN" sz="1400"/>
              <a:t>api</a:t>
            </a:r>
            <a:endParaRPr lang="en-US" altLang="zh-CN" sz="1400"/>
          </a:p>
          <a:p>
            <a:r>
              <a:rPr lang="en-US" altLang="zh-CN" sz="1400"/>
              <a:t>    </a:t>
            </a:r>
            <a:r>
              <a:rPr lang="en-US" altLang="zh-CN" sz="1400">
                <a:solidFill>
                  <a:srgbClr val="DA0000"/>
                </a:solidFill>
              </a:rPr>
              <a:t>public abstract boolean hasArray();//</a:t>
            </a:r>
            <a:r>
              <a:rPr lang="zh-CN" altLang="en-US" sz="1400">
                <a:solidFill>
                  <a:srgbClr val="DA0000"/>
                </a:solidFill>
              </a:rPr>
              <a:t>告知此缓冲区是否具有可访问的底层实现数组</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abstract Object array();//</a:t>
            </a:r>
            <a:r>
              <a:rPr lang="zh-CN" altLang="en-US" sz="1400">
                <a:solidFill>
                  <a:srgbClr val="DA0000"/>
                </a:solidFill>
              </a:rPr>
              <a:t>返回此缓冲区的底层实现数组</a:t>
            </a:r>
            <a:endParaRPr lang="zh-CN" altLang="en-US" sz="1400">
              <a:solidFill>
                <a:srgbClr val="DA0000"/>
              </a:solidFill>
            </a:endParaRPr>
          </a:p>
          <a:p>
            <a:r>
              <a:rPr lang="zh-CN" altLang="en-US" sz="1400"/>
              <a:t>    </a:t>
            </a:r>
            <a:r>
              <a:rPr lang="en-US" altLang="zh-CN" sz="1400"/>
              <a:t>public abstract int arrayOffset();//</a:t>
            </a:r>
            <a:r>
              <a:rPr lang="zh-CN" altLang="en-US" sz="1400"/>
              <a:t>返回此缓冲区的底层实现数组中第一个缓冲区元素的偏移量</a:t>
            </a:r>
            <a:endParaRPr lang="zh-CN" altLang="en-US" sz="1400"/>
          </a:p>
          <a:p>
            <a:r>
              <a:rPr lang="zh-CN" altLang="en-US" sz="1400"/>
              <a:t>    </a:t>
            </a:r>
            <a:r>
              <a:rPr lang="en-US" altLang="zh-CN" sz="1400"/>
              <a:t>public abstract boolean isDirect();//</a:t>
            </a:r>
            <a:r>
              <a:rPr lang="zh-CN" altLang="en-US" sz="1400"/>
              <a:t>告知此缓冲区是否为直接缓冲区</a:t>
            </a:r>
            <a:endParaRPr lang="zh-CN" altLang="en-US" sz="1400"/>
          </a:p>
          <a:p>
            <a:r>
              <a:rPr lang="en-US" altLang="zh-CN" sz="1400"/>
              <a:t>}</a:t>
            </a:r>
            <a:endParaRPr lang="zh-C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缓</a:t>
            </a:r>
            <a:r>
              <a:rPr lang="zh-CN" altLang="en-US" sz="2200" b="1"/>
              <a:t>冲</a:t>
            </a:r>
            <a:r>
              <a:rPr lang="zh-CN" altLang="en-US" sz="2200" b="1" smtClean="0"/>
              <a:t>区</a:t>
            </a:r>
            <a:r>
              <a:rPr lang="en-US" altLang="zh-CN" sz="2200" b="1" smtClean="0"/>
              <a:t>(Buffer) </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en-US" altLang="zh-CN" sz="2000" b="1" smtClean="0">
                <a:solidFill>
                  <a:srgbClr val="0070C0"/>
                </a:solidFill>
              </a:rPr>
              <a:t>ByteBuffer</a:t>
            </a:r>
            <a:endParaRPr lang="en-US" altLang="zh-CN" smtClean="0"/>
          </a:p>
          <a:p>
            <a:r>
              <a:rPr lang="zh-CN" altLang="en-US" smtClean="0"/>
              <a:t>从前面可以看出对</a:t>
            </a:r>
            <a:r>
              <a:rPr lang="zh-CN" altLang="en-US"/>
              <a:t>于 </a:t>
            </a:r>
            <a:r>
              <a:rPr lang="en-US" altLang="zh-CN"/>
              <a:t>Java </a:t>
            </a:r>
            <a:r>
              <a:rPr lang="zh-CN" altLang="en-US"/>
              <a:t>中的基本数据类</a:t>
            </a:r>
            <a:r>
              <a:rPr lang="zh-CN" altLang="en-US" smtClean="0"/>
              <a:t>型</a:t>
            </a:r>
            <a:r>
              <a:rPr lang="en-US" altLang="zh-CN" smtClean="0"/>
              <a:t>(boolean</a:t>
            </a:r>
            <a:r>
              <a:rPr lang="zh-CN" altLang="en-US" smtClean="0"/>
              <a:t>除外</a:t>
            </a:r>
            <a:r>
              <a:rPr lang="en-US" altLang="zh-CN" smtClean="0"/>
              <a:t>)</a:t>
            </a:r>
            <a:r>
              <a:rPr lang="zh-CN" altLang="en-US" smtClean="0"/>
              <a:t>，</a:t>
            </a:r>
            <a:r>
              <a:rPr lang="zh-CN" altLang="en-US"/>
              <a:t>都有一个 </a:t>
            </a:r>
            <a:r>
              <a:rPr lang="en-US" altLang="zh-CN"/>
              <a:t>Buffer </a:t>
            </a:r>
            <a:r>
              <a:rPr lang="zh-CN" altLang="en-US"/>
              <a:t>类型与之相对应，</a:t>
            </a:r>
            <a:r>
              <a:rPr lang="zh-CN" altLang="en-US" b="1">
                <a:solidFill>
                  <a:srgbClr val="DA0000"/>
                </a:solidFill>
              </a:rPr>
              <a:t>最常用</a:t>
            </a:r>
            <a:r>
              <a:rPr lang="zh-CN" altLang="en-US"/>
              <a:t>的自然</a:t>
            </a:r>
            <a:r>
              <a:rPr lang="zh-CN" altLang="en-US" smtClean="0"/>
              <a:t>是</a:t>
            </a:r>
            <a:r>
              <a:rPr lang="en-US" altLang="zh-CN" smtClean="0"/>
              <a:t>ByteBuffer </a:t>
            </a:r>
            <a:r>
              <a:rPr lang="zh-CN" altLang="en-US"/>
              <a:t>类（二进制数据），该类的主要方法如</a:t>
            </a:r>
            <a:r>
              <a:rPr lang="zh-CN" altLang="en-US" smtClean="0"/>
              <a:t>下：</a:t>
            </a:r>
            <a:endParaRPr lang="en-US" altLang="zh-CN" smtClean="0"/>
          </a:p>
          <a:p>
            <a:endParaRPr lang="en-US" altLang="zh-CN" smtClean="0"/>
          </a:p>
          <a:p>
            <a:endParaRPr lang="en-US" altLang="zh-CN" smtClean="0"/>
          </a:p>
        </p:txBody>
      </p:sp>
      <p:sp>
        <p:nvSpPr>
          <p:cNvPr id="4" name="TextBox 3"/>
          <p:cNvSpPr txBox="1"/>
          <p:nvPr/>
        </p:nvSpPr>
        <p:spPr>
          <a:xfrm>
            <a:off x="242769" y="2592263"/>
            <a:ext cx="8347285" cy="2893100"/>
          </a:xfrm>
          <a:prstGeom prst="rect">
            <a:avLst/>
          </a:prstGeom>
          <a:solidFill>
            <a:schemeClr val="bg1">
              <a:lumMod val="95000"/>
            </a:schemeClr>
          </a:solidFill>
        </p:spPr>
        <p:txBody>
          <a:bodyPr wrap="square" rtlCol="0">
            <a:spAutoFit/>
          </a:bodyPr>
          <a:lstStyle/>
          <a:p>
            <a:r>
              <a:rPr lang="en-US" altLang="zh-CN" sz="1400" smtClean="0"/>
              <a:t>public </a:t>
            </a:r>
            <a:r>
              <a:rPr lang="en-US" altLang="zh-CN" sz="1400"/>
              <a:t>abstract class </a:t>
            </a:r>
            <a:r>
              <a:rPr lang="en-US" altLang="zh-CN" sz="1400" b="1">
                <a:solidFill>
                  <a:srgbClr val="DA0000"/>
                </a:solidFill>
              </a:rPr>
              <a:t>ByteBuffer</a:t>
            </a:r>
            <a:r>
              <a:rPr lang="en-US" altLang="zh-CN" sz="1400">
                <a:solidFill>
                  <a:srgbClr val="DA0000"/>
                </a:solidFill>
              </a:rPr>
              <a:t> </a:t>
            </a:r>
            <a:r>
              <a:rPr lang="en-US" altLang="zh-CN" sz="1400"/>
              <a:t>{</a:t>
            </a:r>
            <a:endParaRPr lang="en-US" altLang="zh-CN" sz="1400"/>
          </a:p>
          <a:p>
            <a:r>
              <a:rPr lang="en-US" altLang="zh-CN" sz="1400"/>
              <a:t>    //</a:t>
            </a:r>
            <a:r>
              <a:rPr lang="zh-CN" altLang="en-US" sz="1400"/>
              <a:t>缓冲区创建相关</a:t>
            </a:r>
            <a:r>
              <a:rPr lang="en-US" altLang="zh-CN" sz="1400"/>
              <a:t>api</a:t>
            </a:r>
            <a:endParaRPr lang="en-US" altLang="zh-CN" sz="1400"/>
          </a:p>
          <a:p>
            <a:r>
              <a:rPr lang="en-US" altLang="zh-CN" sz="1400">
                <a:solidFill>
                  <a:srgbClr val="DA0000"/>
                </a:solidFill>
              </a:rPr>
              <a:t>    public static ByteBuffer allocateDirect(int capacity)//</a:t>
            </a:r>
            <a:r>
              <a:rPr lang="zh-CN" altLang="en-US" sz="1400">
                <a:solidFill>
                  <a:srgbClr val="DA0000"/>
                </a:solidFill>
              </a:rPr>
              <a:t>创建直接缓冲区</a:t>
            </a:r>
            <a:endParaRPr lang="zh-CN" altLang="en-US" sz="1400">
              <a:solidFill>
                <a:srgbClr val="DA0000"/>
              </a:solidFill>
            </a:endParaRPr>
          </a:p>
          <a:p>
            <a:r>
              <a:rPr lang="zh-CN" altLang="en-US" sz="1400">
                <a:solidFill>
                  <a:srgbClr val="DA0000"/>
                </a:solidFill>
              </a:rPr>
              <a:t>    </a:t>
            </a:r>
            <a:r>
              <a:rPr lang="en-US" altLang="zh-CN" sz="1400">
                <a:solidFill>
                  <a:srgbClr val="DA0000"/>
                </a:solidFill>
              </a:rPr>
              <a:t>public static ByteBuffer allocate(int capacity</a:t>
            </a:r>
            <a:r>
              <a:rPr lang="en-US" altLang="zh-CN" sz="1400" smtClean="0">
                <a:solidFill>
                  <a:srgbClr val="DA0000"/>
                </a:solidFill>
              </a:rPr>
              <a:t>)//</a:t>
            </a:r>
            <a:r>
              <a:rPr lang="zh-CN" altLang="en-US" sz="1400">
                <a:solidFill>
                  <a:srgbClr val="DA0000"/>
                </a:solidFill>
              </a:rPr>
              <a:t>设置缓冲区的初始容量</a:t>
            </a:r>
            <a:endParaRPr lang="en-US" altLang="zh-CN" sz="1400">
              <a:solidFill>
                <a:srgbClr val="DA0000"/>
              </a:solidFill>
            </a:endParaRPr>
          </a:p>
          <a:p>
            <a:r>
              <a:rPr lang="en-US" altLang="zh-CN" sz="1400"/>
              <a:t>    public static ByteBuffer wrap(byte[] array</a:t>
            </a:r>
            <a:r>
              <a:rPr lang="en-US" altLang="zh-CN" sz="1400" smtClean="0"/>
              <a:t>)//</a:t>
            </a:r>
            <a:r>
              <a:rPr lang="zh-CN" altLang="en-US" sz="1400"/>
              <a:t>把一</a:t>
            </a:r>
            <a:r>
              <a:rPr lang="zh-CN" altLang="en-US" sz="1400" smtClean="0"/>
              <a:t>个数</a:t>
            </a:r>
            <a:r>
              <a:rPr lang="zh-CN" altLang="en-US" sz="1400"/>
              <a:t>组放到缓冲区中使用</a:t>
            </a:r>
            <a:endParaRPr lang="en-US" altLang="zh-CN" sz="1400" smtClean="0"/>
          </a:p>
          <a:p>
            <a:r>
              <a:rPr lang="en-US" altLang="zh-CN" sz="1400"/>
              <a:t> </a:t>
            </a:r>
            <a:r>
              <a:rPr lang="en-US" altLang="zh-CN" sz="1400" smtClean="0"/>
              <a:t>   //</a:t>
            </a:r>
            <a:r>
              <a:rPr lang="zh-CN" altLang="en-US" sz="1400"/>
              <a:t>构造初始化位置</a:t>
            </a:r>
            <a:r>
              <a:rPr lang="en-US" altLang="zh-CN" sz="1400"/>
              <a:t>offset</a:t>
            </a:r>
            <a:r>
              <a:rPr lang="zh-CN" altLang="en-US" sz="1400"/>
              <a:t>和上界</a:t>
            </a:r>
            <a:r>
              <a:rPr lang="en-US" altLang="zh-CN" sz="1400"/>
              <a:t>length</a:t>
            </a:r>
            <a:r>
              <a:rPr lang="zh-CN" altLang="en-US" sz="1400"/>
              <a:t>的缓冲区</a:t>
            </a:r>
            <a:endParaRPr lang="en-US" altLang="zh-CN" sz="1400"/>
          </a:p>
          <a:p>
            <a:r>
              <a:rPr lang="en-US" altLang="zh-CN" sz="1400"/>
              <a:t>    public static ByteBuffer wrap(byte[] array,int offset, int length</a:t>
            </a:r>
            <a:r>
              <a:rPr lang="en-US" altLang="zh-CN" sz="1400" smtClean="0"/>
              <a:t>)</a:t>
            </a:r>
            <a:endParaRPr lang="zh-CN" altLang="en-US" sz="1400"/>
          </a:p>
          <a:p>
            <a:r>
              <a:rPr lang="zh-CN" altLang="en-US" sz="1400"/>
              <a:t>     </a:t>
            </a:r>
            <a:r>
              <a:rPr lang="en-US" altLang="zh-CN" sz="1400"/>
              <a:t>//</a:t>
            </a:r>
            <a:r>
              <a:rPr lang="zh-CN" altLang="en-US" sz="1400"/>
              <a:t>缓存区存取相关</a:t>
            </a:r>
            <a:r>
              <a:rPr lang="en-US" altLang="zh-CN" sz="1400"/>
              <a:t>API</a:t>
            </a:r>
            <a:endParaRPr lang="en-US" altLang="zh-CN" sz="1400"/>
          </a:p>
          <a:p>
            <a:r>
              <a:rPr lang="en-US" altLang="zh-CN" sz="1400"/>
              <a:t>    </a:t>
            </a:r>
            <a:r>
              <a:rPr lang="en-US" altLang="zh-CN" sz="1400">
                <a:solidFill>
                  <a:srgbClr val="DA0000"/>
                </a:solidFill>
              </a:rPr>
              <a:t>public abstract byte get( );//</a:t>
            </a:r>
            <a:r>
              <a:rPr lang="zh-CN" altLang="en-US" sz="1400">
                <a:solidFill>
                  <a:srgbClr val="DA0000"/>
                </a:solidFill>
              </a:rPr>
              <a:t>从当前位置</a:t>
            </a:r>
            <a:r>
              <a:rPr lang="en-US" altLang="zh-CN" sz="1400">
                <a:solidFill>
                  <a:srgbClr val="DA0000"/>
                </a:solidFill>
              </a:rPr>
              <a:t>position</a:t>
            </a:r>
            <a:r>
              <a:rPr lang="zh-CN" altLang="en-US" sz="1400">
                <a:solidFill>
                  <a:srgbClr val="DA0000"/>
                </a:solidFill>
              </a:rPr>
              <a:t>上</a:t>
            </a:r>
            <a:r>
              <a:rPr lang="en-US" altLang="zh-CN" sz="1400">
                <a:solidFill>
                  <a:srgbClr val="DA0000"/>
                </a:solidFill>
              </a:rPr>
              <a:t>get</a:t>
            </a:r>
            <a:r>
              <a:rPr lang="zh-CN" altLang="en-US" sz="1400">
                <a:solidFill>
                  <a:srgbClr val="DA0000"/>
                </a:solidFill>
              </a:rPr>
              <a:t>，</a:t>
            </a:r>
            <a:r>
              <a:rPr lang="en-US" altLang="zh-CN" sz="1400">
                <a:solidFill>
                  <a:srgbClr val="DA0000"/>
                </a:solidFill>
              </a:rPr>
              <a:t>get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 get (int index);//</a:t>
            </a:r>
            <a:r>
              <a:rPr lang="zh-CN" altLang="en-US" sz="1400">
                <a:solidFill>
                  <a:srgbClr val="DA0000"/>
                </a:solidFill>
              </a:rPr>
              <a:t>从绝对位置</a:t>
            </a:r>
            <a:r>
              <a:rPr lang="en-US" altLang="zh-CN" sz="1400">
                <a:solidFill>
                  <a:srgbClr val="DA0000"/>
                </a:solidFill>
              </a:rPr>
              <a:t>get</a:t>
            </a:r>
            <a:endParaRPr lang="en-US" altLang="zh-CN" sz="1400">
              <a:solidFill>
                <a:srgbClr val="DA0000"/>
              </a:solidFill>
            </a:endParaRPr>
          </a:p>
          <a:p>
            <a:r>
              <a:rPr lang="en-US" altLang="zh-CN" sz="1400">
                <a:solidFill>
                  <a:srgbClr val="DA0000"/>
                </a:solidFill>
              </a:rPr>
              <a:t>    public abstract ByteBuffer put (byte b);//</a:t>
            </a:r>
            <a:r>
              <a:rPr lang="zh-CN" altLang="en-US" sz="1400">
                <a:solidFill>
                  <a:srgbClr val="DA0000"/>
                </a:solidFill>
              </a:rPr>
              <a:t>从当前位置</a:t>
            </a:r>
            <a:r>
              <a:rPr lang="zh-CN" altLang="en-US" sz="1400" smtClean="0">
                <a:solidFill>
                  <a:srgbClr val="DA0000"/>
                </a:solidFill>
              </a:rPr>
              <a:t>上</a:t>
            </a:r>
            <a:r>
              <a:rPr lang="zh-CN" altLang="en-US" sz="1400">
                <a:solidFill>
                  <a:srgbClr val="DA0000"/>
                </a:solidFill>
              </a:rPr>
              <a:t>添加</a:t>
            </a:r>
            <a:r>
              <a:rPr lang="zh-CN" altLang="en-US" sz="1400" smtClean="0">
                <a:solidFill>
                  <a:srgbClr val="DA0000"/>
                </a:solidFill>
              </a:rPr>
              <a:t>，</a:t>
            </a:r>
            <a:r>
              <a:rPr lang="en-US" altLang="zh-CN" sz="1400">
                <a:solidFill>
                  <a:srgbClr val="DA0000"/>
                </a:solidFill>
              </a:rPr>
              <a:t>put</a:t>
            </a:r>
            <a:r>
              <a:rPr lang="zh-CN" altLang="en-US" sz="1400">
                <a:solidFill>
                  <a:srgbClr val="DA0000"/>
                </a:solidFill>
              </a:rPr>
              <a:t>之后，</a:t>
            </a:r>
            <a:r>
              <a:rPr lang="en-US" altLang="zh-CN" sz="1400">
                <a:solidFill>
                  <a:srgbClr val="DA0000"/>
                </a:solidFill>
              </a:rPr>
              <a:t>position</a:t>
            </a:r>
            <a:r>
              <a:rPr lang="zh-CN" altLang="en-US" sz="1400">
                <a:solidFill>
                  <a:srgbClr val="DA0000"/>
                </a:solidFill>
              </a:rPr>
              <a:t>会自动</a:t>
            </a:r>
            <a:r>
              <a:rPr lang="en-US" altLang="zh-CN" sz="1400">
                <a:solidFill>
                  <a:srgbClr val="DA0000"/>
                </a:solidFill>
              </a:rPr>
              <a:t>+1</a:t>
            </a:r>
            <a:endParaRPr lang="en-US" altLang="zh-CN" sz="1400">
              <a:solidFill>
                <a:srgbClr val="DA0000"/>
              </a:solidFill>
            </a:endParaRPr>
          </a:p>
          <a:p>
            <a:r>
              <a:rPr lang="en-US" altLang="zh-CN" sz="1400">
                <a:solidFill>
                  <a:srgbClr val="DA0000"/>
                </a:solidFill>
              </a:rPr>
              <a:t>    public abstract ByteBuffer put (int index, byte b);//</a:t>
            </a:r>
            <a:r>
              <a:rPr lang="zh-CN" altLang="en-US" sz="1400">
                <a:solidFill>
                  <a:srgbClr val="DA0000"/>
                </a:solidFill>
              </a:rPr>
              <a:t>从绝对位置上</a:t>
            </a:r>
            <a:r>
              <a:rPr lang="en-US" altLang="zh-CN" sz="1400">
                <a:solidFill>
                  <a:srgbClr val="DA0000"/>
                </a:solidFill>
              </a:rPr>
              <a:t>put</a:t>
            </a:r>
            <a:endParaRPr lang="en-US" altLang="zh-CN" sz="1400">
              <a:solidFill>
                <a:srgbClr val="DA0000"/>
              </a:solidFill>
            </a:endParaRPr>
          </a:p>
          <a:p>
            <a:r>
              <a:rPr lang="en-US" altLang="zh-CN" sz="1400"/>
              <a:t> }</a:t>
            </a:r>
            <a:endParaRPr lang="zh-CN" altLang="en-US" sz="1400"/>
          </a:p>
        </p:txBody>
      </p:sp>
      <p:pic>
        <p:nvPicPr>
          <p:cNvPr id="1658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6937" y="2628793"/>
            <a:ext cx="2274302" cy="28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a:t>
            </a:r>
            <a:r>
              <a:rPr lang="zh-CN" altLang="en-US" sz="2200" b="1"/>
              <a:t>道</a:t>
            </a:r>
            <a:r>
              <a:rPr lang="en-US" altLang="zh-CN" sz="2200" b="1"/>
              <a:t>(Channel)  </a:t>
            </a:r>
            <a:endParaRPr lang="en-US" altLang="zh-CN" sz="2200" b="1"/>
          </a:p>
        </p:txBody>
      </p:sp>
      <p:sp>
        <p:nvSpPr>
          <p:cNvPr id="2" name="TextBox 1"/>
          <p:cNvSpPr txBox="1"/>
          <p:nvPr/>
        </p:nvSpPr>
        <p:spPr>
          <a:xfrm>
            <a:off x="691136" y="1368129"/>
            <a:ext cx="8967333" cy="2062103"/>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pPr marL="342900" indent="-342900">
              <a:buAutoNum type="arabicParenR"/>
            </a:pPr>
            <a:r>
              <a:rPr lang="en-US" altLang="zh-CN" smtClean="0"/>
              <a:t>NIO</a:t>
            </a:r>
            <a:r>
              <a:rPr lang="zh-CN" altLang="en-US"/>
              <a:t>的通道类似于流，但有些区别如下</a:t>
            </a:r>
            <a:r>
              <a:rPr lang="zh-CN" altLang="en-US" smtClean="0"/>
              <a:t>：</a:t>
            </a:r>
            <a:br>
              <a:rPr lang="en-US" altLang="zh-CN" smtClean="0"/>
            </a:br>
            <a:endParaRPr lang="en-US" altLang="zh-CN" smtClean="0"/>
          </a:p>
          <a:p>
            <a:pPr marL="285750" indent="-285750">
              <a:buFont typeface="Arial" panose="020B0604020202020204" pitchFamily="34" charset="0"/>
              <a:buChar char="•"/>
            </a:pPr>
            <a:r>
              <a:rPr lang="zh-CN" altLang="en-US" smtClean="0"/>
              <a:t>通</a:t>
            </a:r>
            <a:r>
              <a:rPr lang="zh-CN" altLang="en-US"/>
              <a:t>道可以同时进行读写，而流只能读或者只能</a:t>
            </a:r>
            <a:r>
              <a:rPr lang="zh-CN" altLang="en-US" smtClean="0"/>
              <a:t>写</a:t>
            </a:r>
            <a:endParaRPr lang="en-US" altLang="zh-CN" smtClean="0"/>
          </a:p>
          <a:p>
            <a:pPr marL="285750" indent="-285750">
              <a:buFont typeface="Arial" panose="020B0604020202020204" pitchFamily="34" charset="0"/>
              <a:buChar char="•"/>
            </a:pPr>
            <a:r>
              <a:rPr lang="zh-CN" altLang="en-US" smtClean="0"/>
              <a:t>通</a:t>
            </a:r>
            <a:r>
              <a:rPr lang="zh-CN" altLang="en-US"/>
              <a:t>道可以实现异步读写数</a:t>
            </a:r>
            <a:r>
              <a:rPr lang="zh-CN" altLang="en-US" smtClean="0"/>
              <a:t>据</a:t>
            </a:r>
            <a:endParaRPr lang="en-US" altLang="zh-CN" smtClean="0"/>
          </a:p>
          <a:p>
            <a:pPr marL="285750" indent="-285750">
              <a:buFont typeface="Arial" panose="020B0604020202020204" pitchFamily="34" charset="0"/>
              <a:buChar char="•"/>
            </a:pPr>
            <a:r>
              <a:rPr lang="zh-CN" altLang="en-US" smtClean="0"/>
              <a:t>通</a:t>
            </a:r>
            <a:r>
              <a:rPr lang="zh-CN" altLang="en-US"/>
              <a:t>道可以从缓冲读数据，也可以写数据到缓冲</a:t>
            </a:r>
            <a:r>
              <a:rPr lang="en-US" altLang="zh-CN"/>
              <a:t>: </a:t>
            </a:r>
            <a:endParaRPr lang="en-US" altLang="zh-CN"/>
          </a:p>
          <a:p>
            <a:pPr marL="342900" indent="-342900">
              <a:buAutoNum type="arabicParenR"/>
            </a:pPr>
            <a:endParaRPr lang="en-US" altLang="zh-CN" smtClean="0"/>
          </a:p>
        </p:txBody>
      </p:sp>
      <p:pic>
        <p:nvPicPr>
          <p:cNvPr id="2416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943" y="3163701"/>
            <a:ext cx="4010028" cy="155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5604583" cy="4339650"/>
          </a:xfrm>
          <a:prstGeom prst="rect">
            <a:avLst/>
          </a:prstGeom>
          <a:noFill/>
        </p:spPr>
        <p:txBody>
          <a:bodyPr wrap="square" rtlCol="0">
            <a:spAutoFit/>
          </a:bodyPr>
          <a:lstStyle/>
          <a:p>
            <a:r>
              <a:rPr lang="zh-CN" altLang="en-US" sz="2000" b="1" smtClean="0">
                <a:solidFill>
                  <a:srgbClr val="0070C0"/>
                </a:solidFill>
              </a:rPr>
              <a:t>基本介绍</a:t>
            </a:r>
            <a:endParaRPr lang="en-US" altLang="zh-CN"/>
          </a:p>
          <a:p>
            <a:endParaRPr lang="en-US" altLang="zh-CN" sz="1700" smtClean="0"/>
          </a:p>
          <a:p>
            <a:pPr marL="342900" indent="-342900">
              <a:buAutoNum type="arabicParenR" startAt="2"/>
            </a:pPr>
            <a:r>
              <a:rPr lang="en-US" altLang="zh-CN" sz="1700" smtClean="0">
                <a:latin typeface="Arial" panose="020B0604020202020204" pitchFamily="34" charset="0"/>
                <a:cs typeface="Arial" panose="020B0604020202020204" pitchFamily="34" charset="0"/>
              </a:rPr>
              <a:t>BIO </a:t>
            </a:r>
            <a:r>
              <a:rPr lang="zh-CN" altLang="en-US" sz="1700">
                <a:latin typeface="Arial" panose="020B0604020202020204" pitchFamily="34" charset="0"/>
                <a:cs typeface="Arial" panose="020B0604020202020204" pitchFamily="34" charset="0"/>
              </a:rPr>
              <a:t>中的 </a:t>
            </a:r>
            <a:r>
              <a:rPr lang="en-US" altLang="zh-CN" sz="1700">
                <a:latin typeface="Arial" panose="020B0604020202020204" pitchFamily="34" charset="0"/>
                <a:cs typeface="Arial" panose="020B0604020202020204" pitchFamily="34" charset="0"/>
              </a:rPr>
              <a:t>stream </a:t>
            </a:r>
            <a:r>
              <a:rPr lang="zh-CN" altLang="en-US" sz="1700">
                <a:latin typeface="Arial" panose="020B0604020202020204" pitchFamily="34" charset="0"/>
                <a:cs typeface="Arial" panose="020B0604020202020204" pitchFamily="34" charset="0"/>
              </a:rPr>
              <a:t>是单</a:t>
            </a:r>
            <a:r>
              <a:rPr lang="zh-CN" altLang="en-US" sz="1700" smtClean="0">
                <a:latin typeface="Arial" panose="020B0604020202020204" pitchFamily="34" charset="0"/>
                <a:cs typeface="Arial" panose="020B0604020202020204" pitchFamily="34" charset="0"/>
              </a:rPr>
              <a:t>向的</a:t>
            </a:r>
            <a:r>
              <a:rPr lang="zh-CN" altLang="en-US" sz="1700">
                <a:latin typeface="Arial" panose="020B0604020202020204" pitchFamily="34" charset="0"/>
                <a:cs typeface="Arial" panose="020B0604020202020204" pitchFamily="34" charset="0"/>
              </a:rPr>
              <a:t>，例如 </a:t>
            </a:r>
            <a:r>
              <a:rPr lang="en-US" altLang="zh-CN" sz="1700">
                <a:latin typeface="Arial" panose="020B0604020202020204" pitchFamily="34" charset="0"/>
                <a:cs typeface="Arial" panose="020B0604020202020204" pitchFamily="34" charset="0"/>
              </a:rPr>
              <a:t>FileInputStream </a:t>
            </a:r>
            <a:r>
              <a:rPr lang="zh-CN" altLang="en-US" sz="1700">
                <a:latin typeface="Arial" panose="020B0604020202020204" pitchFamily="34" charset="0"/>
                <a:cs typeface="Arial" panose="020B0604020202020204" pitchFamily="34" charset="0"/>
              </a:rPr>
              <a:t>对象只能进行读取数据的操作，而 </a:t>
            </a:r>
            <a:r>
              <a:rPr lang="en-US" altLang="zh-CN" sz="1700">
                <a:latin typeface="Arial" panose="020B0604020202020204" pitchFamily="34" charset="0"/>
                <a:cs typeface="Arial" panose="020B0604020202020204" pitchFamily="34" charset="0"/>
              </a:rPr>
              <a:t>NIO </a:t>
            </a:r>
            <a:r>
              <a:rPr lang="zh-CN" altLang="en-US" sz="1700">
                <a:latin typeface="Arial" panose="020B0604020202020204" pitchFamily="34" charset="0"/>
                <a:cs typeface="Arial" panose="020B0604020202020204" pitchFamily="34" charset="0"/>
              </a:rPr>
              <a:t>中的通道</a:t>
            </a:r>
            <a:r>
              <a:rPr lang="en-US" altLang="zh-CN" sz="1700">
                <a:latin typeface="Arial" panose="020B0604020202020204" pitchFamily="34" charset="0"/>
                <a:cs typeface="Arial" panose="020B0604020202020204" pitchFamily="34" charset="0"/>
              </a:rPr>
              <a:t>(Channel)</a:t>
            </a:r>
            <a:r>
              <a:rPr lang="zh-CN" altLang="en-US" sz="1700">
                <a:latin typeface="Arial" panose="020B0604020202020204" pitchFamily="34" charset="0"/>
                <a:cs typeface="Arial" panose="020B0604020202020204" pitchFamily="34" charset="0"/>
              </a:rPr>
              <a:t>是双向的</a:t>
            </a:r>
            <a:r>
              <a:rPr lang="zh-CN" altLang="en-US" sz="1700" smtClean="0">
                <a:latin typeface="Arial" panose="020B0604020202020204" pitchFamily="34" charset="0"/>
                <a:cs typeface="Arial" panose="020B0604020202020204" pitchFamily="34" charset="0"/>
              </a:rPr>
              <a:t>，可以读</a:t>
            </a:r>
            <a:r>
              <a:rPr lang="zh-CN" altLang="en-US" sz="1700">
                <a:latin typeface="Arial" panose="020B0604020202020204" pitchFamily="34" charset="0"/>
                <a:cs typeface="Arial" panose="020B0604020202020204" pitchFamily="34" charset="0"/>
              </a:rPr>
              <a:t>操作，也可</a:t>
            </a:r>
            <a:r>
              <a:rPr lang="zh-CN" altLang="en-US" sz="1700" smtClean="0">
                <a:latin typeface="Arial" panose="020B0604020202020204" pitchFamily="34" charset="0"/>
                <a:cs typeface="Arial" panose="020B0604020202020204" pitchFamily="34" charset="0"/>
              </a:rPr>
              <a:t>以写</a:t>
            </a:r>
            <a:r>
              <a:rPr lang="zh-CN" altLang="en-US" sz="1700">
                <a:latin typeface="Arial" panose="020B0604020202020204" pitchFamily="34" charset="0"/>
                <a:cs typeface="Arial" panose="020B0604020202020204" pitchFamily="34" charset="0"/>
              </a:rPr>
              <a:t>操作</a:t>
            </a:r>
            <a:r>
              <a:rPr lang="zh-CN" altLang="en-US" sz="1700" smtClean="0">
                <a:latin typeface="Arial" panose="020B0604020202020204" pitchFamily="34" charset="0"/>
                <a:cs typeface="Arial" panose="020B0604020202020204" pitchFamily="34" charset="0"/>
              </a:rPr>
              <a:t>。</a:t>
            </a:r>
            <a:endParaRPr lang="en-US" altLang="zh-CN" sz="1700">
              <a:latin typeface="Arial" panose="020B0604020202020204" pitchFamily="34" charset="0"/>
              <a:cs typeface="Arial" panose="020B0604020202020204" pitchFamily="34" charset="0"/>
            </a:endParaRPr>
          </a:p>
          <a:p>
            <a:pPr marL="342900" indent="-342900">
              <a:buAutoNum type="arabicParenR" startAt="2"/>
            </a:pPr>
            <a:r>
              <a:rPr lang="en-US" altLang="zh-CN" sz="1700" smtClean="0">
                <a:latin typeface="Arial" panose="020B0604020202020204" pitchFamily="34" charset="0"/>
                <a:cs typeface="Arial" panose="020B0604020202020204" pitchFamily="34" charset="0"/>
              </a:rPr>
              <a:t>Channel</a:t>
            </a:r>
            <a:r>
              <a:rPr lang="zh-CN" altLang="en-US" sz="1700" smtClean="0">
                <a:latin typeface="Arial" panose="020B0604020202020204" pitchFamily="34" charset="0"/>
                <a:cs typeface="Arial" panose="020B0604020202020204" pitchFamily="34" charset="0"/>
              </a:rPr>
              <a:t>在</a:t>
            </a:r>
            <a:r>
              <a:rPr lang="en-US" altLang="zh-CN" sz="1700" smtClean="0">
                <a:latin typeface="Arial" panose="020B0604020202020204" pitchFamily="34" charset="0"/>
                <a:cs typeface="Arial" panose="020B0604020202020204" pitchFamily="34" charset="0"/>
              </a:rPr>
              <a:t>NIO</a:t>
            </a:r>
            <a:r>
              <a:rPr lang="zh-CN" altLang="en-US" sz="1700" smtClean="0">
                <a:latin typeface="Arial" panose="020B0604020202020204" pitchFamily="34" charset="0"/>
                <a:cs typeface="Arial" panose="020B0604020202020204" pitchFamily="34" charset="0"/>
              </a:rPr>
              <a:t>中是一个接口</a:t>
            </a:r>
            <a:br>
              <a:rPr lang="en-US" altLang="zh-CN" sz="1700" smtClean="0">
                <a:latin typeface="Arial" panose="020B0604020202020204" pitchFamily="34" charset="0"/>
                <a:cs typeface="Arial" panose="020B0604020202020204" pitchFamily="34" charset="0"/>
              </a:rPr>
            </a:br>
            <a:r>
              <a:rPr lang="en-US" altLang="zh-CN" b="1">
                <a:solidFill>
                  <a:srgbClr val="DA0000"/>
                </a:solidFill>
                <a:latin typeface="Arial" panose="020B0604020202020204" pitchFamily="34" charset="0"/>
                <a:cs typeface="Arial" panose="020B0604020202020204" pitchFamily="34" charset="0"/>
              </a:rPr>
              <a:t>public interface Channel extends </a:t>
            </a:r>
            <a:r>
              <a:rPr lang="en-US" altLang="zh-CN" b="1" smtClean="0">
                <a:solidFill>
                  <a:srgbClr val="DA0000"/>
                </a:solidFill>
                <a:latin typeface="Arial" panose="020B0604020202020204" pitchFamily="34" charset="0"/>
                <a:cs typeface="Arial" panose="020B0604020202020204" pitchFamily="34" charset="0"/>
              </a:rPr>
              <a:t>Closeable{} </a:t>
            </a:r>
            <a:endParaRPr lang="en-US" altLang="zh-CN">
              <a:solidFill>
                <a:srgbClr val="DA0000"/>
              </a:solidFill>
              <a:latin typeface="Arial" panose="020B0604020202020204" pitchFamily="34" charset="0"/>
              <a:cs typeface="Arial" panose="020B0604020202020204" pitchFamily="34" charset="0"/>
            </a:endParaRPr>
          </a:p>
          <a:p>
            <a:pPr marL="342900" indent="-342900">
              <a:buAutoNum type="arabicParenR" startAt="2"/>
            </a:pPr>
            <a:r>
              <a:rPr lang="zh-CN" altLang="en-US" sz="1700" smtClean="0">
                <a:latin typeface="Arial" panose="020B0604020202020204" pitchFamily="34" charset="0"/>
                <a:cs typeface="Arial" panose="020B0604020202020204" pitchFamily="34" charset="0"/>
              </a:rPr>
              <a:t>常</a:t>
            </a:r>
            <a:r>
              <a:rPr lang="zh-CN" altLang="en-US" sz="1700">
                <a:latin typeface="Arial" panose="020B0604020202020204" pitchFamily="34" charset="0"/>
                <a:cs typeface="Arial" panose="020B0604020202020204" pitchFamily="34" charset="0"/>
              </a:rPr>
              <a:t>用的 </a:t>
            </a:r>
            <a:r>
              <a:rPr lang="en-US" altLang="zh-CN" sz="1700">
                <a:latin typeface="Arial" panose="020B0604020202020204" pitchFamily="34" charset="0"/>
                <a:cs typeface="Arial" panose="020B0604020202020204" pitchFamily="34" charset="0"/>
              </a:rPr>
              <a:t>Channel </a:t>
            </a:r>
            <a:r>
              <a:rPr lang="zh-CN" altLang="en-US" sz="1700">
                <a:latin typeface="Arial" panose="020B0604020202020204" pitchFamily="34" charset="0"/>
                <a:cs typeface="Arial" panose="020B0604020202020204" pitchFamily="34" charset="0"/>
              </a:rPr>
              <a:t>类有：</a:t>
            </a:r>
            <a:r>
              <a:rPr lang="en-US" altLang="zh-CN" sz="1700">
                <a:latin typeface="Arial" panose="020B0604020202020204" pitchFamily="34" charset="0"/>
                <a:cs typeface="Arial" panose="020B0604020202020204" pitchFamily="34" charset="0"/>
              </a:rPr>
              <a:t>FileChannel</a:t>
            </a:r>
            <a:r>
              <a:rPr lang="zh-CN" altLang="en-US" sz="1700" smtClean="0">
                <a:latin typeface="Arial" panose="020B0604020202020204" pitchFamily="34" charset="0"/>
                <a:cs typeface="Arial" panose="020B0604020202020204" pitchFamily="34" charset="0"/>
              </a:rPr>
              <a:t>、</a:t>
            </a:r>
            <a:r>
              <a:rPr lang="en-US" altLang="zh-CN" sz="1700" smtClean="0">
                <a:latin typeface="Arial" panose="020B0604020202020204" pitchFamily="34" charset="0"/>
                <a:cs typeface="Arial" panose="020B0604020202020204" pitchFamily="34" charset="0"/>
              </a:rPr>
              <a:t>DatagramChannel</a:t>
            </a:r>
            <a:r>
              <a:rPr lang="zh-CN" altLang="en-US" sz="1700">
                <a:latin typeface="Arial" panose="020B0604020202020204" pitchFamily="34" charset="0"/>
                <a:cs typeface="Arial" panose="020B0604020202020204" pitchFamily="34" charset="0"/>
              </a:rPr>
              <a:t>、</a:t>
            </a:r>
            <a:r>
              <a:rPr lang="en-US" altLang="zh-CN" sz="1700">
                <a:latin typeface="Arial" panose="020B0604020202020204" pitchFamily="34" charset="0"/>
                <a:cs typeface="Arial" panose="020B0604020202020204" pitchFamily="34" charset="0"/>
              </a:rPr>
              <a:t>ServerSocketChannel </a:t>
            </a:r>
            <a:r>
              <a:rPr lang="zh-CN" altLang="en-US" sz="1700">
                <a:latin typeface="Arial" panose="020B0604020202020204" pitchFamily="34" charset="0"/>
                <a:cs typeface="Arial" panose="020B0604020202020204" pitchFamily="34" charset="0"/>
              </a:rPr>
              <a:t>和 </a:t>
            </a:r>
            <a:r>
              <a:rPr lang="en-US" altLang="zh-CN" sz="1700">
                <a:latin typeface="Arial" panose="020B0604020202020204" pitchFamily="34" charset="0"/>
                <a:cs typeface="Arial" panose="020B0604020202020204" pitchFamily="34" charset="0"/>
              </a:rPr>
              <a:t>SocketChannel</a:t>
            </a:r>
            <a:r>
              <a:rPr lang="zh-CN" altLang="en-US" sz="1700" smtClean="0">
                <a:latin typeface="Arial" panose="020B0604020202020204" pitchFamily="34" charset="0"/>
                <a:cs typeface="Arial" panose="020B0604020202020204" pitchFamily="34" charset="0"/>
              </a:rPr>
              <a:t>。</a:t>
            </a:r>
            <a:r>
              <a:rPr lang="en-US" altLang="zh-CN" sz="1700">
                <a:latin typeface="Arial" panose="020B0604020202020204" pitchFamily="34" charset="0"/>
                <a:cs typeface="Arial" panose="020B0604020202020204" pitchFamily="34" charset="0"/>
              </a:rPr>
              <a:t>【</a:t>
            </a:r>
            <a:r>
              <a:rPr lang="en-US" altLang="zh-CN" sz="1700" smtClean="0">
                <a:latin typeface="Arial" panose="020B0604020202020204" pitchFamily="34" charset="0"/>
                <a:cs typeface="Arial" panose="020B0604020202020204" pitchFamily="34" charset="0"/>
              </a:rPr>
              <a:t>ServerSocketChanne </a:t>
            </a:r>
            <a:r>
              <a:rPr lang="zh-CN" altLang="en-US" sz="1700" smtClean="0">
                <a:latin typeface="Arial" panose="020B0604020202020204" pitchFamily="34" charset="0"/>
                <a:cs typeface="Arial" panose="020B0604020202020204" pitchFamily="34" charset="0"/>
              </a:rPr>
              <a:t>类似 </a:t>
            </a:r>
            <a:r>
              <a:rPr lang="en-US" altLang="zh-CN" sz="1700" smtClean="0">
                <a:latin typeface="Arial" panose="020B0604020202020204" pitchFamily="34" charset="0"/>
                <a:cs typeface="Arial" panose="020B0604020202020204" pitchFamily="34" charset="0"/>
              </a:rPr>
              <a:t>ServerSocket , </a:t>
            </a:r>
            <a:r>
              <a:rPr lang="en-US" altLang="zh-CN" sz="1700">
                <a:latin typeface="Arial" panose="020B0604020202020204" pitchFamily="34" charset="0"/>
                <a:cs typeface="Arial" panose="020B0604020202020204" pitchFamily="34" charset="0"/>
              </a:rPr>
              <a:t>SocketChannel </a:t>
            </a:r>
            <a:r>
              <a:rPr lang="zh-CN" altLang="en-US" sz="1700">
                <a:latin typeface="Arial" panose="020B0604020202020204" pitchFamily="34" charset="0"/>
                <a:cs typeface="Arial" panose="020B0604020202020204" pitchFamily="34" charset="0"/>
              </a:rPr>
              <a:t>类</a:t>
            </a:r>
            <a:r>
              <a:rPr lang="zh-CN" altLang="en-US" sz="1700" smtClean="0">
                <a:latin typeface="Arial" panose="020B0604020202020204" pitchFamily="34" charset="0"/>
                <a:cs typeface="Arial" panose="020B0604020202020204" pitchFamily="34" charset="0"/>
              </a:rPr>
              <a:t>似 </a:t>
            </a:r>
            <a:r>
              <a:rPr lang="en-US" altLang="zh-CN" sz="1700" smtClean="0">
                <a:latin typeface="Arial" panose="020B0604020202020204" pitchFamily="34" charset="0"/>
                <a:cs typeface="Arial" panose="020B0604020202020204" pitchFamily="34" charset="0"/>
              </a:rPr>
              <a:t>Socket】</a:t>
            </a:r>
            <a:endParaRPr lang="en-US" altLang="zh-CN" sz="1700">
              <a:latin typeface="Arial" panose="020B0604020202020204" pitchFamily="34" charset="0"/>
              <a:cs typeface="Arial" panose="020B0604020202020204" pitchFamily="34" charset="0"/>
            </a:endParaRPr>
          </a:p>
          <a:p>
            <a:pPr marL="342900" indent="-342900">
              <a:buAutoNum type="arabicParenR" startAt="2"/>
            </a:pPr>
            <a:endParaRPr lang="en-US" altLang="zh-CN" sz="1700" smtClean="0">
              <a:latin typeface="Arial" panose="020B0604020202020204" pitchFamily="34" charset="0"/>
              <a:cs typeface="Arial" panose="020B0604020202020204" pitchFamily="34" charset="0"/>
            </a:endParaRPr>
          </a:p>
          <a:p>
            <a:pPr marL="342900" indent="-342900">
              <a:buAutoNum type="arabicParenR" startAt="2"/>
            </a:pPr>
            <a:r>
              <a:rPr lang="en-US" altLang="zh-CN" sz="1700" smtClean="0">
                <a:latin typeface="Arial" panose="020B0604020202020204" pitchFamily="34" charset="0"/>
                <a:cs typeface="Arial" panose="020B0604020202020204" pitchFamily="34" charset="0"/>
              </a:rPr>
              <a:t>FileChannel </a:t>
            </a:r>
            <a:r>
              <a:rPr lang="zh-CN" altLang="en-US" sz="1700">
                <a:latin typeface="Arial" panose="020B0604020202020204" pitchFamily="34" charset="0"/>
                <a:cs typeface="Arial" panose="020B0604020202020204" pitchFamily="34" charset="0"/>
              </a:rPr>
              <a:t>用于文件的数据读写</a:t>
            </a:r>
            <a:r>
              <a:rPr lang="zh-CN" altLang="en-US" sz="1700" smtClean="0">
                <a:latin typeface="Arial" panose="020B0604020202020204" pitchFamily="34" charset="0"/>
                <a:cs typeface="Arial" panose="020B0604020202020204" pitchFamily="34" charset="0"/>
              </a:rPr>
              <a:t>，</a:t>
            </a:r>
            <a:r>
              <a:rPr lang="en-US" altLang="zh-CN" sz="1700" smtClean="0">
                <a:latin typeface="Arial" panose="020B0604020202020204" pitchFamily="34" charset="0"/>
                <a:cs typeface="Arial" panose="020B0604020202020204" pitchFamily="34" charset="0"/>
              </a:rPr>
              <a:t>DatagramChannel </a:t>
            </a:r>
            <a:r>
              <a:rPr lang="zh-CN" altLang="en-US" sz="1700">
                <a:latin typeface="Arial" panose="020B0604020202020204" pitchFamily="34" charset="0"/>
                <a:cs typeface="Arial" panose="020B0604020202020204" pitchFamily="34" charset="0"/>
              </a:rPr>
              <a:t>用于 </a:t>
            </a:r>
            <a:r>
              <a:rPr lang="en-US" altLang="zh-CN" sz="1700">
                <a:latin typeface="Arial" panose="020B0604020202020204" pitchFamily="34" charset="0"/>
                <a:cs typeface="Arial" panose="020B0604020202020204" pitchFamily="34" charset="0"/>
              </a:rPr>
              <a:t>UDP </a:t>
            </a:r>
            <a:r>
              <a:rPr lang="zh-CN" altLang="en-US" sz="1700">
                <a:latin typeface="Arial" panose="020B0604020202020204" pitchFamily="34" charset="0"/>
                <a:cs typeface="Arial" panose="020B0604020202020204" pitchFamily="34" charset="0"/>
              </a:rPr>
              <a:t>的数据读写，</a:t>
            </a:r>
            <a:r>
              <a:rPr lang="en-US" altLang="zh-CN" sz="1700">
                <a:latin typeface="Arial" panose="020B0604020202020204" pitchFamily="34" charset="0"/>
                <a:cs typeface="Arial" panose="020B0604020202020204" pitchFamily="34" charset="0"/>
              </a:rPr>
              <a:t>ServerSocketChannel </a:t>
            </a:r>
            <a:r>
              <a:rPr lang="zh-CN" altLang="en-US" sz="1700">
                <a:latin typeface="Arial" panose="020B0604020202020204" pitchFamily="34" charset="0"/>
                <a:cs typeface="Arial" panose="020B0604020202020204" pitchFamily="34" charset="0"/>
              </a:rPr>
              <a:t>和 </a:t>
            </a:r>
            <a:r>
              <a:rPr lang="en-US" altLang="zh-CN" sz="1700">
                <a:latin typeface="Arial" panose="020B0604020202020204" pitchFamily="34" charset="0"/>
                <a:cs typeface="Arial" panose="020B0604020202020204" pitchFamily="34" charset="0"/>
              </a:rPr>
              <a:t>SocketChannel </a:t>
            </a:r>
            <a:r>
              <a:rPr lang="zh-CN" altLang="en-US" sz="1700">
                <a:latin typeface="Arial" panose="020B0604020202020204" pitchFamily="34" charset="0"/>
                <a:cs typeface="Arial" panose="020B0604020202020204" pitchFamily="34" charset="0"/>
              </a:rPr>
              <a:t>用于 </a:t>
            </a:r>
            <a:r>
              <a:rPr lang="en-US" altLang="zh-CN" sz="1700">
                <a:latin typeface="Arial" panose="020B0604020202020204" pitchFamily="34" charset="0"/>
                <a:cs typeface="Arial" panose="020B0604020202020204" pitchFamily="34" charset="0"/>
              </a:rPr>
              <a:t>TCP </a:t>
            </a:r>
            <a:r>
              <a:rPr lang="zh-CN" altLang="en-US" sz="1700" smtClean="0">
                <a:latin typeface="Arial" panose="020B0604020202020204" pitchFamily="34" charset="0"/>
                <a:cs typeface="Arial" panose="020B0604020202020204" pitchFamily="34" charset="0"/>
              </a:rPr>
              <a:t>的数</a:t>
            </a:r>
            <a:r>
              <a:rPr lang="zh-CN" altLang="en-US" sz="1700">
                <a:latin typeface="Arial" panose="020B0604020202020204" pitchFamily="34" charset="0"/>
                <a:cs typeface="Arial" panose="020B0604020202020204" pitchFamily="34" charset="0"/>
              </a:rPr>
              <a:t>据读写。</a:t>
            </a:r>
            <a:endParaRPr lang="en-US" altLang="zh-CN" sz="1700" smtClean="0">
              <a:latin typeface="Arial" panose="020B0604020202020204" pitchFamily="34" charset="0"/>
              <a:cs typeface="Arial" panose="020B0604020202020204" pitchFamily="34" charset="0"/>
            </a:endParaRPr>
          </a:p>
        </p:txBody>
      </p:sp>
      <p:pic>
        <p:nvPicPr>
          <p:cNvPr id="169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8745" y="2592263"/>
            <a:ext cx="2822458" cy="275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308598"/>
          </a:xfrm>
          <a:prstGeom prst="rect">
            <a:avLst/>
          </a:prstGeom>
          <a:noFill/>
        </p:spPr>
        <p:txBody>
          <a:bodyPr wrap="square" rtlCol="0">
            <a:spAutoFit/>
          </a:bodyPr>
          <a:lstStyle/>
          <a:p>
            <a:r>
              <a:rPr lang="en-US" altLang="zh-CN" sz="2000" b="1" smtClean="0">
                <a:solidFill>
                  <a:srgbClr val="0070C0"/>
                </a:solidFill>
              </a:rPr>
              <a:t>FileChannel </a:t>
            </a:r>
            <a:r>
              <a:rPr lang="zh-CN" altLang="en-US" sz="2000" b="1" smtClean="0">
                <a:solidFill>
                  <a:srgbClr val="0070C0"/>
                </a:solidFill>
              </a:rPr>
              <a:t>类</a:t>
            </a:r>
            <a:endParaRPr lang="en-US" altLang="zh-CN" sz="2000" b="1" smtClean="0">
              <a:solidFill>
                <a:srgbClr val="0070C0"/>
              </a:solidFill>
            </a:endParaRPr>
          </a:p>
          <a:p>
            <a:endParaRPr lang="en-US" altLang="zh-CN"/>
          </a:p>
          <a:p>
            <a:r>
              <a:rPr lang="en-US" altLang="zh-CN" smtClean="0"/>
              <a:t>FileChannel</a:t>
            </a:r>
            <a:r>
              <a:rPr lang="zh-CN" altLang="en-US" smtClean="0"/>
              <a:t>主</a:t>
            </a:r>
            <a:r>
              <a:rPr lang="zh-CN" altLang="en-US"/>
              <a:t>要用来对本地文件进行 </a:t>
            </a:r>
            <a:r>
              <a:rPr lang="en-US" altLang="zh-CN"/>
              <a:t>IO </a:t>
            </a:r>
            <a:r>
              <a:rPr lang="zh-CN" altLang="en-US"/>
              <a:t>操</a:t>
            </a:r>
            <a:r>
              <a:rPr lang="zh-CN" altLang="en-US" smtClean="0"/>
              <a:t>作，常见的方法有</a:t>
            </a:r>
            <a:endParaRPr lang="en-US" altLang="zh-CN" smtClean="0"/>
          </a:p>
          <a:p>
            <a:endParaRPr lang="en-US" altLang="zh-CN" sz="1700" smtClean="0"/>
          </a:p>
          <a:p>
            <a:endParaRPr lang="en-US" altLang="zh-CN" sz="1700"/>
          </a:p>
          <a:p>
            <a:pPr marL="342900" indent="-342900">
              <a:buAutoNum type="arabicParenR"/>
            </a:pPr>
            <a:r>
              <a:rPr lang="en-US" altLang="zh-CN" sz="1700" smtClean="0"/>
              <a:t>public </a:t>
            </a:r>
            <a:r>
              <a:rPr lang="en-US" altLang="zh-CN" sz="1700"/>
              <a:t>int read(ByteBuffer dst) </a:t>
            </a:r>
            <a:r>
              <a:rPr lang="zh-CN" altLang="en-US" sz="1700"/>
              <a:t>，从通道读取数据并放到缓冲区</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int write(ByteBuffer src) </a:t>
            </a:r>
            <a:r>
              <a:rPr lang="zh-CN" altLang="en-US" sz="1700"/>
              <a:t>，把缓冲区的数据写到通道</a:t>
            </a:r>
            <a:r>
              <a:rPr lang="zh-CN" altLang="en-US" sz="1700" smtClean="0"/>
              <a:t>中</a:t>
            </a:r>
            <a:endParaRPr lang="en-US" altLang="zh-CN" sz="1700" smtClean="0"/>
          </a:p>
          <a:p>
            <a:pPr marL="342900" indent="-342900">
              <a:buAutoNum type="arabicParenR"/>
            </a:pPr>
            <a:r>
              <a:rPr lang="en-US" altLang="zh-CN" sz="1700" smtClean="0"/>
              <a:t>public </a:t>
            </a:r>
            <a:r>
              <a:rPr lang="en-US" altLang="zh-CN" sz="1700"/>
              <a:t>long transferFrom(ReadableByteChannel src, long position, long count)</a:t>
            </a:r>
            <a:r>
              <a:rPr lang="zh-CN" altLang="en-US" sz="1700"/>
              <a:t>，从目标通</a:t>
            </a:r>
            <a:r>
              <a:rPr lang="zh-CN" altLang="en-US" sz="1700" smtClean="0"/>
              <a:t>道中</a:t>
            </a:r>
            <a:r>
              <a:rPr lang="zh-CN" altLang="en-US" sz="1700"/>
              <a:t>复制数据到当前通</a:t>
            </a:r>
            <a:r>
              <a:rPr lang="zh-CN" altLang="en-US" sz="1700" smtClean="0"/>
              <a:t>道</a:t>
            </a:r>
            <a:endParaRPr lang="en-US" altLang="zh-CN" sz="1700" smtClean="0"/>
          </a:p>
          <a:p>
            <a:pPr marL="342900" indent="-342900">
              <a:buAutoNum type="arabicParenR"/>
            </a:pPr>
            <a:r>
              <a:rPr lang="en-US" altLang="zh-CN" sz="1700" smtClean="0"/>
              <a:t>public </a:t>
            </a:r>
            <a:r>
              <a:rPr lang="en-US" altLang="zh-CN" sz="1700"/>
              <a:t>long transferTo(long position, long count, WritableByteChannel target)</a:t>
            </a:r>
            <a:r>
              <a:rPr lang="zh-CN" altLang="en-US" sz="1700"/>
              <a:t>，把数据从</a:t>
            </a:r>
            <a:r>
              <a:rPr lang="zh-CN" altLang="en-US" sz="1700" smtClean="0"/>
              <a:t>当前</a:t>
            </a:r>
            <a:r>
              <a:rPr lang="zh-CN" altLang="en-US" sz="1700"/>
              <a:t>通道复制给目标通道</a:t>
            </a:r>
            <a:endParaRPr lang="en-US" altLang="zh-CN" sz="1700"/>
          </a:p>
          <a:p>
            <a:endParaRPr lang="en-US" altLang="zh-CN" sz="17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本课程学习要求</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506263" y="1368127"/>
            <a:ext cx="8908851" cy="2616101"/>
          </a:xfrm>
          <a:prstGeom prst="rect">
            <a:avLst/>
          </a:prstGeom>
          <a:noFill/>
        </p:spPr>
        <p:txBody>
          <a:bodyPr wrap="square" rtlCol="0">
            <a:spAutoFit/>
          </a:bodyPr>
          <a:lstStyle/>
          <a:p>
            <a:pPr marL="342900" indent="-342900">
              <a:buAutoNum type="arabicParenR"/>
            </a:pPr>
            <a:r>
              <a:rPr lang="zh-CN" altLang="en-US" smtClean="0"/>
              <a:t>本课程不</a:t>
            </a:r>
            <a:r>
              <a:rPr lang="zh-CN" altLang="en-US"/>
              <a:t>适</a:t>
            </a:r>
            <a:r>
              <a:rPr lang="zh-CN" altLang="en-US" smtClean="0"/>
              <a:t>用于 </a:t>
            </a:r>
            <a:r>
              <a:rPr lang="en-US" altLang="zh-CN" smtClean="0"/>
              <a:t>0 </a:t>
            </a:r>
            <a:r>
              <a:rPr lang="zh-CN" altLang="en-US" smtClean="0"/>
              <a:t>基础的学员</a:t>
            </a:r>
            <a:endParaRPr lang="en-US" altLang="zh-CN" smtClean="0"/>
          </a:p>
          <a:p>
            <a:pPr marL="342900" indent="-342900">
              <a:buAutoNum type="arabicParenR"/>
            </a:pPr>
            <a:endParaRPr lang="en-US" altLang="zh-CN" smtClean="0"/>
          </a:p>
          <a:p>
            <a:pPr marL="342900" indent="-342900">
              <a:buAutoNum type="arabicParenR"/>
            </a:pPr>
            <a:r>
              <a:rPr lang="zh-CN" altLang="en-US"/>
              <a:t>要</a:t>
            </a:r>
            <a:r>
              <a:rPr lang="zh-CN" altLang="en-US" smtClean="0"/>
              <a:t>求已经掌握了 </a:t>
            </a:r>
            <a:r>
              <a:rPr lang="en-US" altLang="zh-CN" smtClean="0"/>
              <a:t>Java </a:t>
            </a:r>
            <a:r>
              <a:rPr lang="zh-CN" altLang="en-US" smtClean="0"/>
              <a:t>编程， 主要技术构成：</a:t>
            </a:r>
            <a:r>
              <a:rPr lang="en-US" altLang="zh-CN" smtClean="0"/>
              <a:t> Java OOP </a:t>
            </a:r>
            <a:r>
              <a:rPr lang="zh-CN" altLang="en-US" smtClean="0"/>
              <a:t>编程、</a:t>
            </a:r>
            <a:r>
              <a:rPr lang="en-US" altLang="zh-CN" smtClean="0"/>
              <a:t>Java </a:t>
            </a:r>
            <a:r>
              <a:rPr lang="zh-CN" altLang="en-US" smtClean="0"/>
              <a:t>多线程编程、</a:t>
            </a:r>
            <a:r>
              <a:rPr lang="en-US" altLang="zh-CN" smtClean="0"/>
              <a:t>Java IO </a:t>
            </a:r>
            <a:r>
              <a:rPr lang="zh-CN" altLang="en-US" smtClean="0"/>
              <a:t>编程</a:t>
            </a:r>
            <a:r>
              <a:rPr lang="en-US" altLang="zh-CN" smtClean="0"/>
              <a:t>  </a:t>
            </a:r>
            <a:r>
              <a:rPr lang="zh-CN" altLang="en-US" smtClean="0"/>
              <a:t>、</a:t>
            </a:r>
            <a:r>
              <a:rPr lang="en-US" altLang="zh-CN" smtClean="0"/>
              <a:t>Java </a:t>
            </a:r>
            <a:r>
              <a:rPr lang="zh-CN" altLang="en-US" smtClean="0"/>
              <a:t>网络编程、</a:t>
            </a:r>
            <a:r>
              <a:rPr lang="zh-CN" altLang="en-US" b="1" smtClean="0">
                <a:solidFill>
                  <a:srgbClr val="EA0000"/>
                </a:solidFill>
              </a:rPr>
              <a:t>常用的</a:t>
            </a:r>
            <a:r>
              <a:rPr lang="en-US" altLang="zh-CN" smtClean="0"/>
              <a:t>Java </a:t>
            </a:r>
            <a:r>
              <a:rPr lang="zh-CN" altLang="en-US" smtClean="0"/>
              <a:t>设计模式</a:t>
            </a:r>
            <a:r>
              <a:rPr lang="en-US" altLang="zh-CN" smtClean="0"/>
              <a:t>(</a:t>
            </a:r>
            <a:r>
              <a:rPr lang="zh-CN" altLang="en-US" smtClean="0"/>
              <a:t>比如 观察者模式 ，命令模式，</a:t>
            </a:r>
            <a:r>
              <a:rPr lang="zh-CN" altLang="en-US"/>
              <a:t>职责</a:t>
            </a:r>
            <a:r>
              <a:rPr lang="zh-CN" altLang="en-US" smtClean="0"/>
              <a:t>链模式  </a:t>
            </a:r>
            <a:r>
              <a:rPr lang="en-US" altLang="zh-CN" smtClean="0"/>
              <a:t>)</a:t>
            </a:r>
            <a:r>
              <a:rPr lang="zh-CN" altLang="en-US" smtClean="0"/>
              <a:t>、</a:t>
            </a:r>
            <a:r>
              <a:rPr lang="zh-CN" altLang="en-US" b="1" smtClean="0">
                <a:solidFill>
                  <a:srgbClr val="EA0000"/>
                </a:solidFill>
              </a:rPr>
              <a:t>常用的</a:t>
            </a:r>
            <a:r>
              <a:rPr lang="zh-CN" altLang="en-US" smtClean="0"/>
              <a:t>数据结构</a:t>
            </a:r>
            <a:r>
              <a:rPr lang="en-US" altLang="zh-CN" smtClean="0"/>
              <a:t>(</a:t>
            </a:r>
            <a:r>
              <a:rPr lang="zh-CN" altLang="en-US" smtClean="0"/>
              <a:t>比如 </a:t>
            </a:r>
            <a:r>
              <a:rPr lang="zh-CN" altLang="en-US"/>
              <a:t>链表</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本课程的  </a:t>
            </a:r>
            <a:r>
              <a:rPr lang="en-US" altLang="zh-CN" smtClean="0"/>
              <a:t>&lt;&lt;Netty </a:t>
            </a:r>
            <a:r>
              <a:rPr lang="zh-CN" altLang="en-US" smtClean="0"/>
              <a:t>核心源码剖析章节</a:t>
            </a:r>
            <a:r>
              <a:rPr lang="en-US" altLang="zh-CN" smtClean="0"/>
              <a:t>&gt;&gt; </a:t>
            </a:r>
            <a:r>
              <a:rPr lang="zh-CN" altLang="en-US" smtClean="0"/>
              <a:t>要求学员</a:t>
            </a:r>
            <a:r>
              <a:rPr lang="zh-CN" altLang="en-US" sz="2000" b="1" smtClean="0">
                <a:solidFill>
                  <a:srgbClr val="002060"/>
                </a:solidFill>
              </a:rPr>
              <a:t>最好</a:t>
            </a:r>
            <a:r>
              <a:rPr lang="zh-CN" altLang="en-US" smtClean="0"/>
              <a:t>有</a:t>
            </a:r>
            <a:r>
              <a:rPr lang="zh-CN" altLang="en-US" b="1" smtClean="0">
                <a:solidFill>
                  <a:srgbClr val="EA0000"/>
                </a:solidFill>
              </a:rPr>
              <a:t>项目开发</a:t>
            </a:r>
            <a:r>
              <a:rPr lang="zh-CN" altLang="en-US" smtClean="0"/>
              <a:t>和</a:t>
            </a:r>
            <a:r>
              <a:rPr lang="zh-CN" altLang="en-US" b="1" smtClean="0">
                <a:solidFill>
                  <a:srgbClr val="EA0000"/>
                </a:solidFill>
              </a:rPr>
              <a:t>阅读源码</a:t>
            </a:r>
            <a:r>
              <a:rPr lang="zh-CN" altLang="en-US" smtClean="0"/>
              <a:t>的经历。</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3724096"/>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1-</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件写</a:t>
            </a:r>
            <a:r>
              <a:rPr lang="zh-CN" altLang="en-US" sz="2000" b="1">
                <a:solidFill>
                  <a:srgbClr val="0070C0"/>
                </a:solidFill>
              </a:rPr>
              <a:t>数据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a:t>
            </a:r>
            <a:r>
              <a:rPr lang="zh-CN" altLang="en-US"/>
              <a:t>前</a:t>
            </a:r>
            <a:r>
              <a:rPr lang="zh-CN" altLang="en-US" smtClean="0"/>
              <a:t>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"hello,</a:t>
            </a:r>
            <a:r>
              <a:rPr lang="zh-CN" altLang="en-US" smtClean="0"/>
              <a:t>尚硅谷</a:t>
            </a:r>
            <a:r>
              <a:rPr lang="en-US" altLang="zh-CN" smtClean="0"/>
              <a:t>" </a:t>
            </a:r>
            <a:r>
              <a:rPr lang="zh-CN" altLang="en-US" smtClean="0"/>
              <a:t>写入到</a:t>
            </a:r>
            <a:r>
              <a:rPr lang="en-US" altLang="zh-CN"/>
              <a:t>f</a:t>
            </a:r>
            <a:r>
              <a:rPr lang="en-US" altLang="zh-CN" smtClean="0"/>
              <a:t>ile01.txt </a:t>
            </a:r>
            <a:r>
              <a:rPr lang="zh-CN" altLang="en-US" smtClean="0"/>
              <a:t>中</a:t>
            </a:r>
            <a:endParaRPr lang="en-US" altLang="zh-CN" smtClean="0"/>
          </a:p>
          <a:p>
            <a:pPr marL="342900" indent="-342900">
              <a:buAutoNum type="arabicParenR"/>
            </a:pPr>
            <a:endParaRPr lang="en-US" altLang="zh-CN" smtClean="0"/>
          </a:p>
          <a:p>
            <a:pPr marL="342900" indent="-342900">
              <a:buAutoNum type="arabicParenR"/>
            </a:pPr>
            <a:r>
              <a:rPr lang="zh-CN" altLang="en-US"/>
              <a:t>文</a:t>
            </a:r>
            <a:r>
              <a:rPr lang="zh-CN" altLang="en-US" smtClean="0"/>
              <a:t>件不存在就创建</a:t>
            </a:r>
            <a:endParaRPr lang="en-US" altLang="zh-CN" smtClean="0"/>
          </a:p>
          <a:p>
            <a:pPr marL="342900" indent="-342900">
              <a:buAutoNum type="arabicParenR"/>
            </a:pPr>
            <a:r>
              <a:rPr lang="zh-CN" altLang="en-US"/>
              <a:t>代</a:t>
            </a:r>
            <a:r>
              <a:rPr lang="zh-CN" altLang="en-US" smtClean="0"/>
              <a:t>码演示 </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graphicFrame>
        <p:nvGraphicFramePr>
          <p:cNvPr id="4" name="对象 3"/>
          <p:cNvGraphicFramePr>
            <a:graphicFrameLocks noChangeAspect="1"/>
          </p:cNvGraphicFramePr>
          <p:nvPr/>
        </p:nvGraphicFramePr>
        <p:xfrm>
          <a:off x="990047" y="4032425"/>
          <a:ext cx="1569283" cy="626689"/>
        </p:xfrm>
        <a:graphic>
          <a:graphicData uri="http://schemas.openxmlformats.org/presentationml/2006/ole">
            <mc:AlternateContent xmlns:mc="http://schemas.openxmlformats.org/markup-compatibility/2006">
              <mc:Choice xmlns:v="urn:schemas-microsoft-com:vml" Requires="v">
                <p:oleObj spid="_x0000_s171139" name="包装程序外壳对象" showAsIcon="1" r:id="rId1" imgW="1276350" imgH="523875" progId="Package">
                  <p:embed/>
                </p:oleObj>
              </mc:Choice>
              <mc:Fallback>
                <p:oleObj name="包装程序外壳对象" showAsIcon="1" r:id="rId1" imgW="1276350" imgH="523875" progId="Package">
                  <p:embed/>
                  <p:pic>
                    <p:nvPicPr>
                      <p:cNvPr id="0" name="图片 171138"/>
                      <p:cNvPicPr/>
                      <p:nvPr/>
                    </p:nvPicPr>
                    <p:blipFill>
                      <a:blip r:embed="rId2"/>
                      <a:stretch>
                        <a:fillRect/>
                      </a:stretch>
                    </p:blipFill>
                    <p:spPr>
                      <a:xfrm>
                        <a:off x="990047" y="4032425"/>
                        <a:ext cx="1569283" cy="62668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7"/>
            <a:ext cx="8593694" cy="2339102"/>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2</a:t>
            </a:r>
            <a:r>
              <a:rPr lang="en-US" altLang="zh-CN" sz="2000" b="1" smtClean="0">
                <a:solidFill>
                  <a:srgbClr val="0070C0"/>
                </a:solidFill>
              </a:rPr>
              <a:t>-</a:t>
            </a:r>
            <a:r>
              <a:rPr lang="zh-CN" altLang="en-US" sz="2000" b="1" smtClean="0">
                <a:solidFill>
                  <a:srgbClr val="0070C0"/>
                </a:solidFill>
              </a:rPr>
              <a:t>本</a:t>
            </a:r>
            <a:r>
              <a:rPr lang="zh-CN" altLang="en-US" sz="2000" b="1">
                <a:solidFill>
                  <a:srgbClr val="0070C0"/>
                </a:solidFill>
              </a:rPr>
              <a:t>地文</a:t>
            </a:r>
            <a:r>
              <a:rPr lang="zh-CN" altLang="en-US" sz="2000" b="1" smtClean="0">
                <a:solidFill>
                  <a:srgbClr val="0070C0"/>
                </a:solidFill>
              </a:rPr>
              <a:t>件读数</a:t>
            </a:r>
            <a:r>
              <a:rPr lang="zh-CN" altLang="en-US" sz="2000" b="1">
                <a:solidFill>
                  <a:srgbClr val="0070C0"/>
                </a:solidFill>
              </a:rPr>
              <a:t>据</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使用前面学习后的</a:t>
            </a:r>
            <a:r>
              <a:rPr lang="en-US" altLang="zh-CN" smtClean="0"/>
              <a:t>ByteBuffer(</a:t>
            </a:r>
            <a:r>
              <a:rPr lang="zh-CN" altLang="en-US" smtClean="0"/>
              <a:t>缓冲</a:t>
            </a:r>
            <a:r>
              <a:rPr lang="en-US" altLang="zh-CN" smtClean="0"/>
              <a:t>) </a:t>
            </a:r>
            <a:r>
              <a:rPr lang="zh-CN" altLang="en-US" smtClean="0"/>
              <a:t>和 </a:t>
            </a:r>
            <a:r>
              <a:rPr lang="en-US" altLang="zh-CN" smtClean="0"/>
              <a:t>FileChannel(</a:t>
            </a:r>
            <a:r>
              <a:rPr lang="zh-CN" altLang="en-US" smtClean="0"/>
              <a:t>通道</a:t>
            </a:r>
            <a:r>
              <a:rPr lang="en-US" altLang="zh-CN" smtClean="0"/>
              <a:t>)</a:t>
            </a:r>
            <a:r>
              <a:rPr lang="zh-CN" altLang="en-US" smtClean="0"/>
              <a:t>， 将 </a:t>
            </a:r>
            <a:r>
              <a:rPr lang="en-US" altLang="zh-CN" smtClean="0"/>
              <a:t>file01.txt </a:t>
            </a:r>
            <a:r>
              <a:rPr lang="zh-CN" altLang="en-US" smtClean="0"/>
              <a:t>中的数据读入到程序，并显示在控制台</a:t>
            </a:r>
            <a:r>
              <a:rPr lang="zh-CN" altLang="en-US"/>
              <a:t>屏幕</a:t>
            </a:r>
            <a:endParaRPr lang="en-US" altLang="zh-CN" smtClean="0"/>
          </a:p>
          <a:p>
            <a:pPr marL="342900" indent="-342900">
              <a:buAutoNum type="arabicParenR"/>
            </a:pPr>
            <a:endParaRPr lang="en-US" altLang="zh-CN" smtClean="0"/>
          </a:p>
          <a:p>
            <a:pPr marL="342900" indent="-342900">
              <a:buAutoNum type="arabicParenR"/>
            </a:pPr>
            <a:r>
              <a:rPr lang="zh-CN" altLang="en-US" smtClean="0"/>
              <a:t>假定文件已经存在</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5" name="对象 4"/>
          <p:cNvGraphicFramePr>
            <a:graphicFrameLocks noChangeAspect="1"/>
          </p:cNvGraphicFramePr>
          <p:nvPr/>
        </p:nvGraphicFramePr>
        <p:xfrm>
          <a:off x="1064774" y="4074769"/>
          <a:ext cx="1494556" cy="596847"/>
        </p:xfrm>
        <a:graphic>
          <a:graphicData uri="http://schemas.openxmlformats.org/presentationml/2006/ole">
            <mc:AlternateContent xmlns:mc="http://schemas.openxmlformats.org/markup-compatibility/2006">
              <mc:Choice xmlns:v="urn:schemas-microsoft-com:vml" Requires="v">
                <p:oleObj spid="_x0000_s172161" name="包装程序外壳对象" showAsIcon="1" r:id="rId1" imgW="1276350" imgH="523875" progId="Package">
                  <p:embed/>
                </p:oleObj>
              </mc:Choice>
              <mc:Fallback>
                <p:oleObj name="包装程序外壳对象" showAsIcon="1" r:id="rId1" imgW="1276350" imgH="523875" progId="Package">
                  <p:embed/>
                  <p:pic>
                    <p:nvPicPr>
                      <p:cNvPr id="0" name="图片 172160"/>
                      <p:cNvPicPr/>
                      <p:nvPr/>
                    </p:nvPicPr>
                    <p:blipFill>
                      <a:blip r:embed="rId2"/>
                      <a:stretch>
                        <a:fillRect/>
                      </a:stretch>
                    </p:blipFill>
                    <p:spPr>
                      <a:xfrm>
                        <a:off x="1064774" y="4074769"/>
                        <a:ext cx="1494556" cy="5968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smtClean="0">
                <a:solidFill>
                  <a:srgbClr val="0070C0"/>
                </a:solidFill>
              </a:rPr>
              <a:t>3-</a:t>
            </a:r>
            <a:r>
              <a:rPr lang="zh-CN" altLang="en-US" sz="2000" b="1">
                <a:solidFill>
                  <a:srgbClr val="0070C0"/>
                </a:solidFill>
              </a:rPr>
              <a:t>使</a:t>
            </a:r>
            <a:r>
              <a:rPr lang="zh-CN" altLang="en-US" sz="2000" b="1" smtClean="0">
                <a:solidFill>
                  <a:srgbClr val="0070C0"/>
                </a:solidFill>
              </a:rPr>
              <a:t>用</a:t>
            </a:r>
            <a:r>
              <a:rPr lang="zh-CN" altLang="en-US" sz="2000" b="1">
                <a:solidFill>
                  <a:srgbClr val="0070C0"/>
                </a:solidFill>
              </a:rPr>
              <a:t>一</a:t>
            </a:r>
            <a:r>
              <a:rPr lang="zh-CN" altLang="en-US" sz="2000" b="1" smtClean="0">
                <a:solidFill>
                  <a:srgbClr val="0070C0"/>
                </a:solidFill>
              </a:rPr>
              <a:t>个</a:t>
            </a:r>
            <a:r>
              <a:rPr lang="en-US" altLang="zh-CN" sz="2000" b="1" smtClean="0">
                <a:solidFill>
                  <a:srgbClr val="0070C0"/>
                </a:solidFill>
              </a:rPr>
              <a:t>Buffer</a:t>
            </a:r>
            <a:r>
              <a:rPr lang="zh-CN" altLang="en-US" sz="2000" b="1" smtClean="0">
                <a:solidFill>
                  <a:srgbClr val="0070C0"/>
                </a:solidFill>
              </a:rPr>
              <a:t>完成文件读取</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a:t>
            </a:r>
            <a:r>
              <a:rPr lang="en-US" altLang="zh-CN" smtClean="0"/>
              <a:t>read , write</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a:t>
            </a:r>
            <a:r>
              <a:rPr lang="zh-CN" altLang="en-US"/>
              <a:t>一</a:t>
            </a:r>
            <a:r>
              <a:rPr lang="zh-CN" altLang="en-US" smtClean="0"/>
              <a:t>个文本文件 </a:t>
            </a:r>
            <a:r>
              <a:rPr lang="en-US" altLang="zh-CN" smtClean="0"/>
              <a:t>1.txt  , </a:t>
            </a:r>
            <a:r>
              <a:rPr lang="zh-CN" altLang="en-US" smtClean="0"/>
              <a:t>放在项目下即可</a:t>
            </a:r>
            <a:endParaRPr lang="en-US" altLang="zh-CN" smtClean="0"/>
          </a:p>
          <a:p>
            <a:pPr marL="342900" indent="-342900">
              <a:buAutoNum type="arabicParenR"/>
            </a:pPr>
            <a:r>
              <a:rPr lang="zh-CN" altLang="en-US"/>
              <a:t>代</a:t>
            </a:r>
            <a:r>
              <a:rPr lang="zh-CN" altLang="en-US" smtClean="0"/>
              <a:t>码演示 </a:t>
            </a:r>
            <a:endParaRPr lang="en-US" altLang="zh-CN"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2062103"/>
          </a:xfrm>
          <a:prstGeom prst="rect">
            <a:avLst/>
          </a:prstGeom>
          <a:noFill/>
        </p:spPr>
        <p:txBody>
          <a:bodyPr wrap="square" rtlCol="0">
            <a:spAutoFit/>
          </a:bodyPr>
          <a:lstStyle/>
          <a:p>
            <a:r>
              <a:rPr lang="zh-CN" altLang="en-US" sz="2000" b="1" smtClean="0">
                <a:solidFill>
                  <a:srgbClr val="0070C0"/>
                </a:solidFill>
              </a:rPr>
              <a:t>应用实例</a:t>
            </a:r>
            <a:r>
              <a:rPr lang="en-US" altLang="zh-CN" sz="2000" b="1">
                <a:solidFill>
                  <a:srgbClr val="0070C0"/>
                </a:solidFill>
              </a:rPr>
              <a:t>4</a:t>
            </a:r>
            <a:r>
              <a:rPr lang="en-US" altLang="zh-CN" sz="2000" b="1" smtClean="0">
                <a:solidFill>
                  <a:srgbClr val="0070C0"/>
                </a:solidFill>
              </a:rPr>
              <a:t>-</a:t>
            </a:r>
            <a:r>
              <a:rPr lang="zh-CN" altLang="en-US" sz="2000" b="1" smtClean="0">
                <a:solidFill>
                  <a:srgbClr val="0070C0"/>
                </a:solidFill>
              </a:rPr>
              <a:t>拷贝文件</a:t>
            </a:r>
            <a:r>
              <a:rPr lang="en-US" altLang="zh-CN" sz="2000" b="1">
                <a:solidFill>
                  <a:srgbClr val="0070C0"/>
                </a:solidFill>
              </a:rPr>
              <a:t>transferFrom </a:t>
            </a:r>
            <a:r>
              <a:rPr lang="zh-CN" altLang="en-US" sz="2000" b="1" smtClean="0">
                <a:solidFill>
                  <a:srgbClr val="0070C0"/>
                </a:solidFill>
              </a:rPr>
              <a:t>方法</a:t>
            </a:r>
            <a:endParaRPr lang="en-US" altLang="zh-CN" sz="2000" b="1" smtClean="0">
              <a:solidFill>
                <a:srgbClr val="0070C0"/>
              </a:solidFill>
            </a:endParaRPr>
          </a:p>
          <a:p>
            <a:endParaRPr lang="en-US" altLang="zh-CN"/>
          </a:p>
          <a:p>
            <a:r>
              <a:rPr lang="zh-CN" altLang="en-US" smtClean="0"/>
              <a:t>实例要求</a:t>
            </a:r>
            <a:r>
              <a:rPr lang="en-US" altLang="zh-CN" smtClean="0"/>
              <a:t>: </a:t>
            </a:r>
            <a:endParaRPr lang="en-US" altLang="zh-CN" smtClean="0"/>
          </a:p>
          <a:p>
            <a:pPr marL="342900" indent="-342900">
              <a:buAutoNum type="arabicParenR"/>
            </a:pPr>
            <a:r>
              <a:rPr lang="zh-CN" altLang="en-US" smtClean="0"/>
              <a:t>使用 </a:t>
            </a:r>
            <a:r>
              <a:rPr lang="en-US" altLang="zh-CN" smtClean="0"/>
              <a:t>FileChannel(</a:t>
            </a:r>
            <a:r>
              <a:rPr lang="zh-CN" altLang="en-US" smtClean="0"/>
              <a:t>通道</a:t>
            </a:r>
            <a:r>
              <a:rPr lang="en-US" altLang="zh-CN" smtClean="0"/>
              <a:t>) </a:t>
            </a:r>
            <a:r>
              <a:rPr lang="zh-CN" altLang="en-US" smtClean="0"/>
              <a:t>和 方法 </a:t>
            </a:r>
            <a:r>
              <a:rPr lang="en-US" altLang="zh-CN"/>
              <a:t> transferFrom </a:t>
            </a:r>
            <a:r>
              <a:rPr lang="zh-CN" altLang="en-US" smtClean="0"/>
              <a:t>，</a:t>
            </a:r>
            <a:r>
              <a:rPr lang="zh-CN" altLang="en-US"/>
              <a:t>完</a:t>
            </a:r>
            <a:r>
              <a:rPr lang="zh-CN" altLang="en-US" smtClean="0"/>
              <a:t>成文件的拷贝</a:t>
            </a:r>
            <a:endParaRPr lang="en-US" altLang="zh-CN" smtClean="0"/>
          </a:p>
          <a:p>
            <a:pPr marL="342900" indent="-342900">
              <a:buAutoNum type="arabicParenR"/>
            </a:pPr>
            <a:endParaRPr lang="en-US" altLang="zh-CN" smtClean="0"/>
          </a:p>
          <a:p>
            <a:pPr marL="342900" indent="-342900">
              <a:buAutoNum type="arabicParenR"/>
            </a:pPr>
            <a:r>
              <a:rPr lang="zh-CN" altLang="en-US" smtClean="0"/>
              <a:t>拷贝一张图片</a:t>
            </a:r>
            <a:endParaRPr lang="en-US" altLang="zh-CN" smtClean="0"/>
          </a:p>
          <a:p>
            <a:pPr marL="342900" indent="-342900">
              <a:buAutoNum type="arabicParenR"/>
            </a:pPr>
            <a:r>
              <a:rPr lang="zh-CN" altLang="en-US"/>
              <a:t>代</a:t>
            </a:r>
            <a:r>
              <a:rPr lang="zh-CN" altLang="en-US" smtClean="0"/>
              <a:t>码演示 </a:t>
            </a:r>
            <a:endParaRPr lang="en-US" altLang="zh-CN" smtClean="0"/>
          </a:p>
        </p:txBody>
      </p:sp>
      <p:graphicFrame>
        <p:nvGraphicFramePr>
          <p:cNvPr id="3" name="对象 2"/>
          <p:cNvGraphicFramePr>
            <a:graphicFrameLocks noChangeAspect="1"/>
          </p:cNvGraphicFramePr>
          <p:nvPr/>
        </p:nvGraphicFramePr>
        <p:xfrm>
          <a:off x="1064774" y="3960415"/>
          <a:ext cx="1543671" cy="711200"/>
        </p:xfrm>
        <a:graphic>
          <a:graphicData uri="http://schemas.openxmlformats.org/presentationml/2006/ole">
            <mc:AlternateContent xmlns:mc="http://schemas.openxmlformats.org/markup-compatibility/2006">
              <mc:Choice xmlns:v="urn:schemas-microsoft-com:vml" Requires="v">
                <p:oleObj spid="_x0000_s216144" name="包装程序外壳对象" showAsIcon="1" r:id="rId1" imgW="1104900" imgH="523875" progId="Package">
                  <p:embed/>
                </p:oleObj>
              </mc:Choice>
              <mc:Fallback>
                <p:oleObj name="包装程序外壳对象" showAsIcon="1" r:id="rId1" imgW="1104900" imgH="523875" progId="Package">
                  <p:embed/>
                  <p:pic>
                    <p:nvPicPr>
                      <p:cNvPr id="0" name="图片 216143"/>
                      <p:cNvPicPr/>
                      <p:nvPr/>
                    </p:nvPicPr>
                    <p:blipFill>
                      <a:blip r:embed="rId2"/>
                      <a:stretch>
                        <a:fillRect/>
                      </a:stretch>
                    </p:blipFill>
                    <p:spPr>
                      <a:xfrm>
                        <a:off x="1064774" y="3960415"/>
                        <a:ext cx="1543671" cy="711200"/>
                      </a:xfrm>
                      <a:prstGeom prst="rect">
                        <a:avLst/>
                      </a:prstGeom>
                    </p:spPr>
                  </p:pic>
                </p:oleObj>
              </mc:Fallback>
            </mc:AlternateContent>
          </a:graphicData>
        </a:graphic>
      </p:graphicFrame>
      <p:pic>
        <p:nvPicPr>
          <p:cNvPr id="173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064" y="2833032"/>
            <a:ext cx="1646637" cy="119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通道</a:t>
            </a:r>
            <a:r>
              <a:rPr lang="en-US" altLang="zh-CN" sz="2200" b="1" smtClean="0"/>
              <a:t>(Channel) </a:t>
            </a:r>
            <a:endParaRPr lang="en-US" altLang="zh-CN" sz="2200" b="1"/>
          </a:p>
        </p:txBody>
      </p:sp>
      <p:sp>
        <p:nvSpPr>
          <p:cNvPr id="2" name="TextBox 1"/>
          <p:cNvSpPr txBox="1"/>
          <p:nvPr/>
        </p:nvSpPr>
        <p:spPr>
          <a:xfrm>
            <a:off x="691136" y="1368129"/>
            <a:ext cx="8593694" cy="3447098"/>
          </a:xfrm>
          <a:prstGeom prst="rect">
            <a:avLst/>
          </a:prstGeom>
          <a:noFill/>
        </p:spPr>
        <p:txBody>
          <a:bodyPr wrap="square" rtlCol="0">
            <a:spAutoFit/>
          </a:bodyPr>
          <a:lstStyle/>
          <a:p>
            <a:r>
              <a:rPr lang="zh-CN" altLang="en-US" sz="2000" b="1" smtClean="0">
                <a:solidFill>
                  <a:srgbClr val="0070C0"/>
                </a:solidFill>
              </a:rPr>
              <a:t>关于</a:t>
            </a:r>
            <a:r>
              <a:rPr lang="en-US" altLang="zh-CN" sz="2000" b="1" smtClean="0">
                <a:solidFill>
                  <a:srgbClr val="0070C0"/>
                </a:solidFill>
              </a:rPr>
              <a:t>Buffer </a:t>
            </a:r>
            <a:r>
              <a:rPr lang="zh-CN" altLang="en-US" sz="2000" b="1" smtClean="0">
                <a:solidFill>
                  <a:srgbClr val="0070C0"/>
                </a:solidFill>
              </a:rPr>
              <a:t>和 </a:t>
            </a:r>
            <a:r>
              <a:rPr lang="en-US" altLang="zh-CN" sz="2000" b="1" smtClean="0">
                <a:solidFill>
                  <a:srgbClr val="0070C0"/>
                </a:solidFill>
              </a:rPr>
              <a:t>Channel</a:t>
            </a:r>
            <a:r>
              <a:rPr lang="zh-CN" altLang="en-US" sz="2000" b="1" smtClean="0">
                <a:solidFill>
                  <a:srgbClr val="0070C0"/>
                </a:solidFill>
              </a:rPr>
              <a:t>的注意事项和细节</a:t>
            </a:r>
            <a:endParaRPr lang="en-US" altLang="zh-CN" sz="2000" b="1" smtClean="0">
              <a:solidFill>
                <a:srgbClr val="0070C0"/>
              </a:solidFill>
            </a:endParaRPr>
          </a:p>
          <a:p>
            <a:endParaRPr lang="en-US" altLang="zh-CN"/>
          </a:p>
          <a:p>
            <a:endParaRPr lang="en-US" altLang="zh-CN" smtClean="0"/>
          </a:p>
          <a:p>
            <a:pPr marL="342900" indent="-342900">
              <a:buAutoNum type="arabicParenR"/>
            </a:pPr>
            <a:r>
              <a:rPr lang="en-US" altLang="zh-CN" smtClean="0">
                <a:latin typeface="Arial" panose="020B0604020202020204" pitchFamily="34" charset="0"/>
                <a:cs typeface="Arial" panose="020B0604020202020204" pitchFamily="34" charset="0"/>
              </a:rPr>
              <a:t>ByteBuffer </a:t>
            </a:r>
            <a:r>
              <a:rPr lang="zh-CN" altLang="en-US">
                <a:latin typeface="Arial" panose="020B0604020202020204" pitchFamily="34" charset="0"/>
                <a:cs typeface="Arial" panose="020B0604020202020204" pitchFamily="34" charset="0"/>
              </a:rPr>
              <a:t>支持</a:t>
            </a:r>
            <a:r>
              <a:rPr lang="zh-CN" altLang="en-US" smtClean="0">
                <a:latin typeface="Arial" panose="020B0604020202020204" pitchFamily="34" charset="0"/>
                <a:cs typeface="Arial" panose="020B0604020202020204" pitchFamily="34" charset="0"/>
              </a:rPr>
              <a:t>类型化的</a:t>
            </a:r>
            <a:r>
              <a:rPr lang="en-US" altLang="zh-CN" smtClean="0">
                <a:latin typeface="Arial" panose="020B0604020202020204" pitchFamily="34" charset="0"/>
                <a:cs typeface="Arial" panose="020B0604020202020204" pitchFamily="34" charset="0"/>
              </a:rPr>
              <a:t>put </a:t>
            </a:r>
            <a:r>
              <a:rPr lang="zh-CN" altLang="en-US" smtClean="0">
                <a:latin typeface="Arial" panose="020B0604020202020204" pitchFamily="34" charset="0"/>
                <a:cs typeface="Arial" panose="020B0604020202020204" pitchFamily="34" charset="0"/>
              </a:rPr>
              <a:t>和 </a:t>
            </a:r>
            <a:r>
              <a:rPr lang="en-US" altLang="zh-CN" smtClean="0">
                <a:latin typeface="Arial" panose="020B0604020202020204" pitchFamily="34" charset="0"/>
                <a:cs typeface="Arial" panose="020B0604020202020204" pitchFamily="34" charset="0"/>
              </a:rPr>
              <a:t>get, put </a:t>
            </a:r>
            <a:r>
              <a:rPr lang="zh-CN" altLang="en-US" smtClean="0">
                <a:latin typeface="Arial" panose="020B0604020202020204" pitchFamily="34" charset="0"/>
                <a:cs typeface="Arial" panose="020B0604020202020204" pitchFamily="34" charset="0"/>
              </a:rPr>
              <a:t>放入的是什么数据类型，</a:t>
            </a:r>
            <a:r>
              <a:rPr lang="en-US" altLang="zh-CN" smtClean="0">
                <a:latin typeface="Arial" panose="020B0604020202020204" pitchFamily="34" charset="0"/>
                <a:cs typeface="Arial" panose="020B0604020202020204" pitchFamily="34" charset="0"/>
              </a:rPr>
              <a:t>get</a:t>
            </a:r>
            <a:r>
              <a:rPr lang="zh-CN" altLang="en-US" smtClean="0">
                <a:latin typeface="Arial" panose="020B0604020202020204" pitchFamily="34" charset="0"/>
                <a:cs typeface="Arial" panose="020B0604020202020204" pitchFamily="34" charset="0"/>
              </a:rPr>
              <a:t>就应该使用相应的数据类型来取出，</a:t>
            </a:r>
            <a:r>
              <a:rPr lang="zh-CN" altLang="en-US">
                <a:latin typeface="Arial" panose="020B0604020202020204" pitchFamily="34" charset="0"/>
                <a:cs typeface="Arial" panose="020B0604020202020204" pitchFamily="34" charset="0"/>
              </a:rPr>
              <a:t>否</a:t>
            </a:r>
            <a:r>
              <a:rPr lang="zh-CN" altLang="en-US" smtClean="0">
                <a:latin typeface="Arial" panose="020B0604020202020204" pitchFamily="34" charset="0"/>
                <a:cs typeface="Arial" panose="020B0604020202020204" pitchFamily="34" charset="0"/>
              </a:rPr>
              <a:t>则可能有 </a:t>
            </a:r>
            <a:r>
              <a:rPr lang="en-US" altLang="zh-CN" smtClean="0">
                <a:latin typeface="Arial" panose="020B0604020202020204" pitchFamily="34" charset="0"/>
                <a:cs typeface="Arial" panose="020B0604020202020204" pitchFamily="34" charset="0"/>
              </a:rPr>
              <a:t>BufferUnderflowException </a:t>
            </a:r>
            <a:r>
              <a:rPr lang="zh-CN" altLang="en-US" smtClean="0">
                <a:latin typeface="Arial" panose="020B0604020202020204" pitchFamily="34" charset="0"/>
                <a:cs typeface="Arial" panose="020B0604020202020204" pitchFamily="34" charset="0"/>
              </a:rPr>
              <a:t>异常。</a:t>
            </a:r>
            <a:r>
              <a:rPr lang="en-US" altLang="zh-CN" smtClean="0">
                <a:latin typeface="Arial" panose="020B0604020202020204" pitchFamily="34" charset="0"/>
                <a:cs typeface="Arial" panose="020B0604020202020204" pitchFamily="34" charset="0"/>
              </a:rPr>
              <a:t>[</a:t>
            </a:r>
            <a:r>
              <a:rPr lang="zh-CN" altLang="en-US" sz="1400" smtClean="0">
                <a:latin typeface="Arial" panose="020B0604020202020204" pitchFamily="34" charset="0"/>
                <a:cs typeface="Arial" panose="020B0604020202020204" pitchFamily="34" charset="0"/>
              </a:rPr>
              <a:t>举例说明</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可以将一个普通</a:t>
            </a:r>
            <a:r>
              <a:rPr lang="en-US" altLang="zh-CN" smtClean="0">
                <a:latin typeface="Arial" panose="020B0604020202020204" pitchFamily="34" charset="0"/>
                <a:cs typeface="Arial" panose="020B0604020202020204" pitchFamily="34" charset="0"/>
              </a:rPr>
              <a:t>Buffer </a:t>
            </a:r>
            <a:r>
              <a:rPr lang="zh-CN" altLang="en-US" smtClean="0">
                <a:latin typeface="Arial" panose="020B0604020202020204" pitchFamily="34" charset="0"/>
                <a:cs typeface="Arial" panose="020B0604020202020204" pitchFamily="34" charset="0"/>
              </a:rPr>
              <a:t>转成只读</a:t>
            </a:r>
            <a:r>
              <a:rPr lang="en-US" altLang="zh-CN" smtClean="0">
                <a:latin typeface="Arial" panose="020B0604020202020204" pitchFamily="34" charset="0"/>
                <a:cs typeface="Arial" panose="020B0604020202020204" pitchFamily="34" charset="0"/>
              </a:rPr>
              <a:t>Buffer [</a:t>
            </a:r>
            <a:r>
              <a:rPr lang="zh-CN" altLang="en-US" sz="1400" smtClean="0">
                <a:latin typeface="Arial" panose="020B0604020202020204" pitchFamily="34" charset="0"/>
                <a:cs typeface="Arial" panose="020B0604020202020204" pitchFamily="34" charset="0"/>
              </a:rPr>
              <a:t>举例说明</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 </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NIO </a:t>
            </a:r>
            <a:r>
              <a:rPr lang="zh-CN" altLang="en-US" smtClean="0">
                <a:latin typeface="Arial" panose="020B0604020202020204" pitchFamily="34" charset="0"/>
                <a:cs typeface="Arial" panose="020B0604020202020204" pitchFamily="34" charset="0"/>
              </a:rPr>
              <a:t>还提供了 </a:t>
            </a:r>
            <a:r>
              <a:rPr lang="en-US" altLang="zh-CN" smtClean="0">
                <a:latin typeface="Arial" panose="020B0604020202020204" pitchFamily="34" charset="0"/>
                <a:cs typeface="Arial" panose="020B0604020202020204" pitchFamily="34" charset="0"/>
              </a:rPr>
              <a:t>MappedByteBuffer</a:t>
            </a:r>
            <a:r>
              <a:rPr lang="zh-CN" altLang="en-US" smtClean="0">
                <a:latin typeface="Arial" panose="020B0604020202020204" pitchFamily="34" charset="0"/>
                <a:cs typeface="Arial" panose="020B0604020202020204" pitchFamily="34" charset="0"/>
              </a:rPr>
              <a:t>， 可</a:t>
            </a:r>
            <a:r>
              <a:rPr lang="zh-CN" altLang="en-US">
                <a:latin typeface="Arial" panose="020B0604020202020204" pitchFamily="34" charset="0"/>
                <a:cs typeface="Arial" panose="020B0604020202020204" pitchFamily="34" charset="0"/>
              </a:rPr>
              <a:t>以让文件直接在内存（堆外的内存）中进行修</a:t>
            </a:r>
            <a:r>
              <a:rPr lang="zh-CN" altLang="en-US" smtClean="0">
                <a:latin typeface="Arial" panose="020B0604020202020204" pitchFamily="34" charset="0"/>
                <a:cs typeface="Arial" panose="020B0604020202020204" pitchFamily="34" charset="0"/>
              </a:rPr>
              <a:t>改， 而如何同步到文件由</a:t>
            </a:r>
            <a:r>
              <a:rPr lang="en-US" altLang="zh-CN" smtClean="0">
                <a:latin typeface="Arial" panose="020B0604020202020204" pitchFamily="34" charset="0"/>
                <a:cs typeface="Arial" panose="020B0604020202020204" pitchFamily="34" charset="0"/>
              </a:rPr>
              <a:t>NIO </a:t>
            </a:r>
            <a:r>
              <a:rPr lang="zh-CN" altLang="en-US" smtClean="0">
                <a:latin typeface="Arial" panose="020B0604020202020204" pitchFamily="34" charset="0"/>
                <a:cs typeface="Arial" panose="020B0604020202020204" pitchFamily="34" charset="0"/>
              </a:rPr>
              <a:t>来完成</a:t>
            </a:r>
            <a:r>
              <a:rPr lang="en-US" altLang="zh-CN" smtClean="0">
                <a:latin typeface="Arial" panose="020B0604020202020204" pitchFamily="34" charset="0"/>
                <a:cs typeface="Arial" panose="020B0604020202020204" pitchFamily="34" charset="0"/>
              </a:rPr>
              <a:t>. [</a:t>
            </a:r>
            <a:r>
              <a:rPr lang="zh-CN" altLang="en-US" sz="1400" smtClean="0">
                <a:latin typeface="Arial" panose="020B0604020202020204" pitchFamily="34" charset="0"/>
                <a:cs typeface="Arial" panose="020B0604020202020204" pitchFamily="34" charset="0"/>
              </a:rPr>
              <a:t>举例说明</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前面我们讲的读写操作，都是通过一个</a:t>
            </a:r>
            <a:r>
              <a:rPr lang="en-US" altLang="zh-CN" smtClean="0">
                <a:latin typeface="Arial" panose="020B0604020202020204" pitchFamily="34" charset="0"/>
                <a:cs typeface="Arial" panose="020B0604020202020204" pitchFamily="34" charset="0"/>
              </a:rPr>
              <a:t>Buffer </a:t>
            </a:r>
            <a:r>
              <a:rPr lang="zh-CN" altLang="en-US" smtClean="0">
                <a:latin typeface="Arial" panose="020B0604020202020204" pitchFamily="34" charset="0"/>
                <a:cs typeface="Arial" panose="020B0604020202020204" pitchFamily="34" charset="0"/>
              </a:rPr>
              <a:t>完成的，</a:t>
            </a:r>
            <a:r>
              <a:rPr lang="en-US" altLang="zh-CN" smtClean="0">
                <a:solidFill>
                  <a:srgbClr val="EA0000"/>
                </a:solidFill>
                <a:latin typeface="Arial" panose="020B0604020202020204" pitchFamily="34" charset="0"/>
                <a:cs typeface="Arial" panose="020B0604020202020204" pitchFamily="34" charset="0"/>
              </a:rPr>
              <a:t>NIO </a:t>
            </a:r>
            <a:r>
              <a:rPr lang="zh-CN" altLang="en-US" smtClean="0">
                <a:solidFill>
                  <a:srgbClr val="EA0000"/>
                </a:solidFill>
                <a:latin typeface="Arial" panose="020B0604020202020204" pitchFamily="34" charset="0"/>
                <a:cs typeface="Arial" panose="020B0604020202020204" pitchFamily="34" charset="0"/>
              </a:rPr>
              <a:t>还支持 通过多个</a:t>
            </a:r>
            <a:r>
              <a:rPr lang="en-US" altLang="zh-CN" smtClean="0">
                <a:solidFill>
                  <a:srgbClr val="EA0000"/>
                </a:solidFill>
                <a:latin typeface="Arial" panose="020B0604020202020204" pitchFamily="34" charset="0"/>
                <a:cs typeface="Arial" panose="020B0604020202020204" pitchFamily="34" charset="0"/>
              </a:rPr>
              <a:t>Buffer (</a:t>
            </a:r>
            <a:r>
              <a:rPr lang="zh-CN" altLang="en-US" smtClean="0">
                <a:solidFill>
                  <a:srgbClr val="EA0000"/>
                </a:solidFill>
                <a:latin typeface="Arial" panose="020B0604020202020204" pitchFamily="34" charset="0"/>
                <a:cs typeface="Arial" panose="020B0604020202020204" pitchFamily="34" charset="0"/>
              </a:rPr>
              <a:t>即 </a:t>
            </a:r>
            <a:r>
              <a:rPr lang="en-US" altLang="zh-CN" smtClean="0">
                <a:solidFill>
                  <a:srgbClr val="EA0000"/>
                </a:solidFill>
                <a:latin typeface="Arial" panose="020B0604020202020204" pitchFamily="34" charset="0"/>
                <a:cs typeface="Arial" panose="020B0604020202020204" pitchFamily="34" charset="0"/>
              </a:rPr>
              <a:t>Buffer </a:t>
            </a:r>
            <a:r>
              <a:rPr lang="zh-CN" altLang="en-US" smtClean="0">
                <a:solidFill>
                  <a:srgbClr val="EA0000"/>
                </a:solidFill>
                <a:latin typeface="Arial" panose="020B0604020202020204" pitchFamily="34" charset="0"/>
                <a:cs typeface="Arial" panose="020B0604020202020204" pitchFamily="34" charset="0"/>
              </a:rPr>
              <a:t>数组</a:t>
            </a:r>
            <a:r>
              <a:rPr lang="en-US" altLang="zh-CN" smtClean="0">
                <a:solidFill>
                  <a:srgbClr val="EA0000"/>
                </a:solidFill>
                <a:latin typeface="Arial" panose="020B0604020202020204" pitchFamily="34" charset="0"/>
                <a:cs typeface="Arial" panose="020B0604020202020204" pitchFamily="34" charset="0"/>
              </a:rPr>
              <a:t>) </a:t>
            </a:r>
            <a:r>
              <a:rPr lang="zh-CN" altLang="en-US" smtClean="0">
                <a:solidFill>
                  <a:srgbClr val="EA0000"/>
                </a:solidFill>
                <a:latin typeface="Arial" panose="020B0604020202020204" pitchFamily="34" charset="0"/>
                <a:cs typeface="Arial" panose="020B0604020202020204" pitchFamily="34" charset="0"/>
              </a:rPr>
              <a:t>完成读写操作</a:t>
            </a:r>
            <a:r>
              <a:rPr lang="zh-CN" altLang="en-US" smtClean="0">
                <a:latin typeface="Arial" panose="020B0604020202020204" pitchFamily="34" charset="0"/>
                <a:cs typeface="Arial" panose="020B0604020202020204" pitchFamily="34" charset="0"/>
              </a:rPr>
              <a:t>，即 </a:t>
            </a:r>
            <a:r>
              <a:rPr lang="en-US" altLang="zh-CN" smtClean="0">
                <a:latin typeface="Arial" panose="020B0604020202020204" pitchFamily="34" charset="0"/>
                <a:cs typeface="Arial" panose="020B0604020202020204" pitchFamily="34" charset="0"/>
              </a:rPr>
              <a:t>Scattering </a:t>
            </a:r>
            <a:r>
              <a:rPr lang="zh-CN" altLang="en-US" smtClean="0">
                <a:latin typeface="Arial" panose="020B0604020202020204" pitchFamily="34" charset="0"/>
                <a:cs typeface="Arial" panose="020B0604020202020204" pitchFamily="34" charset="0"/>
              </a:rPr>
              <a:t>和 </a:t>
            </a:r>
            <a:r>
              <a:rPr lang="en-US" altLang="zh-CN" smtClean="0">
                <a:latin typeface="Arial" panose="020B0604020202020204" pitchFamily="34" charset="0"/>
                <a:cs typeface="Arial" panose="020B0604020202020204" pitchFamily="34" charset="0"/>
              </a:rPr>
              <a:t>Gathering 【</a:t>
            </a:r>
            <a:r>
              <a:rPr lang="zh-CN" altLang="en-US" sz="1400" smtClean="0">
                <a:latin typeface="Arial" panose="020B0604020202020204" pitchFamily="34" charset="0"/>
                <a:cs typeface="Arial" panose="020B0604020202020204" pitchFamily="34" charset="0"/>
              </a:rPr>
              <a:t>举例说明</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7931892" cy="3754874"/>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pPr marL="342900" indent="-342900">
              <a:buAutoNum type="arabicParenR"/>
            </a:pPr>
            <a:r>
              <a:rPr lang="en-US" altLang="zh-CN" smtClean="0"/>
              <a:t>Java </a:t>
            </a:r>
            <a:r>
              <a:rPr lang="zh-CN" altLang="en-US"/>
              <a:t>的 </a:t>
            </a:r>
            <a:r>
              <a:rPr lang="en-US" altLang="zh-CN"/>
              <a:t>NIO</a:t>
            </a:r>
            <a:r>
              <a:rPr lang="zh-CN" altLang="en-US"/>
              <a:t>，用非阻塞的 </a:t>
            </a:r>
            <a:r>
              <a:rPr lang="en-US" altLang="zh-CN"/>
              <a:t>IO </a:t>
            </a:r>
            <a:r>
              <a:rPr lang="zh-CN" altLang="en-US"/>
              <a:t>方</a:t>
            </a:r>
            <a:r>
              <a:rPr lang="zh-CN" altLang="en-US" smtClean="0"/>
              <a:t>式。可</a:t>
            </a:r>
            <a:r>
              <a:rPr lang="zh-CN" altLang="en-US"/>
              <a:t>以用一个线程，处</a:t>
            </a:r>
            <a:r>
              <a:rPr lang="zh-CN" altLang="en-US" smtClean="0"/>
              <a:t>理</a:t>
            </a:r>
            <a:r>
              <a:rPr lang="zh-CN" altLang="en-US"/>
              <a:t>多个</a:t>
            </a:r>
            <a:r>
              <a:rPr lang="zh-CN" altLang="en-US" smtClean="0"/>
              <a:t>的客户</a:t>
            </a:r>
            <a:r>
              <a:rPr lang="zh-CN" altLang="en-US"/>
              <a:t>端连</a:t>
            </a:r>
            <a:r>
              <a:rPr lang="zh-CN" altLang="en-US" smtClean="0"/>
              <a:t>接，就会使用到</a:t>
            </a:r>
            <a:r>
              <a:rPr lang="en-US" altLang="zh-CN" sz="1900" b="1" smtClean="0">
                <a:solidFill>
                  <a:srgbClr val="DA0000"/>
                </a:solidFill>
              </a:rPr>
              <a:t>Selector</a:t>
            </a:r>
            <a:r>
              <a:rPr lang="en-US" altLang="zh-CN" sz="1900" b="1">
                <a:solidFill>
                  <a:srgbClr val="DA0000"/>
                </a:solidFill>
              </a:rPr>
              <a:t>(</a:t>
            </a:r>
            <a:r>
              <a:rPr lang="zh-CN" altLang="en-US" sz="1900" b="1" smtClean="0">
                <a:solidFill>
                  <a:srgbClr val="DA0000"/>
                </a:solidFill>
              </a:rPr>
              <a:t>选择器</a:t>
            </a:r>
            <a:r>
              <a:rPr lang="en-US" altLang="zh-CN" sz="1900" b="1" smtClean="0">
                <a:solidFill>
                  <a:srgbClr val="DA0000"/>
                </a:solidFill>
              </a:rPr>
              <a:t>)</a:t>
            </a:r>
            <a:endParaRPr lang="en-US" altLang="zh-CN" sz="1900" b="1" smtClean="0">
              <a:solidFill>
                <a:srgbClr val="DA0000"/>
              </a:solidFill>
            </a:endParaRPr>
          </a:p>
          <a:p>
            <a:pPr marL="342900" indent="-342900">
              <a:buAutoNum type="arabicParenR"/>
            </a:pPr>
            <a:endParaRPr lang="en-US" altLang="zh-CN" sz="1900" b="1" smtClean="0">
              <a:solidFill>
                <a:srgbClr val="DA0000"/>
              </a:solidFill>
            </a:endParaRPr>
          </a:p>
          <a:p>
            <a:pPr marL="342900" indent="-342900">
              <a:buAutoNum type="arabicParenR"/>
            </a:pPr>
            <a:r>
              <a:rPr lang="en-US" altLang="zh-CN" b="1" smtClean="0">
                <a:solidFill>
                  <a:srgbClr val="DA0000"/>
                </a:solidFill>
              </a:rPr>
              <a:t>Selector </a:t>
            </a:r>
            <a:r>
              <a:rPr lang="zh-CN" altLang="en-US" b="1" smtClean="0">
                <a:solidFill>
                  <a:srgbClr val="DA0000"/>
                </a:solidFill>
              </a:rPr>
              <a:t>能</a:t>
            </a:r>
            <a:r>
              <a:rPr lang="zh-CN" altLang="en-US" b="1">
                <a:solidFill>
                  <a:srgbClr val="DA0000"/>
                </a:solidFill>
              </a:rPr>
              <a:t>够检测多个注册的通道上是否有事件发</a:t>
            </a:r>
            <a:r>
              <a:rPr lang="zh-CN" altLang="en-US" b="1" smtClean="0">
                <a:solidFill>
                  <a:srgbClr val="DA0000"/>
                </a:solidFill>
              </a:rPr>
              <a:t>生</a:t>
            </a:r>
            <a:r>
              <a:rPr lang="en-US" altLang="zh-CN" b="1" smtClean="0">
                <a:solidFill>
                  <a:srgbClr val="DA0000"/>
                </a:solidFill>
              </a:rPr>
              <a:t>(</a:t>
            </a:r>
            <a:r>
              <a:rPr lang="zh-CN" altLang="en-US" b="1">
                <a:solidFill>
                  <a:srgbClr val="DA0000"/>
                </a:solidFill>
              </a:rPr>
              <a:t>注意</a:t>
            </a:r>
            <a:r>
              <a:rPr lang="en-US" altLang="zh-CN" b="1" smtClean="0">
                <a:solidFill>
                  <a:srgbClr val="DA0000"/>
                </a:solidFill>
              </a:rPr>
              <a:t>:</a:t>
            </a:r>
            <a:r>
              <a:rPr lang="zh-CN" altLang="en-US" b="1">
                <a:solidFill>
                  <a:srgbClr val="DA0000"/>
                </a:solidFill>
              </a:rPr>
              <a:t>多个</a:t>
            </a:r>
            <a:r>
              <a:rPr lang="en-US" altLang="zh-CN" b="1">
                <a:solidFill>
                  <a:srgbClr val="DA0000"/>
                </a:solidFill>
              </a:rPr>
              <a:t>Channel</a:t>
            </a:r>
            <a:r>
              <a:rPr lang="zh-CN" altLang="en-US" b="1">
                <a:solidFill>
                  <a:srgbClr val="DA0000"/>
                </a:solidFill>
              </a:rPr>
              <a:t>以事件的方式可以注册到同一个</a:t>
            </a:r>
            <a:r>
              <a:rPr lang="en-US" altLang="zh-CN" b="1" smtClean="0">
                <a:solidFill>
                  <a:srgbClr val="DA0000"/>
                </a:solidFill>
              </a:rPr>
              <a:t>Selector)</a:t>
            </a:r>
            <a:r>
              <a:rPr lang="zh-CN" altLang="en-US" smtClean="0"/>
              <a:t>，</a:t>
            </a:r>
            <a:r>
              <a:rPr lang="zh-CN" altLang="en-US"/>
              <a:t>如果有事件发生，便</a:t>
            </a:r>
            <a:r>
              <a:rPr lang="zh-CN" altLang="en-US" smtClean="0"/>
              <a:t>获取</a:t>
            </a:r>
            <a:r>
              <a:rPr lang="zh-CN" altLang="en-US"/>
              <a:t>事件然后针对每个事件进行相应的处理。这样就可以只用一个单线程去管理多个通道，</a:t>
            </a:r>
            <a:r>
              <a:rPr lang="zh-CN" altLang="en-US" smtClean="0"/>
              <a:t>也就</a:t>
            </a:r>
            <a:r>
              <a:rPr lang="zh-CN" altLang="en-US"/>
              <a:t>是管理多个连</a:t>
            </a:r>
            <a:r>
              <a:rPr lang="zh-CN" altLang="en-US" smtClean="0"/>
              <a:t>接和请求。</a:t>
            </a:r>
            <a:r>
              <a:rPr lang="en-US" altLang="zh-CN" smtClean="0"/>
              <a:t>【</a:t>
            </a:r>
            <a:r>
              <a:rPr lang="zh-CN" altLang="en-US" sz="1400" smtClean="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r>
              <a:rPr lang="zh-CN" altLang="en-US" smtClean="0"/>
              <a:t>只</a:t>
            </a:r>
            <a:r>
              <a:rPr lang="zh-CN" altLang="en-US"/>
              <a:t>有</a:t>
            </a:r>
            <a:r>
              <a:rPr lang="zh-CN" altLang="en-US" smtClean="0"/>
              <a:t>在 连接</a:t>
            </a:r>
            <a:r>
              <a:rPr lang="en-US" altLang="zh-CN" smtClean="0"/>
              <a:t>/</a:t>
            </a:r>
            <a:r>
              <a:rPr lang="zh-CN" altLang="en-US" smtClean="0"/>
              <a:t>通道 真</a:t>
            </a:r>
            <a:r>
              <a:rPr lang="zh-CN" altLang="en-US"/>
              <a:t>正有读写事件发生时，才</a:t>
            </a:r>
            <a:r>
              <a:rPr lang="zh-CN" altLang="en-US" smtClean="0"/>
              <a:t>会进</a:t>
            </a:r>
            <a:r>
              <a:rPr lang="zh-CN" altLang="en-US"/>
              <a:t>行读写</a:t>
            </a:r>
            <a:r>
              <a:rPr lang="zh-CN" altLang="en-US" smtClean="0"/>
              <a:t>，就</a:t>
            </a:r>
            <a:r>
              <a:rPr lang="zh-CN" altLang="en-US"/>
              <a:t>大大地减少了系统开销，并且不必为每个连接都创建一个线程，不用去维护多</a:t>
            </a:r>
            <a:r>
              <a:rPr lang="zh-CN" altLang="en-US" smtClean="0"/>
              <a:t>个</a:t>
            </a:r>
            <a:r>
              <a:rPr lang="zh-CN" altLang="en-US"/>
              <a:t>线程</a:t>
            </a:r>
            <a:endParaRPr lang="en-US" altLang="zh-CN"/>
          </a:p>
          <a:p>
            <a:pPr marL="342900" indent="-342900">
              <a:buAutoNum type="arabicParenR"/>
            </a:pPr>
            <a:r>
              <a:rPr lang="zh-CN" altLang="en-US" smtClean="0"/>
              <a:t>避</a:t>
            </a:r>
            <a:r>
              <a:rPr lang="zh-CN" altLang="en-US"/>
              <a:t>免了多线程之间的上下文切换导致的开</a:t>
            </a:r>
            <a:r>
              <a:rPr lang="zh-CN" altLang="en-US" smtClean="0"/>
              <a:t>销</a:t>
            </a:r>
            <a:endParaRPr lang="en-US" altLang="zh-CN" smtClean="0"/>
          </a:p>
        </p:txBody>
      </p:sp>
      <p:graphicFrame>
        <p:nvGraphicFramePr>
          <p:cNvPr id="3" name="对象 2"/>
          <p:cNvGraphicFramePr>
            <a:graphicFrameLocks noChangeAspect="1"/>
          </p:cNvGraphicFramePr>
          <p:nvPr/>
        </p:nvGraphicFramePr>
        <p:xfrm>
          <a:off x="8911059" y="4464471"/>
          <a:ext cx="576064" cy="496301"/>
        </p:xfrm>
        <a:graphic>
          <a:graphicData uri="http://schemas.openxmlformats.org/presentationml/2006/ole">
            <mc:AlternateContent xmlns:mc="http://schemas.openxmlformats.org/markup-compatibility/2006">
              <mc:Choice xmlns:v="urn:schemas-microsoft-com:vml" Requires="v">
                <p:oleObj spid="_x0000_s241726" name="包装程序外壳对象" showAsIcon="1" r:id="rId1" imgW="609600" imgH="523875" progId="Package">
                  <p:embed/>
                </p:oleObj>
              </mc:Choice>
              <mc:Fallback>
                <p:oleObj name="包装程序外壳对象" showAsIcon="1" r:id="rId1" imgW="609600" imgH="523875" progId="Package">
                  <p:embed/>
                  <p:pic>
                    <p:nvPicPr>
                      <p:cNvPr id="0" name="图片 241725"/>
                      <p:cNvPicPr/>
                      <p:nvPr/>
                    </p:nvPicPr>
                    <p:blipFill>
                      <a:blip r:embed="rId2"/>
                      <a:stretch>
                        <a:fillRect/>
                      </a:stretch>
                    </p:blipFill>
                    <p:spPr>
                      <a:xfrm>
                        <a:off x="8911059" y="4464471"/>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7"/>
            <a:ext cx="8817878" cy="400110"/>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示意图和特点说明</a:t>
            </a:r>
            <a:endParaRPr lang="en-US" altLang="zh-CN" smtClean="0"/>
          </a:p>
        </p:txBody>
      </p:sp>
      <p:pic>
        <p:nvPicPr>
          <p:cNvPr id="174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953" y="187218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a:t>特</a:t>
            </a:r>
            <a:r>
              <a:rPr lang="zh-CN" altLang="en-US" b="1" smtClean="0"/>
              <a:t>点</a:t>
            </a:r>
            <a:r>
              <a:rPr lang="zh-CN" altLang="en-US" b="1"/>
              <a:t>再</a:t>
            </a:r>
            <a:r>
              <a:rPr lang="zh-CN" altLang="en-US" b="1" smtClean="0"/>
              <a:t>说明</a:t>
            </a:r>
            <a:r>
              <a:rPr lang="en-US" altLang="zh-CN" b="1" smtClean="0"/>
              <a:t>:</a:t>
            </a:r>
            <a:endParaRPr lang="en-US" altLang="zh-CN" b="1" smtClean="0"/>
          </a:p>
          <a:p>
            <a:pPr marL="342900" indent="-342900">
              <a:buAutoNum type="arabicParenR"/>
            </a:pPr>
            <a:r>
              <a:rPr lang="en-US" altLang="zh-CN" sz="1600" smtClean="0"/>
              <a:t>Netty </a:t>
            </a:r>
            <a:r>
              <a:rPr lang="zh-CN" altLang="en-US" sz="1600"/>
              <a:t>的 </a:t>
            </a:r>
            <a:r>
              <a:rPr lang="en-US" altLang="zh-CN" sz="1600"/>
              <a:t>IO </a:t>
            </a:r>
            <a:r>
              <a:rPr lang="zh-CN" altLang="en-US" sz="1600"/>
              <a:t>线程 </a:t>
            </a:r>
            <a:r>
              <a:rPr lang="en-US" altLang="zh-CN" sz="1600"/>
              <a:t>NioEventLoop </a:t>
            </a:r>
            <a:r>
              <a:rPr lang="zh-CN" altLang="en-US" sz="1600" smtClean="0"/>
              <a:t>聚</a:t>
            </a:r>
            <a:r>
              <a:rPr lang="zh-CN" altLang="en-US" sz="1600"/>
              <a:t>合</a:t>
            </a:r>
            <a:r>
              <a:rPr lang="zh-CN" altLang="en-US" sz="1600" smtClean="0"/>
              <a:t>了 </a:t>
            </a:r>
            <a:r>
              <a:rPr lang="en-US" altLang="zh-CN" sz="1600" smtClean="0"/>
              <a:t>Selector(</a:t>
            </a:r>
            <a:r>
              <a:rPr lang="zh-CN" altLang="en-US" sz="1600" smtClean="0"/>
              <a:t>选择器，也叫</a:t>
            </a:r>
            <a:r>
              <a:rPr lang="zh-CN" altLang="en-US" sz="1600"/>
              <a:t>多路复用器</a:t>
            </a:r>
            <a:r>
              <a:rPr lang="en-US" altLang="zh-CN" sz="1600" smtClean="0"/>
              <a:t>)</a:t>
            </a:r>
            <a:r>
              <a:rPr lang="zh-CN" altLang="en-US" sz="1600" smtClean="0"/>
              <a:t>，</a:t>
            </a:r>
            <a:r>
              <a:rPr lang="zh-CN" altLang="en-US" sz="1600"/>
              <a:t>可以同时并发处理成百上千个客户端连接</a:t>
            </a:r>
            <a:r>
              <a:rPr lang="zh-CN" altLang="en-US" sz="1600" smtClean="0"/>
              <a:t>。</a:t>
            </a:r>
            <a:endParaRPr lang="en-US" altLang="zh-CN" sz="1600" smtClean="0"/>
          </a:p>
          <a:p>
            <a:pPr marL="342900" indent="-342900">
              <a:buAutoNum type="arabicParenR"/>
            </a:pPr>
            <a:r>
              <a:rPr lang="zh-CN" altLang="en-US" sz="1600" smtClean="0"/>
              <a:t>当</a:t>
            </a:r>
            <a:r>
              <a:rPr lang="zh-CN" altLang="en-US" sz="1600"/>
              <a:t>线程从某客户端 </a:t>
            </a:r>
            <a:r>
              <a:rPr lang="en-US" altLang="zh-CN" sz="1600"/>
              <a:t>Socket </a:t>
            </a:r>
            <a:r>
              <a:rPr lang="zh-CN" altLang="en-US" sz="1600"/>
              <a:t>通道进行读写数据时，若没有数据可用时，该线程可以进行其他任务</a:t>
            </a:r>
            <a:r>
              <a:rPr lang="zh-CN" altLang="en-US" sz="1600" smtClean="0"/>
              <a:t>。</a:t>
            </a:r>
            <a:endParaRPr lang="en-US" altLang="zh-CN" sz="1600" smtClean="0"/>
          </a:p>
          <a:p>
            <a:pPr marL="342900" indent="-342900">
              <a:buAutoNum type="arabicParenR"/>
            </a:pPr>
            <a:r>
              <a:rPr lang="zh-CN" altLang="en-US" sz="1600" smtClean="0"/>
              <a:t>线</a:t>
            </a:r>
            <a:r>
              <a:rPr lang="zh-CN" altLang="en-US" sz="1600"/>
              <a:t>程通常将非阻塞 </a:t>
            </a:r>
            <a:r>
              <a:rPr lang="en-US" altLang="zh-CN" sz="1600"/>
              <a:t>IO </a:t>
            </a:r>
            <a:r>
              <a:rPr lang="zh-CN" altLang="en-US" sz="1600"/>
              <a:t>的空闲时间用于在其他通道上执行 </a:t>
            </a:r>
            <a:r>
              <a:rPr lang="en-US" altLang="zh-CN" sz="1600"/>
              <a:t>IO </a:t>
            </a:r>
            <a:r>
              <a:rPr lang="zh-CN" altLang="en-US" sz="1600"/>
              <a:t>操作，所以单独的线程可以管理多个输入和输出通道</a:t>
            </a:r>
            <a:r>
              <a:rPr lang="zh-CN" altLang="en-US" sz="1600" smtClean="0"/>
              <a:t>。</a:t>
            </a:r>
            <a:endParaRPr lang="en-US" altLang="zh-CN" sz="1600" smtClean="0"/>
          </a:p>
          <a:p>
            <a:pPr marL="342900" indent="-342900">
              <a:buAutoNum type="arabicParenR"/>
            </a:pPr>
            <a:r>
              <a:rPr lang="zh-CN" altLang="en-US" sz="1600" smtClean="0"/>
              <a:t>由</a:t>
            </a:r>
            <a:r>
              <a:rPr lang="zh-CN" altLang="en-US" sz="1600"/>
              <a:t>于读写操作都是非阻塞的，这就可以充分提升 </a:t>
            </a:r>
            <a:r>
              <a:rPr lang="en-US" altLang="zh-CN" sz="1600"/>
              <a:t>IO </a:t>
            </a:r>
            <a:r>
              <a:rPr lang="zh-CN" altLang="en-US" sz="1600"/>
              <a:t>线程的运行效率，避免由于频繁 </a:t>
            </a:r>
            <a:r>
              <a:rPr lang="en-US" altLang="zh-CN" sz="1600"/>
              <a:t>I/O </a:t>
            </a:r>
            <a:r>
              <a:rPr lang="zh-CN" altLang="en-US" sz="1600"/>
              <a:t>阻塞导致的线程挂起</a:t>
            </a:r>
            <a:r>
              <a:rPr lang="zh-CN" altLang="en-US" sz="1600" smtClean="0"/>
              <a:t>。</a:t>
            </a:r>
            <a:endParaRPr lang="en-US" altLang="zh-CN" sz="1600" smtClean="0"/>
          </a:p>
          <a:p>
            <a:pPr marL="342900" indent="-342900">
              <a:buAutoNum type="arabicParenR"/>
            </a:pPr>
            <a:r>
              <a:rPr lang="zh-CN" altLang="en-US" sz="1600" smtClean="0"/>
              <a:t>一</a:t>
            </a:r>
            <a:r>
              <a:rPr lang="zh-CN" altLang="en-US" sz="1600"/>
              <a:t>个 </a:t>
            </a:r>
            <a:r>
              <a:rPr lang="en-US" altLang="zh-CN" sz="1600"/>
              <a:t>I/O </a:t>
            </a:r>
            <a:r>
              <a:rPr lang="zh-CN" altLang="en-US" sz="1600"/>
              <a:t>线程可以并发处理 </a:t>
            </a:r>
            <a:r>
              <a:rPr lang="en-US" altLang="zh-CN" sz="1600"/>
              <a:t>N </a:t>
            </a:r>
            <a:r>
              <a:rPr lang="zh-CN" altLang="en-US" sz="1600"/>
              <a:t>个客户端连接和读写操作，这从根本上解决了传统同步阻塞 </a:t>
            </a:r>
            <a:r>
              <a:rPr lang="en-US" altLang="zh-CN" sz="1600"/>
              <a:t>I/O </a:t>
            </a:r>
            <a:r>
              <a:rPr lang="zh-CN" altLang="en-US" sz="1600"/>
              <a:t>一连接一线程模型，架构的性能、弹性伸缩能力和可靠性都得到了极大的提升</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smtClean="0"/>
              <a:t>) </a:t>
            </a:r>
            <a:endParaRPr lang="en-US" altLang="zh-CN" sz="2200" b="1"/>
          </a:p>
        </p:txBody>
      </p:sp>
      <p:sp>
        <p:nvSpPr>
          <p:cNvPr id="2" name="TextBox 1"/>
          <p:cNvSpPr txBox="1"/>
          <p:nvPr/>
        </p:nvSpPr>
        <p:spPr>
          <a:xfrm>
            <a:off x="691135" y="1368129"/>
            <a:ext cx="8817878" cy="954107"/>
          </a:xfrm>
          <a:prstGeom prst="rect">
            <a:avLst/>
          </a:prstGeom>
          <a:noFill/>
        </p:spPr>
        <p:txBody>
          <a:bodyPr wrap="square" rtlCol="0">
            <a:spAutoFit/>
          </a:bodyPr>
          <a:lstStyle/>
          <a:p>
            <a:r>
              <a:rPr lang="en-US" altLang="zh-CN" sz="2000" b="1" smtClean="0">
                <a:solidFill>
                  <a:srgbClr val="0070C0"/>
                </a:solidFill>
              </a:rPr>
              <a:t>Selector</a:t>
            </a:r>
            <a:r>
              <a:rPr lang="zh-CN" altLang="en-US" sz="2000" b="1" smtClean="0">
                <a:solidFill>
                  <a:srgbClr val="0070C0"/>
                </a:solidFill>
              </a:rPr>
              <a:t>类相</a:t>
            </a:r>
            <a:r>
              <a:rPr lang="zh-CN" altLang="en-US" sz="2000" b="1">
                <a:solidFill>
                  <a:srgbClr val="0070C0"/>
                </a:solidFill>
              </a:rPr>
              <a:t>关</a:t>
            </a:r>
            <a:r>
              <a:rPr lang="zh-CN" altLang="en-US" sz="2000" b="1" smtClean="0">
                <a:solidFill>
                  <a:srgbClr val="0070C0"/>
                </a:solidFill>
              </a:rPr>
              <a:t>方法</a:t>
            </a:r>
            <a:endParaRPr lang="en-US" altLang="zh-CN" sz="2000" b="1" smtClean="0">
              <a:solidFill>
                <a:srgbClr val="0070C0"/>
              </a:solidFill>
            </a:endParaRPr>
          </a:p>
          <a:p>
            <a:endParaRPr lang="en-US" altLang="zh-CN" smtClean="0"/>
          </a:p>
          <a:p>
            <a:r>
              <a:rPr lang="en-US" altLang="zh-CN" smtClean="0"/>
              <a:t>Selector </a:t>
            </a:r>
            <a:r>
              <a:rPr lang="zh-CN" altLang="en-US" smtClean="0"/>
              <a:t>类是一个抽象类</a:t>
            </a:r>
            <a:r>
              <a:rPr lang="en-US" altLang="zh-CN" smtClean="0"/>
              <a:t>, </a:t>
            </a:r>
            <a:r>
              <a:rPr lang="zh-CN" altLang="en-US"/>
              <a:t>常</a:t>
            </a:r>
            <a:r>
              <a:rPr lang="zh-CN" altLang="en-US" smtClean="0"/>
              <a:t>用方法和说明如下</a:t>
            </a:r>
            <a:r>
              <a:rPr lang="en-US" altLang="zh-CN" smtClean="0"/>
              <a:t>:</a:t>
            </a:r>
            <a:endParaRPr lang="en-US" altLang="zh-CN" smtClean="0"/>
          </a:p>
        </p:txBody>
      </p:sp>
      <p:sp>
        <p:nvSpPr>
          <p:cNvPr id="4" name="TextBox 3"/>
          <p:cNvSpPr txBox="1"/>
          <p:nvPr/>
        </p:nvSpPr>
        <p:spPr>
          <a:xfrm>
            <a:off x="691136" y="2334054"/>
            <a:ext cx="6052950" cy="2585323"/>
          </a:xfrm>
          <a:prstGeom prst="rect">
            <a:avLst/>
          </a:prstGeom>
          <a:noFill/>
        </p:spPr>
        <p:txBody>
          <a:bodyPr wrap="square" rtlCol="0">
            <a:spAutoFit/>
          </a:bodyPr>
          <a:lstStyle/>
          <a:p>
            <a:r>
              <a:rPr lang="en-US" altLang="zh-CN" b="1"/>
              <a:t>public abstract class Selector implements Closeable </a:t>
            </a:r>
            <a:r>
              <a:rPr lang="en-US" altLang="zh-CN" b="1" smtClean="0"/>
              <a:t>{ </a:t>
            </a:r>
            <a:endParaRPr lang="en-US" altLang="zh-CN" b="1" smtClean="0"/>
          </a:p>
          <a:p>
            <a:r>
              <a:rPr lang="en-US" altLang="zh-CN" b="1"/>
              <a:t>public static Selector open</a:t>
            </a:r>
            <a:r>
              <a:rPr lang="en-US" altLang="zh-CN" b="1" smtClean="0"/>
              <a:t>();//</a:t>
            </a:r>
            <a:r>
              <a:rPr lang="zh-CN" altLang="en-US" b="1" smtClean="0"/>
              <a:t>得</a:t>
            </a:r>
            <a:r>
              <a:rPr lang="zh-CN" altLang="en-US" b="1"/>
              <a:t>到一个选择器对象</a:t>
            </a:r>
            <a:endParaRPr lang="zh-CN" altLang="en-US" b="1"/>
          </a:p>
          <a:p>
            <a:r>
              <a:rPr lang="en-US" altLang="zh-CN" b="1" smtClean="0"/>
              <a:t>public </a:t>
            </a:r>
            <a:r>
              <a:rPr lang="en-US" altLang="zh-CN" b="1"/>
              <a:t>int select(long timeout</a:t>
            </a:r>
            <a:r>
              <a:rPr lang="en-US" altLang="zh-CN" b="1" smtClean="0"/>
              <a:t>);//</a:t>
            </a:r>
            <a:r>
              <a:rPr lang="zh-CN" altLang="en-US" b="1" smtClean="0"/>
              <a:t>监</a:t>
            </a:r>
            <a:r>
              <a:rPr lang="zh-CN" altLang="en-US" b="1"/>
              <a:t>控所有注册的通道，当其中有 </a:t>
            </a:r>
            <a:r>
              <a:rPr lang="en-US" altLang="zh-CN" b="1"/>
              <a:t>IO </a:t>
            </a:r>
            <a:r>
              <a:rPr lang="zh-CN" altLang="en-US" b="1"/>
              <a:t>操作可以进行时，将</a:t>
            </a:r>
            <a:endParaRPr lang="zh-CN" altLang="en-US" b="1"/>
          </a:p>
          <a:p>
            <a:r>
              <a:rPr lang="zh-CN" altLang="en-US" b="1"/>
              <a:t>对应的 </a:t>
            </a:r>
            <a:r>
              <a:rPr lang="en-US" altLang="zh-CN" b="1"/>
              <a:t>SelectionKey </a:t>
            </a:r>
            <a:r>
              <a:rPr lang="zh-CN" altLang="en-US" b="1"/>
              <a:t>加入到内部集合中并返回，参数用来设置超时时间</a:t>
            </a:r>
            <a:endParaRPr lang="zh-CN" altLang="en-US" b="1"/>
          </a:p>
          <a:p>
            <a:r>
              <a:rPr lang="en-US" altLang="zh-CN" b="1" smtClean="0"/>
              <a:t>public </a:t>
            </a:r>
            <a:r>
              <a:rPr lang="en-US" altLang="zh-CN" b="1"/>
              <a:t>Set&lt;SelectionKey&gt; selectedKeys</a:t>
            </a:r>
            <a:r>
              <a:rPr lang="en-US" altLang="zh-CN" b="1" smtClean="0"/>
              <a:t>();//</a:t>
            </a:r>
            <a:r>
              <a:rPr lang="zh-CN" altLang="en-US" b="1" smtClean="0"/>
              <a:t>从</a:t>
            </a:r>
            <a:r>
              <a:rPr lang="zh-CN" altLang="en-US" b="1"/>
              <a:t>内部集合中得到所有的 </a:t>
            </a:r>
            <a:r>
              <a:rPr lang="en-US" altLang="zh-CN" b="1"/>
              <a:t>SelectionKey	</a:t>
            </a:r>
            <a:endParaRPr lang="en-US" altLang="zh-CN" b="1"/>
          </a:p>
          <a:p>
            <a:r>
              <a:rPr lang="en-US" altLang="zh-CN" b="1" smtClean="0"/>
              <a:t>}</a:t>
            </a:r>
            <a:endParaRPr lang="zh-CN" altLang="en-US"/>
          </a:p>
        </p:txBody>
      </p:sp>
      <p:pic>
        <p:nvPicPr>
          <p:cNvPr id="175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3507" y="240813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r>
              <a:rPr lang="en-US" altLang="zh-CN" sz="2200" b="1"/>
              <a:t>(</a:t>
            </a:r>
            <a:r>
              <a:rPr lang="zh-CN" altLang="en-US" sz="2200" b="1"/>
              <a:t>选择器</a:t>
            </a:r>
            <a:r>
              <a:rPr lang="en-US" altLang="zh-CN" sz="2200" b="1"/>
              <a:t>) </a:t>
            </a:r>
            <a:endParaRPr lang="en-US" altLang="zh-CN" sz="2200" b="1"/>
          </a:p>
        </p:txBody>
      </p:sp>
      <p:sp>
        <p:nvSpPr>
          <p:cNvPr id="2" name="TextBox 1"/>
          <p:cNvSpPr txBox="1"/>
          <p:nvPr/>
        </p:nvSpPr>
        <p:spPr>
          <a:xfrm>
            <a:off x="691135" y="1368127"/>
            <a:ext cx="8579963" cy="3170099"/>
          </a:xfrm>
          <a:prstGeom prst="rect">
            <a:avLst/>
          </a:prstGeom>
          <a:noFill/>
        </p:spPr>
        <p:txBody>
          <a:bodyPr wrap="square" rtlCol="0">
            <a:spAutoFit/>
          </a:bodyPr>
          <a:lstStyle/>
          <a:p>
            <a:r>
              <a:rPr lang="zh-CN" altLang="en-US" sz="2000" b="1" smtClean="0">
                <a:solidFill>
                  <a:srgbClr val="0070C0"/>
                </a:solidFill>
                <a:latin typeface="Arial" panose="020B0604020202020204" pitchFamily="34" charset="0"/>
                <a:cs typeface="Arial" panose="020B0604020202020204" pitchFamily="34" charset="0"/>
              </a:rPr>
              <a:t>注意事项</a:t>
            </a:r>
            <a:endParaRPr lang="en-US" altLang="zh-CN" sz="2000" b="1">
              <a:solidFill>
                <a:srgbClr val="0070C0"/>
              </a:solidFill>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NIO</a:t>
            </a:r>
            <a:r>
              <a:rPr lang="zh-CN" altLang="en-US" smtClean="0">
                <a:latin typeface="Arial" panose="020B0604020202020204" pitchFamily="34" charset="0"/>
                <a:cs typeface="Arial" panose="020B0604020202020204" pitchFamily="34" charset="0"/>
              </a:rPr>
              <a:t>中的 </a:t>
            </a:r>
            <a:r>
              <a:rPr lang="en-US" altLang="zh-CN" smtClean="0">
                <a:latin typeface="Arial" panose="020B0604020202020204" pitchFamily="34" charset="0"/>
                <a:cs typeface="Arial" panose="020B0604020202020204" pitchFamily="34" charset="0"/>
              </a:rPr>
              <a:t>ServerSocketChannel</a:t>
            </a:r>
            <a:r>
              <a:rPr lang="zh-CN" altLang="en-US" smtClean="0">
                <a:latin typeface="Arial" panose="020B0604020202020204" pitchFamily="34" charset="0"/>
                <a:cs typeface="Arial" panose="020B0604020202020204" pitchFamily="34" charset="0"/>
              </a:rPr>
              <a:t>功能类似</a:t>
            </a:r>
            <a:r>
              <a:rPr lang="en-US" altLang="zh-CN" smtClean="0">
                <a:latin typeface="Arial" panose="020B0604020202020204" pitchFamily="34" charset="0"/>
                <a:cs typeface="Arial" panose="020B0604020202020204" pitchFamily="34" charset="0"/>
              </a:rPr>
              <a:t>ServerSocket</a:t>
            </a:r>
            <a:r>
              <a:rPr lang="zh-CN" altLang="en-US" smtClean="0">
                <a:latin typeface="Arial" panose="020B0604020202020204" pitchFamily="34" charset="0"/>
                <a:cs typeface="Arial" panose="020B0604020202020204" pitchFamily="34" charset="0"/>
              </a:rPr>
              <a:t>，</a:t>
            </a:r>
            <a:r>
              <a:rPr lang="en-US" altLang="zh-CN" smtClean="0">
                <a:latin typeface="Arial" panose="020B0604020202020204" pitchFamily="34" charset="0"/>
                <a:cs typeface="Arial" panose="020B0604020202020204" pitchFamily="34" charset="0"/>
              </a:rPr>
              <a:t>SocketChannel</a:t>
            </a:r>
            <a:r>
              <a:rPr lang="zh-CN" altLang="en-US" smtClean="0">
                <a:latin typeface="Arial" panose="020B0604020202020204" pitchFamily="34" charset="0"/>
                <a:cs typeface="Arial" panose="020B0604020202020204" pitchFamily="34" charset="0"/>
              </a:rPr>
              <a:t>功能类似</a:t>
            </a:r>
            <a:r>
              <a:rPr lang="en-US" altLang="zh-CN" smtClean="0">
                <a:latin typeface="Arial" panose="020B0604020202020204" pitchFamily="34" charset="0"/>
                <a:cs typeface="Arial" panose="020B0604020202020204" pitchFamily="34" charset="0"/>
              </a:rPr>
              <a:t>Socket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selector </a:t>
            </a:r>
            <a:r>
              <a:rPr lang="zh-CN" altLang="en-US" smtClean="0">
                <a:latin typeface="Arial" panose="020B0604020202020204" pitchFamily="34" charset="0"/>
                <a:cs typeface="Arial" panose="020B0604020202020204" pitchFamily="34" charset="0"/>
              </a:rPr>
              <a:t>相关方法说明</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r>
              <a:rPr lang="en-US" altLang="zh-CN"/>
              <a:t>selector.select</a:t>
            </a:r>
            <a:r>
              <a:rPr lang="en-US" altLang="zh-CN" smtClean="0"/>
              <a:t>()//</a:t>
            </a:r>
            <a:r>
              <a:rPr lang="zh-CN" altLang="en-US" smtClean="0"/>
              <a:t>阻塞</a:t>
            </a:r>
            <a:endParaRPr lang="en-US" altLang="zh-CN"/>
          </a:p>
          <a:p>
            <a:r>
              <a:rPr lang="en-US" altLang="zh-CN" smtClean="0"/>
              <a:t>selector.select(1000);//</a:t>
            </a:r>
            <a:r>
              <a:rPr lang="zh-CN" altLang="en-US" smtClean="0"/>
              <a:t>阻塞</a:t>
            </a:r>
            <a:r>
              <a:rPr lang="en-US" altLang="zh-CN" smtClean="0"/>
              <a:t>1000</a:t>
            </a:r>
            <a:r>
              <a:rPr lang="zh-CN" altLang="en-US" smtClean="0"/>
              <a:t>毫秒，在</a:t>
            </a:r>
            <a:r>
              <a:rPr lang="en-US" altLang="zh-CN" smtClean="0"/>
              <a:t>1000</a:t>
            </a:r>
            <a:r>
              <a:rPr lang="zh-CN" altLang="en-US" smtClean="0"/>
              <a:t>毫秒后返回</a:t>
            </a:r>
            <a:endParaRPr lang="zh-CN" altLang="en-US"/>
          </a:p>
          <a:p>
            <a:r>
              <a:rPr lang="en-US" altLang="zh-CN" smtClean="0"/>
              <a:t>selector.wakeup();//</a:t>
            </a:r>
            <a:r>
              <a:rPr lang="zh-CN" altLang="en-US" smtClean="0"/>
              <a:t>唤</a:t>
            </a:r>
            <a:r>
              <a:rPr lang="zh-CN" altLang="en-US"/>
              <a:t>醒</a:t>
            </a:r>
            <a:r>
              <a:rPr lang="en-US" altLang="zh-CN"/>
              <a:t>selector</a:t>
            </a:r>
            <a:endParaRPr lang="en-US" altLang="zh-CN"/>
          </a:p>
          <a:p>
            <a:r>
              <a:rPr lang="en-US" altLang="zh-CN" smtClean="0"/>
              <a:t>selector.selectNow();//</a:t>
            </a:r>
            <a:r>
              <a:rPr lang="zh-CN" altLang="en-US" smtClean="0"/>
              <a:t>不阻塞，立</a:t>
            </a:r>
            <a:r>
              <a:rPr lang="zh-CN" altLang="en-US"/>
              <a:t>马返</a:t>
            </a:r>
            <a:r>
              <a:rPr lang="zh-CN" altLang="en-US" smtClean="0"/>
              <a:t>还</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程原理分析图</a:t>
            </a:r>
            <a:endParaRPr lang="en-US" altLang="zh-CN" sz="2200" b="1"/>
          </a:p>
        </p:txBody>
      </p:sp>
      <p:sp>
        <p:nvSpPr>
          <p:cNvPr id="2" name="TextBox 1"/>
          <p:cNvSpPr txBox="1"/>
          <p:nvPr/>
        </p:nvSpPr>
        <p:spPr>
          <a:xfrm>
            <a:off x="691136" y="1368127"/>
            <a:ext cx="7995872" cy="707886"/>
          </a:xfrm>
          <a:prstGeom prst="rect">
            <a:avLst/>
          </a:prstGeom>
          <a:noFill/>
        </p:spPr>
        <p:txBody>
          <a:bodyPr wrap="square" rtlCol="0">
            <a:spAutoFit/>
          </a:bodyPr>
          <a:lstStyle/>
          <a:p>
            <a:r>
              <a:rPr lang="en-US" altLang="zh-CN" sz="2000" smtClean="0"/>
              <a:t>NIO </a:t>
            </a:r>
            <a:r>
              <a:rPr lang="zh-CN" altLang="en-US" sz="2000" smtClean="0"/>
              <a:t>非阻塞 </a:t>
            </a:r>
            <a:r>
              <a:rPr lang="zh-CN" altLang="en-US" sz="2000"/>
              <a:t>网</a:t>
            </a:r>
            <a:r>
              <a:rPr lang="zh-CN" altLang="en-US" sz="2000" smtClean="0"/>
              <a:t>络编程相关的</a:t>
            </a:r>
            <a:r>
              <a:rPr lang="en-US" altLang="zh-CN" sz="2000" smtClean="0"/>
              <a:t>(Selector</a:t>
            </a:r>
            <a:r>
              <a:rPr lang="zh-CN" altLang="en-US" sz="2000" smtClean="0"/>
              <a:t>、</a:t>
            </a:r>
            <a:r>
              <a:rPr lang="en-US" altLang="zh-CN" sz="2000" smtClean="0"/>
              <a:t>SelectionKey</a:t>
            </a:r>
            <a:r>
              <a:rPr lang="zh-CN" altLang="en-US" sz="2000" smtClean="0"/>
              <a:t>、</a:t>
            </a:r>
            <a:r>
              <a:rPr lang="en-US" altLang="zh-CN" sz="2000" smtClean="0"/>
              <a:t>ServerScoketChannel</a:t>
            </a:r>
            <a:r>
              <a:rPr lang="zh-CN" altLang="en-US" sz="2000" smtClean="0"/>
              <a:t>和</a:t>
            </a:r>
            <a:r>
              <a:rPr lang="en-US" altLang="zh-CN" sz="2000" smtClean="0"/>
              <a:t>SocketChannel) </a:t>
            </a:r>
            <a:r>
              <a:rPr lang="zh-CN" altLang="en-US" sz="2000" smtClean="0"/>
              <a:t>关系梳理图</a:t>
            </a:r>
            <a:endParaRPr lang="en-US" altLang="zh-CN" smtClean="0"/>
          </a:p>
        </p:txBody>
      </p:sp>
      <p:graphicFrame>
        <p:nvGraphicFramePr>
          <p:cNvPr id="8" name="对象 7"/>
          <p:cNvGraphicFramePr>
            <a:graphicFrameLocks noChangeAspect="1"/>
          </p:cNvGraphicFramePr>
          <p:nvPr/>
        </p:nvGraphicFramePr>
        <p:xfrm>
          <a:off x="6318771" y="4425670"/>
          <a:ext cx="546100" cy="711200"/>
        </p:xfrm>
        <a:graphic>
          <a:graphicData uri="http://schemas.openxmlformats.org/presentationml/2006/ole">
            <mc:AlternateContent xmlns:mc="http://schemas.openxmlformats.org/markup-compatibility/2006">
              <mc:Choice xmlns:v="urn:schemas-microsoft-com:vml" Requires="v">
                <p:oleObj spid="_x0000_s178403" name="包装程序外壳对象" showAsIcon="1" r:id="rId1" imgW="400050" imgH="523875" progId="Package">
                  <p:embed/>
                </p:oleObj>
              </mc:Choice>
              <mc:Fallback>
                <p:oleObj name="包装程序外壳对象" showAsIcon="1" r:id="rId1" imgW="400050" imgH="523875" progId="Package">
                  <p:embed/>
                  <p:pic>
                    <p:nvPicPr>
                      <p:cNvPr id="0" name="图片 178402"/>
                      <p:cNvPicPr/>
                      <p:nvPr/>
                    </p:nvPicPr>
                    <p:blipFill>
                      <a:blip r:embed="rId2"/>
                      <a:stretch>
                        <a:fillRect/>
                      </a:stretch>
                    </p:blipFill>
                    <p:spPr>
                      <a:xfrm>
                        <a:off x="6318771" y="4425670"/>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182867" y="4425670"/>
          <a:ext cx="712787" cy="711200"/>
        </p:xfrm>
        <a:graphic>
          <a:graphicData uri="http://schemas.openxmlformats.org/presentationml/2006/ole">
            <mc:AlternateContent xmlns:mc="http://schemas.openxmlformats.org/markup-compatibility/2006">
              <mc:Choice xmlns:v="urn:schemas-microsoft-com:vml" Requires="v">
                <p:oleObj spid="_x0000_s178404" name="包装程序外壳对象" showAsIcon="1" r:id="rId3" imgW="523875" imgH="523875" progId="Package">
                  <p:embed/>
                </p:oleObj>
              </mc:Choice>
              <mc:Fallback>
                <p:oleObj name="包装程序外壳对象" showAsIcon="1" r:id="rId3" imgW="523875" imgH="523875" progId="Package">
                  <p:embed/>
                  <p:pic>
                    <p:nvPicPr>
                      <p:cNvPr id="0" name="图片 178403"/>
                      <p:cNvPicPr/>
                      <p:nvPr/>
                    </p:nvPicPr>
                    <p:blipFill>
                      <a:blip r:embed="rId4"/>
                      <a:stretch>
                        <a:fillRect/>
                      </a:stretch>
                    </p:blipFill>
                    <p:spPr>
                      <a:xfrm>
                        <a:off x="7182867" y="4425670"/>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91" y="218784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34795" y="1152103"/>
            <a:ext cx="3600400" cy="4185761"/>
          </a:xfrm>
          <a:prstGeom prst="rect">
            <a:avLst/>
          </a:prstGeom>
          <a:solidFill>
            <a:schemeClr val="bg1">
              <a:lumMod val="95000"/>
            </a:schemeClr>
          </a:solidFill>
        </p:spPr>
        <p:txBody>
          <a:bodyPr wrap="square" rtlCol="0">
            <a:spAutoFit/>
          </a:bodyPr>
          <a:lstStyle/>
          <a:p>
            <a:r>
              <a:rPr lang="zh-CN" altLang="en-US" sz="1400" smtClean="0"/>
              <a:t>对右图的说明</a:t>
            </a:r>
            <a:r>
              <a:rPr lang="en-US" altLang="zh-CN" sz="1400" smtClean="0"/>
              <a:t>:</a:t>
            </a:r>
            <a:endParaRPr lang="en-US" altLang="zh-CN" sz="1400" smtClean="0"/>
          </a:p>
          <a:p>
            <a:pPr marL="342900" indent="-342900">
              <a:buAutoNum type="arabicPeriod"/>
            </a:pPr>
            <a:r>
              <a:rPr lang="zh-CN" altLang="en-US" sz="1400" smtClean="0"/>
              <a:t>当客户端连接时，会通过</a:t>
            </a:r>
            <a:r>
              <a:rPr lang="en-US" altLang="zh-CN" sz="1400" smtClean="0"/>
              <a:t>ServerSocketChannel </a:t>
            </a:r>
            <a:r>
              <a:rPr lang="zh-CN" altLang="en-US" sz="1400" smtClean="0"/>
              <a:t>得到 </a:t>
            </a:r>
            <a:r>
              <a:rPr lang="en-US" altLang="zh-CN" sz="1400" smtClean="0"/>
              <a:t>SocketChannel</a:t>
            </a:r>
            <a:endParaRPr lang="en-US" altLang="zh-CN" sz="1400" smtClean="0"/>
          </a:p>
          <a:p>
            <a:pPr marL="342900" indent="-342900">
              <a:buFontTx/>
              <a:buAutoNum type="arabicPeriod"/>
            </a:pPr>
            <a:r>
              <a:rPr lang="en-US" altLang="zh-CN" sz="1400" smtClean="0"/>
              <a:t>Selector </a:t>
            </a:r>
            <a:r>
              <a:rPr lang="zh-CN" altLang="en-US" sz="1400"/>
              <a:t>进行监听  </a:t>
            </a:r>
            <a:r>
              <a:rPr lang="en-US" altLang="zh-CN" sz="1400"/>
              <a:t>select </a:t>
            </a:r>
            <a:r>
              <a:rPr lang="zh-CN" altLang="en-US" sz="1400"/>
              <a:t>方法</a:t>
            </a:r>
            <a:r>
              <a:rPr lang="en-US" altLang="zh-CN" sz="1400"/>
              <a:t>, </a:t>
            </a:r>
            <a:r>
              <a:rPr lang="zh-CN" altLang="en-US" sz="1400"/>
              <a:t>返回有事件发生的通道的个数</a:t>
            </a:r>
            <a:r>
              <a:rPr lang="en-US" altLang="zh-CN" sz="1400"/>
              <a:t>.</a:t>
            </a:r>
            <a:endParaRPr lang="en-US" altLang="zh-CN" sz="1400"/>
          </a:p>
          <a:p>
            <a:pPr marL="342900" indent="-342900">
              <a:buAutoNum type="arabicPeriod"/>
            </a:pPr>
            <a:endParaRPr lang="en-US" altLang="zh-CN" sz="1400" smtClean="0"/>
          </a:p>
          <a:p>
            <a:pPr marL="342900" indent="-342900">
              <a:buAutoNum type="arabicPeriod"/>
            </a:pPr>
            <a:r>
              <a:rPr lang="zh-CN" altLang="en-US" sz="1400" smtClean="0"/>
              <a:t>将</a:t>
            </a:r>
            <a:r>
              <a:rPr lang="en-US" altLang="zh-CN" sz="1400" smtClean="0"/>
              <a:t>socketChannel</a:t>
            </a:r>
            <a:r>
              <a:rPr lang="zh-CN" altLang="en-US" sz="1400" smtClean="0"/>
              <a:t>注册到</a:t>
            </a:r>
            <a:r>
              <a:rPr lang="en-US" altLang="zh-CN" sz="1400" smtClean="0"/>
              <a:t>Selector</a:t>
            </a:r>
            <a:r>
              <a:rPr lang="zh-CN" altLang="en-US" sz="1400" smtClean="0"/>
              <a:t>上</a:t>
            </a:r>
            <a:r>
              <a:rPr lang="en-US" altLang="zh-CN" sz="1400"/>
              <a:t>, register(Selector sel, </a:t>
            </a:r>
            <a:r>
              <a:rPr lang="en-US" altLang="zh-CN" sz="1400" b="1"/>
              <a:t>int </a:t>
            </a:r>
            <a:r>
              <a:rPr lang="en-US" altLang="zh-CN" sz="1400"/>
              <a:t>ops</a:t>
            </a:r>
            <a:r>
              <a:rPr lang="en-US" altLang="zh-CN" sz="1400" smtClean="0"/>
              <a:t>), </a:t>
            </a:r>
            <a:r>
              <a:rPr lang="zh-CN" altLang="en-US" sz="1400" smtClean="0"/>
              <a:t>一个</a:t>
            </a:r>
            <a:r>
              <a:rPr lang="en-US" altLang="zh-CN" sz="1400" smtClean="0"/>
              <a:t>selector</a:t>
            </a:r>
            <a:r>
              <a:rPr lang="zh-CN" altLang="en-US" sz="1400" smtClean="0"/>
              <a:t>上可以注册多个</a:t>
            </a:r>
            <a:r>
              <a:rPr lang="en-US" altLang="zh-CN" sz="1400" smtClean="0"/>
              <a:t>SocketChannel</a:t>
            </a:r>
            <a:endParaRPr lang="en-US" altLang="zh-CN" sz="1400" smtClean="0"/>
          </a:p>
          <a:p>
            <a:pPr marL="342900" indent="-342900">
              <a:buAutoNum type="arabicPeriod"/>
            </a:pPr>
            <a:endParaRPr lang="en-US" altLang="zh-CN" sz="1400" smtClean="0"/>
          </a:p>
          <a:p>
            <a:pPr marL="342900" indent="-342900">
              <a:buAutoNum type="arabicPeriod"/>
            </a:pPr>
            <a:r>
              <a:rPr lang="zh-CN" altLang="en-US" sz="1400"/>
              <a:t>注</a:t>
            </a:r>
            <a:r>
              <a:rPr lang="zh-CN" altLang="en-US" sz="1400" smtClean="0"/>
              <a:t>册后返回一个 </a:t>
            </a:r>
            <a:r>
              <a:rPr lang="en-US" altLang="zh-CN" sz="1400" smtClean="0"/>
              <a:t>SelectionKey, </a:t>
            </a:r>
            <a:r>
              <a:rPr lang="zh-CN" altLang="en-US" sz="1400" smtClean="0"/>
              <a:t>会和该</a:t>
            </a:r>
            <a:r>
              <a:rPr lang="en-US" altLang="zh-CN" sz="1400" smtClean="0"/>
              <a:t>Selector </a:t>
            </a:r>
            <a:r>
              <a:rPr lang="zh-CN" altLang="en-US" sz="1400" smtClean="0"/>
              <a:t>关联</a:t>
            </a:r>
            <a:r>
              <a:rPr lang="en-US" altLang="zh-CN" sz="1400" smtClean="0"/>
              <a:t>(</a:t>
            </a:r>
            <a:r>
              <a:rPr lang="zh-CN" altLang="en-US" sz="1400" smtClean="0"/>
              <a:t>集合</a:t>
            </a:r>
            <a:r>
              <a:rPr lang="en-US" altLang="zh-CN" sz="1400" smtClean="0"/>
              <a:t>)</a:t>
            </a:r>
            <a:endParaRPr lang="en-US" altLang="zh-CN" sz="1400" smtClean="0"/>
          </a:p>
          <a:p>
            <a:pPr marL="342900" indent="-342900">
              <a:buAutoNum type="arabicPeriod"/>
            </a:pPr>
            <a:r>
              <a:rPr lang="zh-CN" altLang="en-US" sz="1400" smtClean="0"/>
              <a:t>进一步得到各个 </a:t>
            </a:r>
            <a:r>
              <a:rPr lang="en-US" altLang="zh-CN" sz="1400" smtClean="0"/>
              <a:t>SelectionKey (</a:t>
            </a:r>
            <a:r>
              <a:rPr lang="zh-CN" altLang="en-US" sz="1400" smtClean="0"/>
              <a:t>有事件发生</a:t>
            </a:r>
            <a:r>
              <a:rPr lang="en-US" altLang="zh-CN" sz="1400" smtClean="0"/>
              <a:t>)</a:t>
            </a:r>
            <a:endParaRPr lang="en-US" altLang="zh-CN" sz="1400" smtClean="0"/>
          </a:p>
          <a:p>
            <a:pPr marL="342900" indent="-342900">
              <a:buAutoNum type="arabicPeriod"/>
            </a:pPr>
            <a:r>
              <a:rPr lang="zh-CN" altLang="en-US" sz="1400" smtClean="0"/>
              <a:t>在通过 </a:t>
            </a:r>
            <a:r>
              <a:rPr lang="en-US" altLang="zh-CN" sz="1400"/>
              <a:t>SelectionKey </a:t>
            </a:r>
            <a:r>
              <a:rPr lang="en-US" altLang="zh-CN" sz="1400" smtClean="0"/>
              <a:t> </a:t>
            </a:r>
            <a:r>
              <a:rPr lang="zh-CN" altLang="en-US" sz="1400" smtClean="0"/>
              <a:t>反向获取 </a:t>
            </a:r>
            <a:r>
              <a:rPr lang="en-US" altLang="zh-CN" sz="1400" smtClean="0"/>
              <a:t>SocketChannel , </a:t>
            </a:r>
            <a:r>
              <a:rPr lang="zh-CN" altLang="en-US" sz="1400" smtClean="0"/>
              <a:t>方法</a:t>
            </a:r>
            <a:r>
              <a:rPr lang="en-US" altLang="zh-CN" sz="1400" smtClean="0"/>
              <a:t> </a:t>
            </a:r>
            <a:r>
              <a:rPr lang="en-US" altLang="zh-CN" sz="1400"/>
              <a:t>channel</a:t>
            </a:r>
            <a:r>
              <a:rPr lang="en-US" altLang="zh-CN" sz="1400" smtClean="0"/>
              <a:t>()</a:t>
            </a:r>
            <a:endParaRPr lang="en-US" altLang="zh-CN" sz="1400" smtClean="0"/>
          </a:p>
          <a:p>
            <a:pPr marL="342900" indent="-342900">
              <a:buAutoNum type="arabicPeriod"/>
            </a:pPr>
            <a:r>
              <a:rPr lang="zh-CN" altLang="en-US" sz="1400"/>
              <a:t>可</a:t>
            </a:r>
            <a:r>
              <a:rPr lang="zh-CN" altLang="en-US" sz="1400" smtClean="0"/>
              <a:t>以通过  </a:t>
            </a:r>
            <a:r>
              <a:rPr lang="zh-CN" altLang="en-US" sz="1400"/>
              <a:t>得</a:t>
            </a:r>
            <a:r>
              <a:rPr lang="zh-CN" altLang="en-US" sz="1400" smtClean="0"/>
              <a:t>到的 </a:t>
            </a:r>
            <a:r>
              <a:rPr lang="en-US" altLang="zh-CN" sz="1400" smtClean="0"/>
              <a:t>channel </a:t>
            </a:r>
            <a:r>
              <a:rPr lang="zh-CN" altLang="en-US" sz="1400" smtClean="0"/>
              <a:t> </a:t>
            </a:r>
            <a:r>
              <a:rPr lang="en-US" altLang="zh-CN" sz="1400" smtClean="0"/>
              <a:t>, </a:t>
            </a:r>
            <a:r>
              <a:rPr lang="zh-CN" altLang="en-US" sz="1400" smtClean="0"/>
              <a:t>完成业务处理</a:t>
            </a:r>
            <a:endParaRPr lang="en-US" altLang="zh-CN" sz="1400" smtClean="0"/>
          </a:p>
          <a:p>
            <a:pPr marL="342900" indent="-342900">
              <a:buAutoNum type="arabicPeriod"/>
            </a:pPr>
            <a:r>
              <a:rPr lang="zh-CN" altLang="en-US" sz="1400"/>
              <a:t>代</a:t>
            </a:r>
            <a:r>
              <a:rPr lang="zh-CN" altLang="en-US" sz="1400" smtClean="0"/>
              <a:t>码撑腰。。。</a:t>
            </a:r>
            <a:endParaRPr lang="zh-CN" altLang="en-US" sz="1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的介绍</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506263" y="1368127"/>
            <a:ext cx="8836843" cy="2862322"/>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a:t>
            </a:r>
            <a:r>
              <a:rPr lang="zh-CN" altLang="en-US" smtClean="0"/>
              <a:t>架，</a:t>
            </a:r>
            <a:r>
              <a:rPr lang="zh-CN" altLang="en-US"/>
              <a:t>现为 </a:t>
            </a:r>
            <a:r>
              <a:rPr lang="en-US" altLang="zh-CN"/>
              <a:t>Github</a:t>
            </a:r>
            <a:r>
              <a:rPr lang="zh-CN" altLang="en-US"/>
              <a:t>上的独立项</a:t>
            </a:r>
            <a:r>
              <a:rPr lang="zh-CN" altLang="en-US" smtClean="0"/>
              <a:t>目。</a:t>
            </a:r>
            <a:endParaRPr lang="en-US" altLang="zh-CN" smtClean="0"/>
          </a:p>
          <a:p>
            <a:pPr marL="342900" indent="-342900">
              <a:buAutoNum type="arabicParenR"/>
            </a:pPr>
            <a:r>
              <a:rPr lang="en-US" altLang="zh-CN" smtClean="0"/>
              <a:t>Netty </a:t>
            </a:r>
            <a:r>
              <a:rPr lang="zh-CN" altLang="en-US" smtClean="0"/>
              <a:t>是</a:t>
            </a:r>
            <a:r>
              <a:rPr lang="zh-CN" altLang="en-US"/>
              <a:t>一个异步的、基于事件驱动的网络应用框</a:t>
            </a:r>
            <a:r>
              <a:rPr lang="zh-CN" altLang="en-US" smtClean="0"/>
              <a:t>架，</a:t>
            </a:r>
            <a:r>
              <a:rPr lang="zh-CN" altLang="en-US"/>
              <a:t>用以快速开发高性能、高可靠性的网络 </a:t>
            </a:r>
            <a:r>
              <a:rPr lang="en-US" altLang="zh-CN"/>
              <a:t>IO </a:t>
            </a:r>
            <a:r>
              <a:rPr lang="zh-CN" altLang="en-US"/>
              <a:t>程</a:t>
            </a:r>
            <a:r>
              <a:rPr lang="zh-CN" altLang="en-US" smtClean="0"/>
              <a:t>序。</a:t>
            </a:r>
            <a:endParaRPr lang="en-US" altLang="zh-CN" smtClean="0"/>
          </a:p>
          <a:p>
            <a:pPr marL="342900" indent="-342900">
              <a:buAutoNum type="arabicParenR"/>
            </a:pPr>
            <a:endParaRPr lang="en-US" altLang="zh-CN" smtClean="0"/>
          </a:p>
          <a:p>
            <a:pPr marL="342900" indent="-342900">
              <a:buAutoNum type="arabicParenR"/>
            </a:pPr>
            <a:r>
              <a:rPr lang="en-US" altLang="zh-CN" smtClean="0"/>
              <a:t>Netty</a:t>
            </a:r>
            <a:r>
              <a:rPr lang="zh-CN" altLang="en-US" smtClean="0"/>
              <a:t>主要针对在</a:t>
            </a:r>
            <a:r>
              <a:rPr lang="en-US" altLang="zh-CN" smtClean="0"/>
              <a:t>TCP</a:t>
            </a:r>
            <a:r>
              <a:rPr lang="zh-CN" altLang="en-US"/>
              <a:t>协议下，面向</a:t>
            </a:r>
            <a:r>
              <a:rPr lang="en-US" altLang="zh-CN"/>
              <a:t>Clients</a:t>
            </a:r>
            <a:r>
              <a:rPr lang="zh-CN" altLang="en-US"/>
              <a:t>端的高并发应用，或者</a:t>
            </a:r>
            <a:r>
              <a:rPr lang="en-US" altLang="zh-CN"/>
              <a:t>Peer-to-Peer</a:t>
            </a:r>
            <a:r>
              <a:rPr lang="zh-CN" altLang="en-US"/>
              <a:t>场景下的大量数据持续传输的应用</a:t>
            </a:r>
            <a:r>
              <a:rPr lang="zh-CN" altLang="en-US" smtClean="0"/>
              <a:t>。</a:t>
            </a:r>
            <a:endParaRPr lang="en-US" altLang="zh-CN" smtClean="0"/>
          </a:p>
          <a:p>
            <a:pPr marL="342900" indent="-342900">
              <a:buFontTx/>
              <a:buAutoNum type="arabicParenR"/>
            </a:pPr>
            <a:r>
              <a:rPr lang="en-US" altLang="zh-CN"/>
              <a:t>Netty</a:t>
            </a:r>
            <a:r>
              <a:rPr lang="zh-CN" altLang="en-US"/>
              <a:t>本质是一个</a:t>
            </a:r>
            <a:r>
              <a:rPr lang="en-US" altLang="zh-CN"/>
              <a:t>NIO</a:t>
            </a:r>
            <a:r>
              <a:rPr lang="zh-CN" altLang="en-US"/>
              <a:t>框架，适用于服务器通讯相关的多种应用场</a:t>
            </a:r>
            <a:r>
              <a:rPr lang="zh-CN" altLang="en-US" smtClean="0"/>
              <a:t>景</a:t>
            </a:r>
            <a:endParaRPr lang="en-US" altLang="zh-CN" smtClean="0"/>
          </a:p>
          <a:p>
            <a:pPr marL="342900" indent="-342900">
              <a:buFontTx/>
              <a:buAutoNum type="arabicParenR"/>
            </a:pPr>
            <a:r>
              <a:rPr lang="zh-CN" altLang="en-US" smtClean="0"/>
              <a:t>要透彻理解</a:t>
            </a:r>
            <a:r>
              <a:rPr lang="en-US" altLang="zh-CN" smtClean="0"/>
              <a:t>Netty </a:t>
            </a:r>
            <a:r>
              <a:rPr lang="zh-CN" altLang="en-US" smtClean="0"/>
              <a:t>， </a:t>
            </a:r>
            <a:r>
              <a:rPr lang="zh-CN" altLang="en-US"/>
              <a:t>需</a:t>
            </a:r>
            <a:r>
              <a:rPr lang="zh-CN" altLang="en-US" smtClean="0"/>
              <a:t>要先</a:t>
            </a:r>
            <a:r>
              <a:rPr lang="zh-CN" altLang="en-US"/>
              <a:t>学</a:t>
            </a:r>
            <a:r>
              <a:rPr lang="zh-CN" altLang="en-US" smtClean="0"/>
              <a:t>习 </a:t>
            </a:r>
            <a:r>
              <a:rPr lang="en-US" altLang="zh-CN" smtClean="0"/>
              <a:t>NIO </a:t>
            </a:r>
            <a:r>
              <a:rPr lang="zh-CN" altLang="en-US" smtClean="0"/>
              <a:t>， </a:t>
            </a:r>
            <a:r>
              <a:rPr lang="zh-CN" altLang="en-US"/>
              <a:t>这</a:t>
            </a:r>
            <a:r>
              <a:rPr lang="zh-CN" altLang="en-US" smtClean="0"/>
              <a:t>样我们才能阅读 </a:t>
            </a:r>
            <a:r>
              <a:rPr lang="en-US" altLang="zh-CN" smtClean="0"/>
              <a:t>Netty </a:t>
            </a:r>
            <a:r>
              <a:rPr lang="zh-CN" altLang="en-US" smtClean="0"/>
              <a:t>的源码。</a:t>
            </a:r>
            <a:r>
              <a:rPr lang="en-US" altLang="zh-CN" smtClean="0"/>
              <a:t> </a:t>
            </a:r>
            <a:endParaRPr lang="en-US" altLang="zh-CN" smtClean="0"/>
          </a:p>
          <a:p>
            <a:pPr marL="342900" indent="-342900">
              <a:buAutoNum type="arabicParenR"/>
            </a:pPr>
            <a:endParaRPr lang="en-US" altLang="zh-CN" smtClean="0"/>
          </a:p>
          <a:p>
            <a:pPr marL="342900" indent="-342900">
              <a:buAutoNum type="arabicParenR"/>
            </a:pPr>
            <a:endParaRPr lang="en-US" altLang="zh-CN"/>
          </a:p>
        </p:txBody>
      </p:sp>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591" y="4507448"/>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a:t>非阻塞 网络编</a:t>
            </a:r>
            <a:r>
              <a:rPr lang="zh-CN" altLang="en-US" sz="2200" b="1" smtClean="0"/>
              <a:t>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smtClean="0"/>
              <a:t>案例要求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smtClean="0"/>
              <a:t>入</a:t>
            </a:r>
            <a:r>
              <a:rPr lang="zh-CN" altLang="en-US"/>
              <a:t>门案例，实现服务器端和客户端之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目</a:t>
            </a:r>
            <a:r>
              <a:rPr lang="zh-CN" altLang="en-US" smtClean="0"/>
              <a:t>的：理解</a:t>
            </a:r>
            <a:r>
              <a:rPr lang="en-US" altLang="zh-CN" smtClean="0"/>
              <a:t>NIO</a:t>
            </a:r>
            <a:r>
              <a:rPr lang="zh-CN" altLang="en-US" smtClean="0"/>
              <a:t>非阻塞网络编程</a:t>
            </a:r>
            <a:r>
              <a:rPr lang="zh-CN" altLang="en-US"/>
              <a:t>机</a:t>
            </a:r>
            <a:r>
              <a:rPr lang="zh-CN" altLang="en-US" smtClean="0"/>
              <a:t>制</a:t>
            </a:r>
            <a:endParaRPr lang="en-US" altLang="zh-CN" smtClean="0"/>
          </a:p>
          <a:p>
            <a:pPr marL="342900" indent="-342900">
              <a:buAutoNum type="arabicParenR"/>
            </a:pPr>
            <a:r>
              <a:rPr lang="zh-CN" altLang="en-US" smtClean="0"/>
              <a:t>看老师代码演示</a:t>
            </a:r>
            <a:endParaRPr lang="en-US" altLang="zh-CN" smtClean="0"/>
          </a:p>
        </p:txBody>
      </p:sp>
      <p:graphicFrame>
        <p:nvGraphicFramePr>
          <p:cNvPr id="3" name="对象 2"/>
          <p:cNvGraphicFramePr>
            <a:graphicFrameLocks noChangeAspect="1"/>
          </p:cNvGraphicFramePr>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587" name="包装程序外壳对象" showAsIcon="1" r:id="rId1" imgW="371475" imgH="523875" progId="Package">
                  <p:embed/>
                </p:oleObj>
              </mc:Choice>
              <mc:Fallback>
                <p:oleObj name="包装程序外壳对象" showAsIcon="1" r:id="rId1" imgW="371475" imgH="523875" progId="Package">
                  <p:embed/>
                  <p:pic>
                    <p:nvPicPr>
                      <p:cNvPr id="0" name="图片 179586"/>
                      <p:cNvPicPr/>
                      <p:nvPr/>
                    </p:nvPicPr>
                    <p:blipFill>
                      <a:blip r:embed="rId2"/>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588" name="包装程序外壳对象" showAsIcon="1" r:id="rId3" imgW="962025" imgH="523875" progId="Package">
                  <p:embed/>
                </p:oleObj>
              </mc:Choice>
              <mc:Fallback>
                <p:oleObj name="包装程序外壳对象" showAsIcon="1" r:id="rId3" imgW="962025" imgH="523875" progId="Package">
                  <p:embed/>
                  <p:pic>
                    <p:nvPicPr>
                      <p:cNvPr id="0" name="图片 179587"/>
                      <p:cNvPicPr/>
                      <p:nvPr/>
                    </p:nvPicPr>
                    <p:blipFill>
                      <a:blip r:embed="rId4"/>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589" name="包装程序外壳对象" showAsIcon="1" r:id="rId5" imgW="904875" imgH="523875" progId="Package">
                  <p:embed/>
                </p:oleObj>
              </mc:Choice>
              <mc:Fallback>
                <p:oleObj name="包装程序外壳对象" showAsIcon="1" r:id="rId5" imgW="904875" imgH="523875" progId="Package">
                  <p:embed/>
                  <p:pic>
                    <p:nvPicPr>
                      <p:cNvPr id="0" name="图片 179588"/>
                      <p:cNvPicPr/>
                      <p:nvPr/>
                    </p:nvPicPr>
                    <p:blipFill>
                      <a:blip r:embed="rId6"/>
                      <a:stretch>
                        <a:fillRect/>
                      </a:stretch>
                    </p:blipFill>
                    <p:spPr>
                      <a:xfrm>
                        <a:off x="5166643" y="3744391"/>
                        <a:ext cx="126689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a:t>
            </a:r>
            <a:endParaRPr lang="en-US" altLang="zh-CN" sz="2200" b="1"/>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smtClean="0"/>
          </a:p>
          <a:p>
            <a:pPr marL="342900" indent="-342900">
              <a:buAutoNum type="arabicParenR"/>
            </a:pPr>
            <a:r>
              <a:rPr lang="en-US" altLang="zh-CN" smtClean="0"/>
              <a:t>SelectionKey</a:t>
            </a:r>
            <a:r>
              <a:rPr lang="zh-CN" altLang="en-US" smtClean="0"/>
              <a:t>，</a:t>
            </a:r>
            <a:r>
              <a:rPr lang="zh-CN" altLang="en-US"/>
              <a:t>表示</a:t>
            </a:r>
            <a:r>
              <a:rPr lang="zh-CN" altLang="en-US" smtClean="0"/>
              <a:t> </a:t>
            </a:r>
            <a:r>
              <a:rPr lang="en-US" altLang="zh-CN"/>
              <a:t>Selector </a:t>
            </a:r>
            <a:r>
              <a:rPr lang="zh-CN" altLang="en-US"/>
              <a:t>和网络通道的注册关</a:t>
            </a:r>
            <a:r>
              <a:rPr lang="zh-CN" altLang="en-US" smtClean="0"/>
              <a:t>系</a:t>
            </a:r>
            <a:r>
              <a:rPr lang="en-US" altLang="zh-CN" smtClean="0"/>
              <a:t>, </a:t>
            </a:r>
            <a:r>
              <a:rPr lang="zh-CN" altLang="en-US" smtClean="0"/>
              <a:t>共四种</a:t>
            </a:r>
            <a:r>
              <a:rPr lang="en-US" altLang="zh-CN" smtClean="0"/>
              <a:t>:</a:t>
            </a:r>
            <a:endParaRPr lang="en-US" altLang="zh-CN" smtClean="0"/>
          </a:p>
          <a:p>
            <a:endParaRPr lang="en-US" altLang="zh-CN"/>
          </a:p>
          <a:p>
            <a:r>
              <a:rPr lang="en-US" altLang="zh-CN" smtClean="0"/>
              <a:t>int </a:t>
            </a:r>
            <a:r>
              <a:rPr lang="en-US" altLang="zh-CN"/>
              <a:t>OP_ACCEPT</a:t>
            </a:r>
            <a:r>
              <a:rPr lang="zh-CN" altLang="en-US"/>
              <a:t>：有新的网络连接可以 </a:t>
            </a:r>
            <a:r>
              <a:rPr lang="en-US" altLang="zh-CN"/>
              <a:t>accept</a:t>
            </a:r>
            <a:r>
              <a:rPr lang="zh-CN" altLang="en-US"/>
              <a:t>，值为 </a:t>
            </a:r>
            <a:r>
              <a:rPr lang="en-US" altLang="zh-CN"/>
              <a:t>16</a:t>
            </a:r>
            <a:endParaRPr lang="en-US" altLang="zh-CN"/>
          </a:p>
          <a:p>
            <a:r>
              <a:rPr lang="en-US" altLang="zh-CN" smtClean="0"/>
              <a:t>int </a:t>
            </a:r>
            <a:r>
              <a:rPr lang="en-US" altLang="zh-CN"/>
              <a:t>OP_CONNECT</a:t>
            </a:r>
            <a:r>
              <a:rPr lang="zh-CN" altLang="en-US"/>
              <a:t>：代表连接已经建立，值为 </a:t>
            </a:r>
            <a:r>
              <a:rPr lang="en-US" altLang="zh-CN"/>
              <a:t>8</a:t>
            </a:r>
            <a:endParaRPr lang="en-US" altLang="zh-CN"/>
          </a:p>
          <a:p>
            <a:r>
              <a:rPr lang="en-US" altLang="zh-CN" smtClean="0"/>
              <a:t>int OP_READ</a:t>
            </a:r>
            <a:r>
              <a:rPr lang="zh-CN" altLang="en-US" smtClean="0"/>
              <a:t>：</a:t>
            </a:r>
            <a:r>
              <a:rPr lang="zh-CN" altLang="en-US"/>
              <a:t>代</a:t>
            </a:r>
            <a:r>
              <a:rPr lang="zh-CN" altLang="en-US" smtClean="0"/>
              <a:t>表读操</a:t>
            </a:r>
            <a:r>
              <a:rPr lang="zh-CN" altLang="en-US"/>
              <a:t>作，值为 </a:t>
            </a:r>
            <a:r>
              <a:rPr lang="en-US" altLang="zh-CN"/>
              <a:t>1 </a:t>
            </a:r>
            <a:endParaRPr lang="en-US" altLang="zh-CN"/>
          </a:p>
          <a:p>
            <a:r>
              <a:rPr lang="en-US" altLang="zh-CN" smtClean="0"/>
              <a:t>int </a:t>
            </a:r>
            <a:r>
              <a:rPr lang="en-US" altLang="zh-CN"/>
              <a:t>OP_WRITE</a:t>
            </a:r>
            <a:r>
              <a:rPr lang="zh-CN" altLang="en-US"/>
              <a:t>：代</a:t>
            </a:r>
            <a:r>
              <a:rPr lang="zh-CN" altLang="en-US" smtClean="0"/>
              <a:t>表写</a:t>
            </a:r>
            <a:r>
              <a:rPr lang="zh-CN" altLang="en-US"/>
              <a:t>操作，值为 </a:t>
            </a:r>
            <a:r>
              <a:rPr lang="en-US" altLang="zh-CN" smtClean="0"/>
              <a:t>4</a:t>
            </a:r>
            <a:endParaRPr lang="en-US" altLang="zh-CN" smtClean="0"/>
          </a:p>
          <a:p>
            <a:r>
              <a:rPr lang="zh-CN" altLang="en-US" smtClean="0"/>
              <a:t>源码中：</a:t>
            </a:r>
            <a:endParaRPr lang="en-US" altLang="zh-CN"/>
          </a:p>
          <a:p>
            <a:r>
              <a:rPr lang="en-US" altLang="zh-CN" b="1"/>
              <a:t>public static final int </a:t>
            </a:r>
            <a:r>
              <a:rPr lang="en-US" altLang="zh-CN" b="1" i="1"/>
              <a:t>OP_READ = 1 &lt;&lt; 0</a:t>
            </a:r>
            <a:r>
              <a:rPr lang="en-US" altLang="zh-CN" b="1" i="1" smtClean="0"/>
              <a:t>; </a:t>
            </a:r>
            <a:endParaRPr lang="en-US" altLang="zh-CN" b="1" i="1"/>
          </a:p>
          <a:p>
            <a:r>
              <a:rPr lang="en-US" altLang="zh-CN" b="1" smtClean="0"/>
              <a:t>public </a:t>
            </a:r>
            <a:r>
              <a:rPr lang="en-US" altLang="zh-CN" b="1"/>
              <a:t>static final int </a:t>
            </a:r>
            <a:r>
              <a:rPr lang="en-US" altLang="zh-CN" b="1" i="1"/>
              <a:t>OP_WRITE = 1 &lt;&lt; 2</a:t>
            </a:r>
            <a:r>
              <a:rPr lang="en-US" altLang="zh-CN" b="1" i="1" smtClean="0"/>
              <a:t>;</a:t>
            </a:r>
            <a:endParaRPr lang="zh-CN" altLang="en-US"/>
          </a:p>
          <a:p>
            <a:r>
              <a:rPr lang="en-US" altLang="zh-CN" b="1" smtClean="0"/>
              <a:t>public </a:t>
            </a:r>
            <a:r>
              <a:rPr lang="en-US" altLang="zh-CN" b="1"/>
              <a:t>static final int </a:t>
            </a:r>
            <a:r>
              <a:rPr lang="en-US" altLang="zh-CN" b="1" i="1"/>
              <a:t>OP_CONNECT = 1 &lt;&lt; 3</a:t>
            </a:r>
            <a:r>
              <a:rPr lang="en-US" altLang="zh-CN" b="1" i="1" smtClean="0"/>
              <a:t>;</a:t>
            </a:r>
            <a:endParaRPr lang="zh-CN" altLang="en-US"/>
          </a:p>
          <a:p>
            <a:r>
              <a:rPr lang="en-US" altLang="zh-CN" b="1" smtClean="0"/>
              <a:t>public </a:t>
            </a:r>
            <a:r>
              <a:rPr lang="en-US" altLang="zh-CN" b="1"/>
              <a:t>static final int </a:t>
            </a:r>
            <a:r>
              <a:rPr lang="en-US" altLang="zh-CN" b="1" i="1"/>
              <a:t>OP_ACCEPT = 1 &lt;&lt; 4;</a:t>
            </a:r>
            <a:endParaRPr lang="en-US" altLang="zh-CN"/>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SelectionKey </a:t>
            </a:r>
            <a:endParaRPr lang="en-US" altLang="zh-CN" sz="2200" b="1"/>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smtClean="0"/>
              <a:t>SelectionKey</a:t>
            </a:r>
            <a:r>
              <a:rPr lang="zh-CN" altLang="en-US" smtClean="0"/>
              <a:t>相关方法</a:t>
            </a:r>
            <a:endParaRPr lang="en-US" altLang="zh-CN" smtClean="0"/>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r>
              <a:rPr lang="en-US" altLang="zh-CN" sz="1400" smtClean="0"/>
              <a:t>{</a:t>
            </a:r>
            <a:endParaRPr lang="en-US" altLang="zh-CN" sz="1400" smtClean="0"/>
          </a:p>
          <a:p>
            <a:r>
              <a:rPr lang="en-US" altLang="zh-CN" sz="1400"/>
              <a:t> </a:t>
            </a:r>
            <a:r>
              <a:rPr lang="en-US" altLang="zh-CN" sz="1400" smtClean="0"/>
              <a:t>    public </a:t>
            </a:r>
            <a:r>
              <a:rPr lang="en-US" altLang="zh-CN" sz="1400"/>
              <a:t>abstract Selector selector</a:t>
            </a:r>
            <a:r>
              <a:rPr lang="en-US" altLang="zh-CN" sz="1400" smtClean="0"/>
              <a:t>();//</a:t>
            </a:r>
            <a:r>
              <a:rPr lang="zh-CN" altLang="en-US" sz="1400" smtClean="0"/>
              <a:t>得</a:t>
            </a:r>
            <a:r>
              <a:rPr lang="zh-CN" altLang="en-US" sz="1400"/>
              <a:t>到与之关联的 </a:t>
            </a:r>
            <a:r>
              <a:rPr lang="en-US" altLang="zh-CN" sz="1400"/>
              <a:t>Selector </a:t>
            </a:r>
            <a:r>
              <a:rPr lang="zh-CN" altLang="en-US" sz="1400"/>
              <a:t>对象</a:t>
            </a:r>
            <a:endParaRPr lang="zh-CN" altLang="en-US" sz="1400"/>
          </a:p>
          <a:p>
            <a:r>
              <a:rPr lang="zh-CN" altLang="en-US" sz="1400"/>
              <a:t> </a:t>
            </a:r>
            <a:r>
              <a:rPr lang="en-US" altLang="zh-CN" sz="1400"/>
              <a:t>public abstract SelectableChannel channel</a:t>
            </a:r>
            <a:r>
              <a:rPr lang="en-US" altLang="zh-CN" sz="1400" smtClean="0"/>
              <a:t>();//</a:t>
            </a:r>
            <a:r>
              <a:rPr lang="zh-CN" altLang="en-US" sz="1400" smtClean="0"/>
              <a:t>得</a:t>
            </a:r>
            <a:r>
              <a:rPr lang="zh-CN" altLang="en-US" sz="1400"/>
              <a:t>到与之关联的通道</a:t>
            </a:r>
            <a:endParaRPr lang="zh-CN" altLang="en-US" sz="1400"/>
          </a:p>
          <a:p>
            <a:r>
              <a:rPr lang="zh-CN" altLang="en-US" sz="1400"/>
              <a:t> </a:t>
            </a:r>
            <a:r>
              <a:rPr lang="en-US" altLang="zh-CN" sz="1400"/>
              <a:t>public final Object attachment</a:t>
            </a:r>
            <a:r>
              <a:rPr lang="en-US" altLang="zh-CN" sz="1400" smtClean="0"/>
              <a:t>();//</a:t>
            </a:r>
            <a:r>
              <a:rPr lang="zh-CN" altLang="en-US" sz="1400" smtClean="0"/>
              <a:t>得</a:t>
            </a:r>
            <a:r>
              <a:rPr lang="zh-CN" altLang="en-US" sz="1400"/>
              <a:t>到与之关联的共享数据</a:t>
            </a:r>
            <a:endParaRPr lang="zh-CN" altLang="en-US" sz="1400"/>
          </a:p>
          <a:p>
            <a:r>
              <a:rPr lang="zh-CN" altLang="en-US" sz="1400"/>
              <a:t> </a:t>
            </a:r>
            <a:r>
              <a:rPr lang="en-US" altLang="zh-CN" sz="1400"/>
              <a:t>public abstract SelectionKey interestOps(int ops</a:t>
            </a:r>
            <a:r>
              <a:rPr lang="en-US" altLang="zh-CN" sz="1400" smtClean="0"/>
              <a:t>);//</a:t>
            </a:r>
            <a:r>
              <a:rPr lang="zh-CN" altLang="en-US" sz="1400" smtClean="0"/>
              <a:t>设</a:t>
            </a:r>
            <a:r>
              <a:rPr lang="zh-CN" altLang="en-US" sz="1400"/>
              <a:t>置或改变监听事件</a:t>
            </a:r>
            <a:endParaRPr lang="zh-CN" altLang="en-US" sz="1400"/>
          </a:p>
          <a:p>
            <a:r>
              <a:rPr lang="zh-CN" altLang="en-US" sz="1400"/>
              <a:t> </a:t>
            </a:r>
            <a:r>
              <a:rPr lang="en-US" altLang="zh-CN" sz="1400"/>
              <a:t>public final boolean isAcceptable</a:t>
            </a:r>
            <a:r>
              <a:rPr lang="en-US" altLang="zh-CN" sz="1400" smtClean="0"/>
              <a:t>();//</a:t>
            </a:r>
            <a:r>
              <a:rPr lang="zh-CN" altLang="en-US" sz="1400" smtClean="0"/>
              <a:t>是</a:t>
            </a:r>
            <a:r>
              <a:rPr lang="zh-CN" altLang="en-US" sz="1400"/>
              <a:t>否可以 </a:t>
            </a:r>
            <a:r>
              <a:rPr lang="en-US" altLang="zh-CN" sz="1400"/>
              <a:t>accept</a:t>
            </a:r>
            <a:endParaRPr lang="en-US" altLang="zh-CN" sz="1400"/>
          </a:p>
          <a:p>
            <a:r>
              <a:rPr lang="en-US" altLang="zh-CN" sz="1400"/>
              <a:t> public final boolean isReadable</a:t>
            </a:r>
            <a:r>
              <a:rPr lang="en-US" altLang="zh-CN" sz="1400" smtClean="0"/>
              <a:t>();//</a:t>
            </a:r>
            <a:r>
              <a:rPr lang="zh-CN" altLang="en-US" sz="1400" smtClean="0"/>
              <a:t>是</a:t>
            </a:r>
            <a:r>
              <a:rPr lang="zh-CN" altLang="en-US" sz="1400"/>
              <a:t>否可以读</a:t>
            </a:r>
            <a:endParaRPr lang="zh-CN" altLang="en-US" sz="1400"/>
          </a:p>
          <a:p>
            <a:r>
              <a:rPr lang="zh-CN" altLang="en-US" sz="1400"/>
              <a:t> </a:t>
            </a:r>
            <a:r>
              <a:rPr lang="en-US" altLang="zh-CN" sz="1400"/>
              <a:t>public final boolean isWritable</a:t>
            </a:r>
            <a:r>
              <a:rPr lang="en-US" altLang="zh-CN" sz="1400" smtClean="0"/>
              <a:t>();//</a:t>
            </a:r>
            <a:r>
              <a:rPr lang="zh-CN" altLang="en-US" sz="1400" smtClean="0"/>
              <a:t>是</a:t>
            </a:r>
            <a:r>
              <a:rPr lang="zh-CN" altLang="en-US" sz="1400"/>
              <a:t>否可以写</a:t>
            </a:r>
            <a:endParaRPr lang="en-US" altLang="zh-CN" sz="1400" smtClean="0"/>
          </a:p>
          <a:p>
            <a:r>
              <a:rPr lang="en-US" altLang="zh-CN" sz="1400" smtClean="0"/>
              <a:t>}</a:t>
            </a:r>
            <a:endParaRPr lang="en-US" altLang="zh-CN" sz="1400" smtClean="0"/>
          </a:p>
          <a:p>
            <a:endParaRPr lang="zh-CN" altLang="en-US" sz="1400"/>
          </a:p>
        </p:txBody>
      </p:sp>
      <p:pic>
        <p:nvPicPr>
          <p:cNvPr id="176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ServerSocketChannel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ServerSocketChannel </a:t>
            </a:r>
            <a:r>
              <a:rPr lang="zh-CN" altLang="en-US" smtClean="0"/>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smtClean="0"/>
              <a:t>接</a:t>
            </a:r>
            <a:endParaRPr lang="en-US" altLang="zh-CN"/>
          </a:p>
          <a:p>
            <a:pPr marL="342900" indent="-342900">
              <a:buAutoNum type="arabicParenR"/>
            </a:pP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smtClean="0"/>
              <a:t>NetworkChannel{</a:t>
            </a:r>
            <a:endParaRPr lang="en-US" altLang="zh-CN" sz="1400" smtClean="0"/>
          </a:p>
          <a:p>
            <a:r>
              <a:rPr lang="en-US" altLang="zh-CN" sz="1400"/>
              <a:t>public static ServerSocketChannel open()</a:t>
            </a:r>
            <a:r>
              <a:rPr lang="zh-CN" altLang="en-US" sz="1400"/>
              <a:t>，得到一个 </a:t>
            </a:r>
            <a:r>
              <a:rPr lang="en-US" altLang="zh-CN" sz="1400"/>
              <a:t>ServerSocketChannel </a:t>
            </a:r>
            <a:r>
              <a:rPr lang="zh-CN" altLang="en-US" sz="1400"/>
              <a:t>通道</a:t>
            </a:r>
            <a:endParaRPr lang="zh-CN" altLang="en-US" sz="1400"/>
          </a:p>
          <a:p>
            <a:r>
              <a:rPr lang="en-US" altLang="zh-CN" sz="1400" smtClean="0"/>
              <a:t>public </a:t>
            </a:r>
            <a:r>
              <a:rPr lang="en-US" altLang="zh-CN" sz="1400"/>
              <a:t>final ServerSocketChannel bind(SocketAddress local)</a:t>
            </a:r>
            <a:r>
              <a:rPr lang="zh-CN" altLang="en-US" sz="1400"/>
              <a:t>，设置服务器端端口</a:t>
            </a:r>
            <a:r>
              <a:rPr lang="zh-CN" altLang="en-US" sz="1400" smtClean="0"/>
              <a:t>号</a:t>
            </a:r>
            <a:endParaRPr lang="en-US" altLang="zh-CN" sz="1400"/>
          </a:p>
          <a:p>
            <a:r>
              <a:rPr lang="en-US" altLang="zh-CN" sz="1400" smtClean="0"/>
              <a:t>public </a:t>
            </a:r>
            <a:r>
              <a:rPr lang="en-US" altLang="zh-CN" sz="1400"/>
              <a:t>final SelectableChannel configureBlocking(boolean block)</a:t>
            </a:r>
            <a:r>
              <a:rPr lang="zh-CN" altLang="en-US" sz="1400"/>
              <a:t>，设置阻塞或非阻塞模式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SocketChannel accept()</a:t>
            </a:r>
            <a:r>
              <a:rPr lang="zh-CN" altLang="en-US" sz="1400"/>
              <a:t>，接受一个连接，返回代表这个连接的通道对</a:t>
            </a:r>
            <a:r>
              <a:rPr lang="zh-CN" altLang="en-US" sz="1400" smtClean="0"/>
              <a:t>象</a:t>
            </a:r>
            <a:endParaRPr lang="en-US" altLang="zh-CN" sz="1400" smtClean="0"/>
          </a:p>
          <a:p>
            <a:r>
              <a:rPr lang="en-US" altLang="zh-CN" sz="1400" smtClean="0"/>
              <a:t>public </a:t>
            </a:r>
            <a:r>
              <a:rPr lang="en-US" altLang="zh-CN" sz="1400"/>
              <a:t>final SelectionKey register(Selector sel, int ops)</a:t>
            </a:r>
            <a:r>
              <a:rPr lang="zh-CN" altLang="en-US" sz="1400"/>
              <a:t>，注册一个选择器并设置监听事件</a:t>
            </a:r>
            <a:endParaRPr lang="en-US" altLang="zh-CN" sz="1400" smtClean="0"/>
          </a:p>
          <a:p>
            <a:r>
              <a:rPr lang="en-US" altLang="zh-CN" sz="1400" smtClean="0"/>
              <a:t>}</a:t>
            </a:r>
            <a:endParaRPr lang="zh-CN" altLang="en-US" sz="1400"/>
          </a:p>
        </p:txBody>
      </p:sp>
      <p:pic>
        <p:nvPicPr>
          <p:cNvPr id="17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SocketChannel </a:t>
            </a:r>
            <a:endParaRPr lang="en-US" altLang="zh-CN" sz="2200" b="1"/>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smtClean="0"/>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smtClean="0"/>
              <a:t>把</a:t>
            </a:r>
            <a:r>
              <a:rPr lang="zh-CN" altLang="en-US"/>
              <a:t>缓冲区的数据写入</a:t>
            </a:r>
            <a:r>
              <a:rPr lang="zh-CN" altLang="en-US" smtClean="0"/>
              <a:t>通道</a:t>
            </a:r>
            <a:r>
              <a:rPr lang="zh-CN" altLang="en-US"/>
              <a:t>，或者把通道里的数据读到缓冲区</a:t>
            </a:r>
            <a:r>
              <a:rPr lang="zh-CN" altLang="en-US" smtClean="0"/>
              <a:t>。</a:t>
            </a:r>
            <a:endParaRPr lang="en-US" altLang="zh-CN" smtClean="0"/>
          </a:p>
          <a:p>
            <a:pPr marL="342900" indent="-342900">
              <a:buAutoNum type="arabicParenR"/>
            </a:pPr>
            <a:r>
              <a:rPr lang="zh-CN" altLang="en-US" smtClean="0"/>
              <a:t>相关方法如下</a:t>
            </a:r>
            <a:endParaRPr lang="en-US" altLang="zh-CN" smtClean="0"/>
          </a:p>
          <a:p>
            <a:endParaRPr lang="en-US" altLang="zh-CN"/>
          </a:p>
        </p:txBody>
      </p:sp>
      <p:sp>
        <p:nvSpPr>
          <p:cNvPr id="4" name="TextBox 3"/>
          <p:cNvSpPr txBox="1"/>
          <p:nvPr/>
        </p:nvSpPr>
        <p:spPr>
          <a:xfrm>
            <a:off x="242770" y="2434887"/>
            <a:ext cx="6501315" cy="3539430"/>
          </a:xfrm>
          <a:prstGeom prst="rect">
            <a:avLst/>
          </a:prstGeom>
          <a:solidFill>
            <a:schemeClr val="bg1">
              <a:lumMod val="95000"/>
            </a:schemeClr>
          </a:solidFill>
        </p:spPr>
        <p:txBody>
          <a:bodyPr wrap="square" rtlCol="0">
            <a:spAutoFit/>
          </a:bodyPr>
          <a:lstStyle/>
          <a:p>
            <a:r>
              <a:rPr lang="en-US" altLang="zh-CN" sz="1400" b="1" smtClean="0"/>
              <a:t>public </a:t>
            </a:r>
            <a:r>
              <a:rPr lang="en-US" altLang="zh-CN" sz="1400" b="1"/>
              <a:t>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a:t>
            </a:r>
            <a:r>
              <a:rPr lang="en-US" altLang="zh-CN" sz="1400" smtClean="0"/>
              <a:t>NetworkChannel{</a:t>
            </a:r>
            <a:endParaRPr lang="en-US" altLang="zh-CN" sz="1400" smtClean="0"/>
          </a:p>
          <a:p>
            <a:r>
              <a:rPr lang="en-US" altLang="zh-CN" sz="1400"/>
              <a:t>public static SocketChannel open</a:t>
            </a:r>
            <a:r>
              <a:rPr lang="en-US" altLang="zh-CN" sz="1400" smtClean="0"/>
              <a:t>();//</a:t>
            </a:r>
            <a:r>
              <a:rPr lang="zh-CN" altLang="en-US" sz="1400" smtClean="0"/>
              <a:t>得</a:t>
            </a:r>
            <a:r>
              <a:rPr lang="zh-CN" altLang="en-US" sz="1400"/>
              <a:t>到一个 </a:t>
            </a:r>
            <a:r>
              <a:rPr lang="en-US" altLang="zh-CN" sz="1400"/>
              <a:t>SocketChannel </a:t>
            </a:r>
            <a:r>
              <a:rPr lang="zh-CN" altLang="en-US" sz="1400"/>
              <a:t>通道</a:t>
            </a:r>
            <a:endParaRPr lang="zh-CN" altLang="en-US" sz="1400"/>
          </a:p>
          <a:p>
            <a:r>
              <a:rPr lang="en-US" altLang="zh-CN" sz="1400" smtClean="0"/>
              <a:t>public </a:t>
            </a:r>
            <a:r>
              <a:rPr lang="en-US" altLang="zh-CN" sz="1400"/>
              <a:t>final SelectableChannel configureBlocking(boolean block</a:t>
            </a:r>
            <a:r>
              <a:rPr lang="en-US" altLang="zh-CN" sz="1400" smtClean="0"/>
              <a:t>);//</a:t>
            </a:r>
            <a:r>
              <a:rPr lang="zh-CN" altLang="en-US" sz="1400" smtClean="0"/>
              <a:t>设</a:t>
            </a:r>
            <a:r>
              <a:rPr lang="zh-CN" altLang="en-US" sz="1400"/>
              <a:t>置阻塞或非阻塞模式</a:t>
            </a:r>
            <a:r>
              <a:rPr lang="zh-CN" altLang="en-US" sz="1400" smtClean="0"/>
              <a:t>，取</a:t>
            </a:r>
            <a:r>
              <a:rPr lang="zh-CN" altLang="en-US" sz="1400"/>
              <a:t>值 </a:t>
            </a:r>
            <a:r>
              <a:rPr lang="en-US" altLang="zh-CN" sz="1400"/>
              <a:t>false </a:t>
            </a:r>
            <a:r>
              <a:rPr lang="zh-CN" altLang="en-US" sz="1400"/>
              <a:t>表示采用非阻塞模式</a:t>
            </a:r>
            <a:endParaRPr lang="zh-CN" altLang="en-US" sz="1400"/>
          </a:p>
          <a:p>
            <a:r>
              <a:rPr lang="en-US" altLang="zh-CN" sz="1400" smtClean="0"/>
              <a:t>public </a:t>
            </a:r>
            <a:r>
              <a:rPr lang="en-US" altLang="zh-CN" sz="1400"/>
              <a:t>boolean connect(SocketAddress remote</a:t>
            </a:r>
            <a:r>
              <a:rPr lang="en-US" altLang="zh-CN" sz="1400" smtClean="0"/>
              <a:t>);//</a:t>
            </a:r>
            <a:r>
              <a:rPr lang="zh-CN" altLang="en-US" sz="1400" smtClean="0"/>
              <a:t>连</a:t>
            </a:r>
            <a:r>
              <a:rPr lang="zh-CN" altLang="en-US" sz="1400"/>
              <a:t>接服务器</a:t>
            </a:r>
            <a:endParaRPr lang="zh-CN" altLang="en-US" sz="1400"/>
          </a:p>
          <a:p>
            <a:r>
              <a:rPr lang="en-US" altLang="zh-CN" sz="1400" smtClean="0"/>
              <a:t>public </a:t>
            </a:r>
            <a:r>
              <a:rPr lang="en-US" altLang="zh-CN" sz="1400"/>
              <a:t>boolean finishConnect</a:t>
            </a:r>
            <a:r>
              <a:rPr lang="en-US" altLang="zh-CN" sz="1400" smtClean="0"/>
              <a:t>();//</a:t>
            </a:r>
            <a:r>
              <a:rPr lang="zh-CN" altLang="en-US" sz="1400" smtClean="0"/>
              <a:t>如</a:t>
            </a:r>
            <a:r>
              <a:rPr lang="zh-CN" altLang="en-US" sz="1400"/>
              <a:t>果上面的方法连接失败，接下来就要通过该方法完</a:t>
            </a:r>
            <a:r>
              <a:rPr lang="zh-CN" altLang="en-US" sz="1400" smtClean="0"/>
              <a:t>成连</a:t>
            </a:r>
            <a:r>
              <a:rPr lang="zh-CN" altLang="en-US" sz="1400"/>
              <a:t>接操作</a:t>
            </a:r>
            <a:endParaRPr lang="zh-CN" altLang="en-US" sz="1400"/>
          </a:p>
          <a:p>
            <a:r>
              <a:rPr lang="en-US" altLang="zh-CN" sz="1400" smtClean="0"/>
              <a:t>public </a:t>
            </a:r>
            <a:r>
              <a:rPr lang="en-US" altLang="zh-CN" sz="1400"/>
              <a:t>int write(ByteBuffer src</a:t>
            </a:r>
            <a:r>
              <a:rPr lang="en-US" altLang="zh-CN" sz="1400" smtClean="0"/>
              <a:t>);//</a:t>
            </a:r>
            <a:r>
              <a:rPr lang="zh-CN" altLang="en-US" sz="1400" smtClean="0"/>
              <a:t>往</a:t>
            </a:r>
            <a:r>
              <a:rPr lang="zh-CN" altLang="en-US" sz="1400"/>
              <a:t>通道里写数据</a:t>
            </a:r>
            <a:endParaRPr lang="zh-CN" altLang="en-US" sz="1400"/>
          </a:p>
          <a:p>
            <a:r>
              <a:rPr lang="en-US" altLang="zh-CN" sz="1400" smtClean="0"/>
              <a:t>public </a:t>
            </a:r>
            <a:r>
              <a:rPr lang="en-US" altLang="zh-CN" sz="1400"/>
              <a:t>int read(ByteBuffer dst</a:t>
            </a:r>
            <a:r>
              <a:rPr lang="en-US" altLang="zh-CN" sz="1400" smtClean="0"/>
              <a:t>);//</a:t>
            </a:r>
            <a:r>
              <a:rPr lang="zh-CN" altLang="en-US" sz="1400" smtClean="0"/>
              <a:t>从</a:t>
            </a:r>
            <a:r>
              <a:rPr lang="zh-CN" altLang="en-US" sz="1400"/>
              <a:t>通道里读数据</a:t>
            </a:r>
            <a:endParaRPr lang="zh-CN" altLang="en-US" sz="1400"/>
          </a:p>
          <a:p>
            <a:r>
              <a:rPr lang="en-US" altLang="zh-CN" sz="1400" smtClean="0"/>
              <a:t>public </a:t>
            </a:r>
            <a:r>
              <a:rPr lang="en-US" altLang="zh-CN" sz="1400"/>
              <a:t>final SelectionKey register(Selector sel, int ops, Object att</a:t>
            </a:r>
            <a:r>
              <a:rPr lang="en-US" altLang="zh-CN" sz="1400" smtClean="0"/>
              <a:t>);//</a:t>
            </a:r>
            <a:r>
              <a:rPr lang="zh-CN" altLang="en-US" sz="1400" smtClean="0"/>
              <a:t>注</a:t>
            </a:r>
            <a:r>
              <a:rPr lang="zh-CN" altLang="en-US" sz="1400"/>
              <a:t>册一个选择器并设</a:t>
            </a:r>
            <a:r>
              <a:rPr lang="zh-CN" altLang="en-US" sz="1400" smtClean="0"/>
              <a:t>置监</a:t>
            </a:r>
            <a:r>
              <a:rPr lang="zh-CN" altLang="en-US" sz="1400"/>
              <a:t>听事件，最后一个参数可以设置共享数据</a:t>
            </a:r>
            <a:endParaRPr lang="zh-CN" altLang="en-US" sz="1400"/>
          </a:p>
          <a:p>
            <a:r>
              <a:rPr lang="en-US" altLang="zh-CN" sz="1400" smtClean="0"/>
              <a:t>public </a:t>
            </a:r>
            <a:r>
              <a:rPr lang="en-US" altLang="zh-CN" sz="1400"/>
              <a:t>final void close</a:t>
            </a:r>
            <a:r>
              <a:rPr lang="en-US" altLang="zh-CN" sz="1400" smtClean="0"/>
              <a:t>();//</a:t>
            </a:r>
            <a:r>
              <a:rPr lang="zh-CN" altLang="en-US" sz="1400" smtClean="0"/>
              <a:t>关</a:t>
            </a:r>
            <a:r>
              <a:rPr lang="zh-CN" altLang="en-US" sz="1400"/>
              <a:t>闭通道</a:t>
            </a:r>
            <a:endParaRPr lang="en-US" altLang="zh-CN" sz="1400" smtClean="0"/>
          </a:p>
          <a:p>
            <a:r>
              <a:rPr lang="en-US" altLang="zh-CN" sz="1400" smtClean="0"/>
              <a:t>}</a:t>
            </a:r>
            <a:endParaRPr lang="zh-CN" altLang="en-US" sz="1400"/>
          </a:p>
        </p:txBody>
      </p:sp>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6500"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pPr marL="342900" indent="-342900">
              <a:buAutoNum type="arabicParenR"/>
            </a:pPr>
            <a:r>
              <a:rPr lang="zh-CN" altLang="en-US" smtClean="0"/>
              <a:t>编</a:t>
            </a:r>
            <a:r>
              <a:rPr lang="zh-CN" altLang="en-US"/>
              <a:t>写一</a:t>
            </a:r>
            <a:r>
              <a:rPr lang="zh-CN" altLang="en-US" smtClean="0"/>
              <a:t>个 </a:t>
            </a:r>
            <a:r>
              <a:rPr lang="en-US" altLang="zh-CN"/>
              <a:t>NIO </a:t>
            </a:r>
            <a:r>
              <a:rPr lang="zh-CN" altLang="en-US"/>
              <a:t>群</a:t>
            </a:r>
            <a:r>
              <a:rPr lang="zh-CN" altLang="en-US" smtClean="0"/>
              <a:t>聊系统，</a:t>
            </a:r>
            <a:r>
              <a:rPr lang="zh-CN" altLang="en-US"/>
              <a:t>实现服务器端和客户端之</a:t>
            </a:r>
            <a:r>
              <a:rPr lang="zh-CN" altLang="en-US" smtClean="0"/>
              <a:t>间的</a:t>
            </a:r>
            <a:r>
              <a:rPr lang="zh-CN" altLang="en-US"/>
              <a:t>数</a:t>
            </a:r>
            <a:r>
              <a:rPr lang="zh-CN" altLang="en-US" smtClean="0"/>
              <a:t>据简单通讯（</a:t>
            </a:r>
            <a:r>
              <a:rPr lang="zh-CN" altLang="en-US"/>
              <a:t>非阻塞</a:t>
            </a:r>
            <a:r>
              <a:rPr lang="zh-CN" altLang="en-US" smtClean="0"/>
              <a:t>）</a:t>
            </a:r>
            <a:endParaRPr lang="en-US" altLang="zh-CN" smtClean="0"/>
          </a:p>
          <a:p>
            <a:pPr marL="342900" indent="-342900">
              <a:buAutoNum type="arabicParenR"/>
            </a:pPr>
            <a:r>
              <a:rPr lang="zh-CN" altLang="en-US"/>
              <a:t>实现</a:t>
            </a:r>
            <a:r>
              <a:rPr lang="zh-CN" altLang="en-US" smtClean="0"/>
              <a:t>多人</a:t>
            </a:r>
            <a:r>
              <a:rPr lang="zh-CN" altLang="en-US"/>
              <a:t>群</a:t>
            </a:r>
            <a:r>
              <a:rPr lang="zh-CN" altLang="en-US" smtClean="0"/>
              <a:t>聊</a:t>
            </a:r>
            <a:endParaRPr lang="en-US" altLang="zh-CN" smtClean="0"/>
          </a:p>
          <a:p>
            <a:pPr marL="342900" indent="-342900">
              <a:buAutoNum type="arabicParenR"/>
            </a:pPr>
            <a:r>
              <a:rPr lang="zh-CN" altLang="en-US" smtClean="0"/>
              <a:t>服务器端：可以监测用户上线，离线，并实现消息转发功能</a:t>
            </a:r>
            <a:endParaRPr lang="en-US" altLang="zh-CN" smtClean="0"/>
          </a:p>
          <a:p>
            <a:pPr marL="342900" indent="-342900">
              <a:buAutoNum type="arabicParenR"/>
            </a:pPr>
            <a:r>
              <a:rPr lang="zh-CN" altLang="en-US"/>
              <a:t>客</a:t>
            </a:r>
            <a:r>
              <a:rPr lang="zh-CN" altLang="en-US" smtClean="0"/>
              <a:t>户端：通过</a:t>
            </a:r>
            <a:r>
              <a:rPr lang="en-US" altLang="zh-CN" smtClean="0"/>
              <a:t>channel </a:t>
            </a:r>
            <a:r>
              <a:rPr lang="zh-CN" altLang="en-US" smtClean="0"/>
              <a:t>可以无阻塞发送消息给其它所有用户，</a:t>
            </a:r>
            <a:r>
              <a:rPr lang="zh-CN" altLang="en-US"/>
              <a:t>同</a:t>
            </a:r>
            <a:r>
              <a:rPr lang="zh-CN" altLang="en-US" smtClean="0"/>
              <a:t>时可以接受其它用户发送的消息</a:t>
            </a:r>
            <a:r>
              <a:rPr lang="en-US" altLang="zh-CN" smtClean="0"/>
              <a:t>(</a:t>
            </a:r>
            <a:r>
              <a:rPr lang="zh-CN" altLang="en-US" smtClean="0"/>
              <a:t>有服务器转发得到</a:t>
            </a:r>
            <a:r>
              <a:rPr lang="en-US" altLang="zh-CN" smtClean="0"/>
              <a:t>)</a:t>
            </a:r>
            <a:endParaRPr lang="en-US" altLang="zh-CN" smtClean="0"/>
          </a:p>
          <a:p>
            <a:pPr marL="342900" indent="-342900">
              <a:buAutoNum type="arabicParenR"/>
            </a:pPr>
            <a:r>
              <a:rPr lang="zh-CN" altLang="en-US"/>
              <a:t>目</a:t>
            </a:r>
            <a:r>
              <a:rPr lang="zh-CN" altLang="en-US" smtClean="0"/>
              <a:t>的：进一步理解</a:t>
            </a:r>
            <a:r>
              <a:rPr lang="en-US" altLang="zh-CN" smtClean="0"/>
              <a:t>NIO</a:t>
            </a:r>
            <a:r>
              <a:rPr lang="zh-CN" altLang="en-US" smtClean="0"/>
              <a:t>非阻塞网络编程</a:t>
            </a:r>
            <a:r>
              <a:rPr lang="zh-CN" altLang="en-US"/>
              <a:t>机</a:t>
            </a:r>
            <a:r>
              <a:rPr lang="zh-CN" altLang="en-US" smtClean="0"/>
              <a:t>制</a:t>
            </a:r>
            <a:br>
              <a:rPr lang="en-US" altLang="zh-CN" smtClean="0"/>
            </a:br>
            <a:endParaRPr lang="en-US" altLang="zh-CN" smtClean="0"/>
          </a:p>
        </p:txBody>
      </p:sp>
      <p:pic>
        <p:nvPicPr>
          <p:cNvPr id="250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481" y="148458"/>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481" y="181116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 </a:t>
            </a:r>
            <a:r>
              <a:rPr lang="zh-CN" altLang="en-US" sz="2200" b="1" smtClean="0"/>
              <a:t>网络编程应用实例</a:t>
            </a:r>
            <a:r>
              <a:rPr lang="en-US" altLang="zh-CN" sz="2200" b="1" smtClean="0"/>
              <a:t>-</a:t>
            </a:r>
            <a:r>
              <a:rPr lang="zh-CN" altLang="en-US" sz="2200" b="1" smtClean="0"/>
              <a:t>群聊</a:t>
            </a:r>
            <a:r>
              <a:rPr lang="zh-CN" altLang="en-US" sz="2200" b="1"/>
              <a:t>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a:t>
            </a:r>
            <a:r>
              <a:rPr lang="zh-CN" altLang="en-US" smtClean="0"/>
              <a:t>要求</a:t>
            </a:r>
            <a:r>
              <a:rPr lang="en-US" altLang="zh-CN" smtClean="0"/>
              <a:t>:  </a:t>
            </a:r>
            <a:endParaRPr lang="en-US" altLang="zh-CN" smtClean="0"/>
          </a:p>
          <a:p>
            <a:endParaRPr lang="en-US" altLang="zh-CN" smtClean="0"/>
          </a:p>
          <a:p>
            <a:pPr marL="342900" indent="-342900">
              <a:buAutoNum type="arabicParenR" startAt="6"/>
            </a:pPr>
            <a:r>
              <a:rPr lang="zh-CN" altLang="en-US" smtClean="0"/>
              <a:t>看老师代码演示</a:t>
            </a:r>
            <a:endParaRPr lang="en-US" altLang="zh-CN" smtClean="0"/>
          </a:p>
          <a:p>
            <a:endParaRPr lang="en-US" altLang="zh-CN" smtClean="0"/>
          </a:p>
          <a:p>
            <a:endParaRPr lang="en-US" altLang="zh-CN" smtClean="0"/>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smtClean="0"/>
              <a:t>Server </a:t>
            </a:r>
            <a:r>
              <a:rPr lang="zh-CN" altLang="en-US" sz="1500" b="1" smtClean="0"/>
              <a:t>端</a:t>
            </a:r>
            <a:endParaRPr lang="en-US" altLang="zh-CN" sz="1500" b="1" smtClean="0"/>
          </a:p>
          <a:p>
            <a:r>
              <a:rPr lang="zh-CN" altLang="en-US" sz="1200" smtClean="0"/>
              <a:t>服</a:t>
            </a:r>
            <a:r>
              <a:rPr lang="zh-CN" altLang="en-US" sz="1200"/>
              <a:t>务器接收到消息 时间</a:t>
            </a:r>
            <a:r>
              <a:rPr lang="en-US" altLang="zh-CN" sz="1200"/>
              <a:t>: [2019-09-29 12:02:35] -&gt; </a:t>
            </a:r>
            <a:r>
              <a:rPr lang="zh-CN" altLang="en-US" sz="1200"/>
              <a:t>服务器 </a:t>
            </a:r>
            <a:r>
              <a:rPr lang="en-US" altLang="zh-CN" sz="1200"/>
              <a:t>ok.......</a:t>
            </a:r>
            <a:endParaRPr lang="en-US" altLang="zh-CN" sz="1200"/>
          </a:p>
          <a:p>
            <a:r>
              <a:rPr lang="en-US" altLang="zh-CN" sz="1200"/>
              <a:t>127.0.0.1:56018 </a:t>
            </a:r>
            <a:r>
              <a:rPr lang="zh-CN" altLang="en-US" sz="1200">
                <a:solidFill>
                  <a:srgbClr val="DA0000"/>
                </a:solidFill>
              </a:rPr>
              <a:t>上线</a:t>
            </a:r>
            <a:r>
              <a:rPr lang="zh-CN" altLang="en-US" sz="1200"/>
              <a:t> </a:t>
            </a:r>
            <a:r>
              <a:rPr lang="en-US" altLang="zh-CN" sz="1200"/>
              <a:t>...</a:t>
            </a:r>
            <a:endParaRPr lang="en-US" altLang="zh-CN" sz="1200"/>
          </a:p>
          <a:p>
            <a:r>
              <a:rPr lang="en-US" altLang="zh-CN" sz="1200"/>
              <a:t>127.0.0.1:56029 </a:t>
            </a:r>
            <a:r>
              <a:rPr lang="zh-CN" altLang="en-US" sz="1200">
                <a:solidFill>
                  <a:srgbClr val="DA0000"/>
                </a:solidFill>
              </a:rPr>
              <a:t>上线</a:t>
            </a:r>
            <a:r>
              <a:rPr lang="zh-CN" altLang="en-US" sz="1200"/>
              <a:t> </a:t>
            </a:r>
            <a:r>
              <a:rPr lang="en-US" altLang="zh-CN" sz="1200"/>
              <a:t>...</a:t>
            </a:r>
            <a:endParaRPr lang="en-US" altLang="zh-CN" sz="1200"/>
          </a:p>
          <a:p>
            <a:r>
              <a:rPr lang="zh-CN" altLang="en-US" sz="1200"/>
              <a:t>服务器接收到消息 时间</a:t>
            </a:r>
            <a:r>
              <a:rPr lang="en-US" altLang="zh-CN" sz="1200"/>
              <a:t>: [2019-09-29 12:02:55] -&gt; 127.0.0.1:56029 </a:t>
            </a:r>
            <a:r>
              <a:rPr lang="zh-CN" altLang="en-US" sz="1200"/>
              <a:t>说</a:t>
            </a:r>
            <a:r>
              <a:rPr lang="en-US" altLang="zh-CN" sz="1200"/>
              <a:t>: jack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12:03:07] -&gt; 127.0.0.1:56018 </a:t>
            </a:r>
            <a:r>
              <a:rPr lang="zh-CN" altLang="en-US" sz="1200"/>
              <a:t>说</a:t>
            </a:r>
            <a:r>
              <a:rPr lang="en-US" altLang="zh-CN" sz="1200"/>
              <a:t>: tom                                                                                                                                                                                                                                                                                                                                                                                                                                                                                                                                                                                                                                                                                                                                                                                                                                                                                                                                                                                                                                        </a:t>
            </a:r>
            <a:endParaRPr lang="en-US" altLang="zh-CN"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endParaRPr lang="zh-CN" altLang="en-US" sz="1200"/>
          </a:p>
          <a:p>
            <a:r>
              <a:rPr lang="zh-CN" altLang="en-US" sz="1200"/>
              <a:t>服务器进行消息转发 </a:t>
            </a:r>
            <a:r>
              <a:rPr lang="en-US" altLang="zh-CN" sz="1200"/>
              <a:t>...</a:t>
            </a:r>
            <a:endParaRPr lang="en-US" altLang="zh-CN" sz="1200"/>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endParaRPr lang="en-US" altLang="zh-CN" sz="1200">
              <a:solidFill>
                <a:srgbClr val="DA0000"/>
              </a:solidFill>
            </a:endParaRP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smtClean="0"/>
              <a:t>Client </a:t>
            </a:r>
            <a:r>
              <a:rPr lang="zh-CN" altLang="en-US" sz="1500" b="1" smtClean="0"/>
              <a:t>端</a:t>
            </a:r>
            <a:endParaRPr lang="en-US" altLang="zh-CN" sz="1500" b="1" smtClean="0"/>
          </a:p>
          <a:p>
            <a:r>
              <a:rPr lang="en-US" altLang="zh-CN" sz="1200" smtClean="0"/>
              <a:t>127.0.0.1:56198 </a:t>
            </a:r>
            <a:r>
              <a:rPr lang="en-US" altLang="zh-CN" sz="1200"/>
              <a:t>is ok ~</a:t>
            </a:r>
            <a:endParaRPr lang="en-US" altLang="zh-CN" sz="1200"/>
          </a:p>
          <a:p>
            <a:r>
              <a:rPr lang="en-US" altLang="zh-CN" sz="1200"/>
              <a:t>127.0.0.1:56186 </a:t>
            </a:r>
            <a:r>
              <a:rPr lang="zh-CN" altLang="en-US" sz="1200"/>
              <a:t>说</a:t>
            </a:r>
            <a:r>
              <a:rPr lang="en-US" altLang="zh-CN" sz="1200"/>
              <a:t>: </a:t>
            </a:r>
            <a:r>
              <a:rPr lang="zh-CN" altLang="en-US" sz="1200"/>
              <a:t>我是</a:t>
            </a:r>
            <a:r>
              <a:rPr lang="en-US" altLang="zh-CN" sz="1200"/>
              <a:t>jack</a:t>
            </a:r>
            <a:endParaRPr lang="en-US" altLang="zh-CN" sz="1200"/>
          </a:p>
          <a:p>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我是</a:t>
            </a:r>
            <a:r>
              <a:rPr lang="en-US" altLang="zh-CN" sz="1200"/>
              <a:t>tom</a:t>
            </a:r>
            <a:endParaRPr lang="en-US" altLang="zh-CN" sz="1200"/>
          </a:p>
          <a:p>
            <a:r>
              <a:rPr lang="en-US" altLang="zh-CN" sz="1200"/>
              <a:t>127.0.0.1:56207 </a:t>
            </a:r>
            <a:r>
              <a:rPr lang="zh-CN" altLang="en-US" sz="1200"/>
              <a:t>说</a:t>
            </a:r>
            <a:r>
              <a:rPr lang="en-US" altLang="zh-CN" sz="1200"/>
              <a:t>: </a:t>
            </a:r>
            <a:r>
              <a:rPr lang="zh-CN" altLang="en-US" sz="1200"/>
              <a:t>我来自北京</a:t>
            </a:r>
            <a:endParaRPr lang="zh-CN" altLang="en-US" sz="1200"/>
          </a:p>
          <a:p>
            <a:r>
              <a:rPr lang="zh-CN" altLang="en-US" sz="1200"/>
              <a:t>我来自上海</a:t>
            </a:r>
            <a:endParaRPr lang="zh-CN" altLang="en-US" sz="1200"/>
          </a:p>
          <a:p>
            <a:r>
              <a:rPr lang="en-US" altLang="zh-CN" sz="1200"/>
              <a:t>127.0.0.1:56186 </a:t>
            </a:r>
            <a:r>
              <a:rPr lang="zh-CN" altLang="en-US" sz="1200"/>
              <a:t>说</a:t>
            </a:r>
            <a:r>
              <a:rPr lang="en-US" altLang="zh-CN" sz="1200"/>
              <a:t>: </a:t>
            </a:r>
            <a:r>
              <a:rPr lang="zh-CN" altLang="en-US" sz="1200"/>
              <a:t>我来自天津</a:t>
            </a:r>
            <a:endParaRPr lang="zh-CN" altLang="en-US" sz="1200"/>
          </a:p>
          <a:p>
            <a:r>
              <a:rPr lang="en-US" altLang="zh-CN" sz="1200"/>
              <a:t>bye</a:t>
            </a:r>
            <a:endParaRPr lang="zh-CN" altLang="en-US" sz="1200"/>
          </a:p>
        </p:txBody>
      </p:sp>
      <p:graphicFrame>
        <p:nvGraphicFramePr>
          <p:cNvPr id="3" name="对象 2"/>
          <p:cNvGraphicFramePr>
            <a:graphicFrameLocks noChangeAspect="1"/>
          </p:cNvGraphicFramePr>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618" name="包装程序外壳对象" showAsIcon="1" r:id="rId1" imgW="1371600" imgH="523875" progId="Package">
                  <p:embed/>
                </p:oleObj>
              </mc:Choice>
              <mc:Fallback>
                <p:oleObj name="包装程序外壳对象" showAsIcon="1" r:id="rId1" imgW="1371600" imgH="523875" progId="Package">
                  <p:embed/>
                  <p:pic>
                    <p:nvPicPr>
                      <p:cNvPr id="0" name="图片 181617"/>
                      <p:cNvPicPr/>
                      <p:nvPr/>
                    </p:nvPicPr>
                    <p:blipFill>
                      <a:blip r:embed="rId2"/>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619" name="包装程序外壳对象" showAsIcon="1" r:id="rId3" imgW="1428750" imgH="523875" progId="Package">
                  <p:embed/>
                </p:oleObj>
              </mc:Choice>
              <mc:Fallback>
                <p:oleObj name="包装程序外壳对象" showAsIcon="1" r:id="rId3" imgW="1428750" imgH="523875" progId="Package">
                  <p:embed/>
                  <p:pic>
                    <p:nvPicPr>
                      <p:cNvPr id="0" name="图片 181618"/>
                      <p:cNvPicPr/>
                      <p:nvPr/>
                    </p:nvPicPr>
                    <p:blipFill>
                      <a:blip r:embed="rId4"/>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620" name="包装程序外壳对象" showAsIcon="1" r:id="rId5" imgW="371475" imgH="523875" progId="Package">
                  <p:embed/>
                </p:oleObj>
              </mc:Choice>
              <mc:Fallback>
                <p:oleObj name="包装程序外壳对象" showAsIcon="1" r:id="rId5" imgW="371475" imgH="523875" progId="Package">
                  <p:embed/>
                  <p:pic>
                    <p:nvPicPr>
                      <p:cNvPr id="0" name="图片 181619"/>
                      <p:cNvPicPr/>
                      <p:nvPr/>
                    </p:nvPicPr>
                    <p:blipFill>
                      <a:blip r:embed="rId6"/>
                      <a:stretch>
                        <a:fillRect/>
                      </a:stretch>
                    </p:blipFill>
                    <p:spPr>
                      <a:xfrm>
                        <a:off x="2335146" y="4766189"/>
                        <a:ext cx="5271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smtClean="0">
                <a:solidFill>
                  <a:srgbClr val="0070C0"/>
                </a:solidFill>
              </a:rPr>
              <a:t>零拷贝基本介绍</a:t>
            </a:r>
            <a:r>
              <a:rPr lang="en-US" altLang="zh-CN" sz="2000" b="1" smtClean="0">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20204" pitchFamily="34" charset="0"/>
                <a:cs typeface="Arial" panose="020B0604020202020204" pitchFamily="34" charset="0"/>
              </a:rPr>
              <a:t>零</a:t>
            </a:r>
            <a:r>
              <a:rPr lang="zh-CN" altLang="en-US">
                <a:latin typeface="Arial" panose="020B0604020202020204" pitchFamily="34" charset="0"/>
                <a:cs typeface="Arial" panose="020B0604020202020204" pitchFamily="34" charset="0"/>
              </a:rPr>
              <a:t>拷</a:t>
            </a:r>
            <a:r>
              <a:rPr lang="zh-CN" altLang="en-US" smtClean="0">
                <a:latin typeface="Arial" panose="020B0604020202020204" pitchFamily="34" charset="0"/>
                <a:cs typeface="Arial" panose="020B0604020202020204" pitchFamily="34" charset="0"/>
              </a:rPr>
              <a:t>贝是网</a:t>
            </a:r>
            <a:r>
              <a:rPr lang="zh-CN" altLang="en-US">
                <a:latin typeface="Arial" panose="020B0604020202020204" pitchFamily="34" charset="0"/>
                <a:cs typeface="Arial" panose="020B0604020202020204" pitchFamily="34" charset="0"/>
              </a:rPr>
              <a:t>络编程的关</a:t>
            </a:r>
            <a:r>
              <a:rPr lang="zh-CN" altLang="en-US" smtClean="0">
                <a:latin typeface="Arial" panose="020B0604020202020204" pitchFamily="34" charset="0"/>
                <a:cs typeface="Arial" panose="020B0604020202020204" pitchFamily="34" charset="0"/>
              </a:rPr>
              <a:t>键，</a:t>
            </a:r>
            <a:r>
              <a:rPr lang="zh-CN" altLang="en-US">
                <a:latin typeface="Arial" panose="020B0604020202020204" pitchFamily="34" charset="0"/>
                <a:cs typeface="Arial" panose="020B0604020202020204" pitchFamily="34" charset="0"/>
              </a:rPr>
              <a:t>很多</a:t>
            </a:r>
            <a:r>
              <a:rPr lang="zh-CN" altLang="en-US" smtClean="0">
                <a:latin typeface="Arial" panose="020B0604020202020204" pitchFamily="34" charset="0"/>
                <a:cs typeface="Arial" panose="020B0604020202020204" pitchFamily="34" charset="0"/>
              </a:rPr>
              <a:t>性</a:t>
            </a:r>
            <a:r>
              <a:rPr lang="zh-CN" altLang="en-US">
                <a:latin typeface="Arial" panose="020B0604020202020204" pitchFamily="34" charset="0"/>
                <a:cs typeface="Arial" panose="020B0604020202020204" pitchFamily="34" charset="0"/>
              </a:rPr>
              <a:t>能优化都离不开</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在 </a:t>
            </a:r>
            <a:r>
              <a:rPr lang="en-US" altLang="zh-CN">
                <a:latin typeface="Arial" panose="020B0604020202020204" pitchFamily="34" charset="0"/>
                <a:cs typeface="Arial" panose="020B0604020202020204" pitchFamily="34" charset="0"/>
              </a:rPr>
              <a:t>Java </a:t>
            </a:r>
            <a:r>
              <a:rPr lang="zh-CN" altLang="en-US">
                <a:latin typeface="Arial" panose="020B0604020202020204" pitchFamily="34" charset="0"/>
                <a:cs typeface="Arial" panose="020B0604020202020204" pitchFamily="34" charset="0"/>
              </a:rPr>
              <a:t>程</a:t>
            </a:r>
            <a:r>
              <a:rPr lang="zh-CN" altLang="en-US" smtClean="0">
                <a:latin typeface="Arial" panose="020B0604020202020204" pitchFamily="34" charset="0"/>
                <a:cs typeface="Arial" panose="020B0604020202020204" pitchFamily="34" charset="0"/>
              </a:rPr>
              <a:t>序</a:t>
            </a:r>
            <a:r>
              <a:rPr lang="zh-CN" altLang="en-US">
                <a:latin typeface="Arial" panose="020B0604020202020204" pitchFamily="34" charset="0"/>
                <a:cs typeface="Arial" panose="020B0604020202020204" pitchFamily="34" charset="0"/>
              </a:rPr>
              <a:t>中</a:t>
            </a:r>
            <a:r>
              <a:rPr lang="zh-CN" altLang="en-US" smtClean="0">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常用的零拷贝有 </a:t>
            </a:r>
            <a:r>
              <a:rPr lang="en-US" altLang="zh-CN" smtClean="0">
                <a:latin typeface="Arial" panose="020B0604020202020204" pitchFamily="34" charset="0"/>
                <a:cs typeface="Arial" panose="020B0604020202020204" pitchFamily="34" charset="0"/>
              </a:rPr>
              <a:t>mmap(</a:t>
            </a:r>
            <a:r>
              <a:rPr lang="zh-CN" altLang="en-US" smtClean="0">
                <a:latin typeface="Arial" panose="020B0604020202020204" pitchFamily="34" charset="0"/>
                <a:cs typeface="Arial" panose="020B0604020202020204" pitchFamily="34" charset="0"/>
              </a:rPr>
              <a:t>内存映射</a:t>
            </a:r>
            <a:r>
              <a:rPr lang="en-US" altLang="zh-CN" smtClean="0">
                <a:latin typeface="Arial" panose="020B0604020202020204" pitchFamily="34" charset="0"/>
                <a:cs typeface="Arial" panose="020B0604020202020204" pitchFamily="34" charset="0"/>
              </a:rPr>
              <a:t>) </a:t>
            </a:r>
            <a:r>
              <a:rPr lang="zh-CN" altLang="en-US">
                <a:latin typeface="Arial" panose="020B0604020202020204" pitchFamily="34" charset="0"/>
                <a:cs typeface="Arial" panose="020B0604020202020204" pitchFamily="34" charset="0"/>
              </a:rPr>
              <a:t>和 </a:t>
            </a:r>
            <a:r>
              <a:rPr lang="en-US" altLang="zh-CN">
                <a:latin typeface="Arial" panose="020B0604020202020204" pitchFamily="34" charset="0"/>
                <a:cs typeface="Arial" panose="020B0604020202020204" pitchFamily="34" charset="0"/>
              </a:rPr>
              <a:t>sendFile</a:t>
            </a:r>
            <a:r>
              <a:rPr lang="zh-CN" altLang="en-US">
                <a:latin typeface="Arial" panose="020B0604020202020204" pitchFamily="34" charset="0"/>
                <a:cs typeface="Arial" panose="020B0604020202020204" pitchFamily="34" charset="0"/>
              </a:rPr>
              <a:t>。那么，他们在 </a:t>
            </a:r>
            <a:r>
              <a:rPr lang="en-US" altLang="zh-CN">
                <a:latin typeface="Arial" panose="020B0604020202020204" pitchFamily="34" charset="0"/>
                <a:cs typeface="Arial" panose="020B0604020202020204" pitchFamily="34" charset="0"/>
              </a:rPr>
              <a:t>OS </a:t>
            </a:r>
            <a:r>
              <a:rPr lang="zh-CN" altLang="en-US">
                <a:latin typeface="Arial" panose="020B0604020202020204" pitchFamily="34" charset="0"/>
                <a:cs typeface="Arial" panose="020B0604020202020204" pitchFamily="34" charset="0"/>
              </a:rPr>
              <a:t>里，到底是怎么样的一个的设计</a:t>
            </a:r>
            <a:r>
              <a:rPr lang="zh-CN" altLang="en-US" smtClean="0">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我</a:t>
            </a:r>
            <a:r>
              <a:rPr lang="zh-CN" altLang="en-US" smtClean="0">
                <a:latin typeface="Arial" panose="020B0604020202020204" pitchFamily="34" charset="0"/>
                <a:cs typeface="Arial" panose="020B0604020202020204" pitchFamily="34" charset="0"/>
              </a:rPr>
              <a:t>们分析 </a:t>
            </a:r>
            <a:r>
              <a:rPr lang="en-US" altLang="zh-CN">
                <a:latin typeface="Arial" panose="020B0604020202020204" pitchFamily="34" charset="0"/>
                <a:cs typeface="Arial" panose="020B0604020202020204" pitchFamily="34" charset="0"/>
              </a:rPr>
              <a:t>mmap </a:t>
            </a:r>
            <a:r>
              <a:rPr lang="zh-CN" altLang="en-US">
                <a:latin typeface="Arial" panose="020B0604020202020204" pitchFamily="34" charset="0"/>
                <a:cs typeface="Arial" panose="020B0604020202020204" pitchFamily="34" charset="0"/>
              </a:rPr>
              <a:t>和 </a:t>
            </a:r>
            <a:r>
              <a:rPr lang="en-US" altLang="zh-CN">
                <a:latin typeface="Arial" panose="020B0604020202020204" pitchFamily="34" charset="0"/>
                <a:cs typeface="Arial" panose="020B0604020202020204" pitchFamily="34" charset="0"/>
              </a:rPr>
              <a:t>sendFile </a:t>
            </a:r>
            <a:r>
              <a:rPr lang="zh-CN" altLang="en-US">
                <a:latin typeface="Arial" panose="020B0604020202020204" pitchFamily="34" charset="0"/>
                <a:cs typeface="Arial" panose="020B0604020202020204" pitchFamily="34" charset="0"/>
              </a:rPr>
              <a:t>这两个零拷</a:t>
            </a:r>
            <a:r>
              <a:rPr lang="zh-CN" altLang="en-US" smtClean="0">
                <a:latin typeface="Arial" panose="020B0604020202020204" pitchFamily="34" charset="0"/>
                <a:cs typeface="Arial" panose="020B0604020202020204" pitchFamily="34" charset="0"/>
              </a:rPr>
              <a:t>贝</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另外我们看下</a:t>
            </a:r>
            <a:r>
              <a:rPr lang="en-US" altLang="zh-CN" smtClean="0">
                <a:latin typeface="Arial" panose="020B0604020202020204" pitchFamily="34" charset="0"/>
                <a:cs typeface="Arial" panose="020B0604020202020204" pitchFamily="34" charset="0"/>
              </a:rPr>
              <a:t>NIO </a:t>
            </a:r>
            <a:r>
              <a:rPr lang="zh-CN" altLang="en-US" smtClean="0">
                <a:latin typeface="Arial" panose="020B0604020202020204" pitchFamily="34" charset="0"/>
                <a:cs typeface="Arial" panose="020B0604020202020204" pitchFamily="34" charset="0"/>
              </a:rPr>
              <a:t>中如何使用零拷贝</a:t>
            </a:r>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smtClean="0">
                <a:solidFill>
                  <a:srgbClr val="0070C0"/>
                </a:solidFill>
              </a:rPr>
              <a:t>传统</a:t>
            </a:r>
            <a:r>
              <a:rPr lang="en-US" altLang="zh-CN" sz="2000" b="1" smtClean="0">
                <a:solidFill>
                  <a:srgbClr val="0070C0"/>
                </a:solidFill>
              </a:rPr>
              <a:t>IO</a:t>
            </a:r>
            <a:r>
              <a:rPr lang="zh-CN" altLang="en-US" sz="2000" b="1" smtClean="0">
                <a:solidFill>
                  <a:srgbClr val="0070C0"/>
                </a:solidFill>
              </a:rPr>
              <a:t>数</a:t>
            </a:r>
            <a:r>
              <a:rPr lang="zh-CN" altLang="en-US" sz="2000" b="1">
                <a:solidFill>
                  <a:srgbClr val="0070C0"/>
                </a:solidFill>
              </a:rPr>
              <a:t>据读</a:t>
            </a:r>
            <a:r>
              <a:rPr lang="zh-CN" altLang="en-US" sz="2000" b="1" smtClean="0">
                <a:solidFill>
                  <a:srgbClr val="0070C0"/>
                </a:solidFill>
              </a:rPr>
              <a:t>写</a:t>
            </a:r>
            <a:r>
              <a:rPr lang="zh-CN" altLang="en-US" sz="2000" b="1">
                <a:solidFill>
                  <a:srgbClr val="0070C0"/>
                </a:solidFill>
              </a:rPr>
              <a:t> </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20204" pitchFamily="34" charset="0"/>
                <a:cs typeface="Arial" panose="020B0604020202020204" pitchFamily="34" charset="0"/>
              </a:rPr>
              <a:t>Java </a:t>
            </a:r>
            <a:r>
              <a:rPr lang="zh-CN" altLang="en-US">
                <a:latin typeface="Arial" panose="020B0604020202020204" pitchFamily="34" charset="0"/>
                <a:cs typeface="Arial" panose="020B0604020202020204" pitchFamily="34" charset="0"/>
              </a:rPr>
              <a:t>传统</a:t>
            </a:r>
            <a:r>
              <a:rPr lang="zh-CN" altLang="en-US" smtClean="0">
                <a:latin typeface="Arial" panose="020B0604020202020204" pitchFamily="34" charset="0"/>
                <a:cs typeface="Arial" panose="020B0604020202020204" pitchFamily="34" charset="0"/>
              </a:rPr>
              <a:t> </a:t>
            </a:r>
            <a:r>
              <a:rPr lang="en-US" altLang="zh-CN">
                <a:latin typeface="Arial" panose="020B0604020202020204" pitchFamily="34" charset="0"/>
                <a:cs typeface="Arial" panose="020B0604020202020204" pitchFamily="34" charset="0"/>
              </a:rPr>
              <a:t>IO </a:t>
            </a:r>
            <a:r>
              <a:rPr lang="zh-CN" altLang="en-US">
                <a:latin typeface="Arial" panose="020B0604020202020204" pitchFamily="34" charset="0"/>
                <a:cs typeface="Arial" panose="020B0604020202020204" pitchFamily="34" charset="0"/>
              </a:rPr>
              <a:t>和 网络编</a:t>
            </a:r>
            <a:r>
              <a:rPr lang="zh-CN" altLang="en-US" smtClean="0">
                <a:latin typeface="Arial" panose="020B0604020202020204" pitchFamily="34" charset="0"/>
                <a:cs typeface="Arial" panose="020B0604020202020204" pitchFamily="34" charset="0"/>
              </a:rPr>
              <a:t>程的一段代码</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smtClean="0">
                <a:latin typeface="Arial" panose="020B0604020202020204" pitchFamily="34" charset="0"/>
                <a:cs typeface="Arial" panose="020B0604020202020204" pitchFamily="34" charset="0"/>
              </a:rPr>
              <a:t>File </a:t>
            </a:r>
            <a:r>
              <a:rPr lang="en-US" altLang="zh-CN">
                <a:latin typeface="Arial" panose="020B0604020202020204" pitchFamily="34" charset="0"/>
                <a:cs typeface="Arial" panose="020B0604020202020204" pitchFamily="34" charset="0"/>
              </a:rPr>
              <a:t>file = new File</a:t>
            </a:r>
            <a:r>
              <a:rPr lang="en-US" altLang="zh-CN" smtClean="0">
                <a:latin typeface="Arial" panose="020B0604020202020204" pitchFamily="34" charset="0"/>
                <a:cs typeface="Arial" panose="020B0604020202020204" pitchFamily="34" charset="0"/>
              </a:rPr>
              <a:t>("test.txt");</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RandomAccessFile raf = new RandomAccessFile(file, "rw");</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byte[] arr = new byte[(int) file.length()];</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raf.read(arr);</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Socket socket = new ServerSocket(8080).accept();</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socket.getOutputStream().write(arr);</a:t>
            </a:r>
            <a:endParaRPr lang="zh-CN" altLang="en-US">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24111"/>
            <a:ext cx="8743149" cy="1231106"/>
          </a:xfrm>
          <a:prstGeom prst="rect">
            <a:avLst/>
          </a:prstGeom>
          <a:noFill/>
        </p:spPr>
        <p:txBody>
          <a:bodyPr wrap="square" rtlCol="0">
            <a:spAutoFit/>
          </a:bodyPr>
          <a:lstStyle/>
          <a:p>
            <a:r>
              <a:rPr lang="zh-CN" altLang="en-US" sz="2000" b="1" smtClean="0">
                <a:solidFill>
                  <a:srgbClr val="0070C0"/>
                </a:solidFill>
              </a:rPr>
              <a:t>传</a:t>
            </a:r>
            <a:r>
              <a:rPr lang="zh-CN" altLang="en-US" sz="2000" b="1">
                <a:solidFill>
                  <a:srgbClr val="0070C0"/>
                </a:solidFill>
              </a:rPr>
              <a:t>统</a:t>
            </a:r>
            <a:r>
              <a:rPr lang="en-US" altLang="zh-CN" sz="2000" b="1">
                <a:solidFill>
                  <a:srgbClr val="0070C0"/>
                </a:solidFill>
              </a:rPr>
              <a:t>IO</a:t>
            </a:r>
            <a:r>
              <a:rPr lang="en-US" altLang="zh-CN" sz="2000" b="1" smtClean="0">
                <a:solidFill>
                  <a:srgbClr val="0070C0"/>
                </a:solidFill>
              </a:rPr>
              <a:t> </a:t>
            </a:r>
            <a:endParaRPr lang="en-US" altLang="zh-CN" sz="2000" b="1" smtClean="0">
              <a:solidFill>
                <a:srgbClr val="0070C0"/>
              </a:solidFill>
            </a:endParaRPr>
          </a:p>
          <a:p>
            <a:endParaRPr lang="en-US" altLang="zh-CN" smtClean="0"/>
          </a:p>
          <a:p>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43720"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163" y="1839664"/>
            <a:ext cx="7344816" cy="354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0842" y="3888407"/>
            <a:ext cx="2792752" cy="923330"/>
          </a:xfrm>
          <a:prstGeom prst="rect">
            <a:avLst/>
          </a:prstGeom>
          <a:noFill/>
        </p:spPr>
        <p:txBody>
          <a:bodyPr wrap="none" rtlCol="0">
            <a:spAutoFit/>
          </a:bodyPr>
          <a:lstStyle/>
          <a:p>
            <a:r>
              <a:rPr lang="en-US" altLang="zh-CN" smtClean="0"/>
              <a:t>DMA: direct </a:t>
            </a:r>
            <a:endParaRPr lang="en-US" altLang="zh-CN" smtClean="0"/>
          </a:p>
          <a:p>
            <a:r>
              <a:rPr lang="en-US" altLang="zh-CN" smtClean="0"/>
              <a:t>memory access</a:t>
            </a:r>
            <a:endParaRPr lang="en-US" altLang="zh-CN" smtClean="0"/>
          </a:p>
          <a:p>
            <a:r>
              <a:rPr lang="zh-CN" altLang="en-US"/>
              <a:t>直</a:t>
            </a:r>
            <a:r>
              <a:rPr lang="zh-CN" altLang="en-US" smtClean="0"/>
              <a:t>接内存拷贝</a:t>
            </a:r>
            <a:r>
              <a:rPr lang="en-US" altLang="zh-CN" smtClean="0"/>
              <a:t>(</a:t>
            </a:r>
            <a:r>
              <a:rPr lang="zh-CN" altLang="en-US" smtClean="0"/>
              <a:t>不使用</a:t>
            </a:r>
            <a:r>
              <a:rPr lang="en-US" altLang="zh-CN" smtClean="0"/>
              <a:t>CPU)</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9" name="TextBox 8"/>
          <p:cNvSpPr txBox="1"/>
          <p:nvPr/>
        </p:nvSpPr>
        <p:spPr>
          <a:xfrm>
            <a:off x="506263" y="1368127"/>
            <a:ext cx="4369628" cy="3447098"/>
          </a:xfrm>
          <a:prstGeom prst="rect">
            <a:avLst/>
          </a:prstGeom>
          <a:noFill/>
        </p:spPr>
        <p:txBody>
          <a:bodyPr wrap="square" rtlCol="0">
            <a:spAutoFit/>
          </a:bodyPr>
          <a:lstStyle/>
          <a:p>
            <a:r>
              <a:rPr lang="zh-CN" altLang="en-US" sz="2000" b="1" smtClean="0">
                <a:solidFill>
                  <a:srgbClr val="0070C0"/>
                </a:solidFill>
              </a:rPr>
              <a:t>互</a:t>
            </a:r>
            <a:r>
              <a:rPr lang="zh-CN" altLang="en-US" sz="2000" b="1">
                <a:solidFill>
                  <a:srgbClr val="0070C0"/>
                </a:solidFill>
              </a:rPr>
              <a:t>联网行业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互</a:t>
            </a:r>
            <a:r>
              <a:rPr lang="zh-CN" altLang="en-US"/>
              <a:t>联网行业：在分布式系统中，各个节点之间需要远程服务调用，高性能的 </a:t>
            </a:r>
            <a:r>
              <a:rPr lang="en-US" altLang="zh-CN"/>
              <a:t>RPC </a:t>
            </a:r>
            <a:r>
              <a:rPr lang="zh-CN" altLang="en-US"/>
              <a:t>框架必不可少，</a:t>
            </a:r>
            <a:r>
              <a:rPr lang="en-US" altLang="zh-CN"/>
              <a:t>Netty </a:t>
            </a:r>
            <a:r>
              <a:rPr lang="zh-CN" altLang="en-US"/>
              <a:t>作为异步高性能的通信框架，往往作为基础通信组件被这些 </a:t>
            </a:r>
            <a:r>
              <a:rPr lang="en-US" altLang="zh-CN"/>
              <a:t>RPC </a:t>
            </a:r>
            <a:r>
              <a:rPr lang="zh-CN" altLang="en-US"/>
              <a:t>框架使用</a:t>
            </a:r>
            <a:r>
              <a:rPr lang="zh-CN" altLang="en-US" smtClean="0"/>
              <a:t>。</a:t>
            </a:r>
            <a:endParaRPr lang="en-US" altLang="zh-CN" smtClean="0"/>
          </a:p>
          <a:p>
            <a:pPr marL="342900" indent="-342900">
              <a:buAutoNum type="arabicParenR"/>
            </a:pPr>
            <a:r>
              <a:rPr lang="zh-CN" altLang="en-US" smtClean="0"/>
              <a:t>典</a:t>
            </a:r>
            <a:r>
              <a:rPr lang="zh-CN" altLang="en-US"/>
              <a:t>型的应用有：阿里分布式服务框架 </a:t>
            </a:r>
            <a:r>
              <a:rPr lang="en-US" altLang="zh-CN"/>
              <a:t>Dubbo </a:t>
            </a:r>
            <a:r>
              <a:rPr lang="zh-CN" altLang="en-US"/>
              <a:t>的 </a:t>
            </a:r>
            <a:r>
              <a:rPr lang="en-US" altLang="zh-CN"/>
              <a:t>RPC </a:t>
            </a:r>
            <a:r>
              <a:rPr lang="zh-CN" altLang="en-US"/>
              <a:t>框架使用 </a:t>
            </a:r>
            <a:r>
              <a:rPr lang="en-US" altLang="zh-CN"/>
              <a:t>Dubbo </a:t>
            </a:r>
            <a:r>
              <a:rPr lang="zh-CN" altLang="en-US"/>
              <a:t>协议进行节点间通信，</a:t>
            </a:r>
            <a:r>
              <a:rPr lang="en-US" altLang="zh-CN"/>
              <a:t>Dubbo </a:t>
            </a:r>
            <a:r>
              <a:rPr lang="zh-CN" altLang="en-US"/>
              <a:t>协议默认使用 </a:t>
            </a:r>
            <a:r>
              <a:rPr lang="en-US" altLang="zh-CN"/>
              <a:t>Netty </a:t>
            </a:r>
            <a:r>
              <a:rPr lang="zh-CN" altLang="en-US"/>
              <a:t>作为基础通信组件，用于实现各进程节点之间的内部通信</a:t>
            </a:r>
            <a:endParaRPr lang="en-US" altLang="zh-CN" smtClean="0"/>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8365" y="1494387"/>
            <a:ext cx="4544832" cy="340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8743149" cy="2339102"/>
          </a:xfrm>
          <a:prstGeom prst="rect">
            <a:avLst/>
          </a:prstGeom>
          <a:noFill/>
        </p:spPr>
        <p:txBody>
          <a:bodyPr wrap="square" rtlCol="0">
            <a:spAutoFit/>
          </a:bodyPr>
          <a:lstStyle/>
          <a:p>
            <a:r>
              <a:rPr lang="en-US" altLang="zh-CN" sz="2000" b="1" smtClean="0">
                <a:solidFill>
                  <a:srgbClr val="0070C0"/>
                </a:solidFill>
              </a:rPr>
              <a:t> </a:t>
            </a:r>
            <a:r>
              <a:rPr lang="en-US" altLang="zh-CN" sz="2000" b="1">
                <a:solidFill>
                  <a:srgbClr val="0070C0"/>
                </a:solidFill>
              </a:rPr>
              <a:t>mmap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20204" pitchFamily="34" charset="0"/>
                <a:cs typeface="Arial" panose="020B0604020202020204" pitchFamily="34" charset="0"/>
              </a:rPr>
              <a:t>mmap </a:t>
            </a:r>
            <a:r>
              <a:rPr lang="zh-CN" altLang="en-US">
                <a:latin typeface="Arial" panose="020B0604020202020204" pitchFamily="34" charset="0"/>
                <a:cs typeface="Arial" panose="020B0604020202020204" pitchFamily="34" charset="0"/>
              </a:rPr>
              <a:t>通过内存映射，将文件映射到内核缓冲区，同时，用户空间可以共享内核空间的数据。这样，在进行网络传输时，就可以减少内核空间到用户控件的拷贝次数。如下图</a:t>
            </a:r>
            <a:endParaRPr lang="en-US" altLang="zh-CN">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mmap</a:t>
            </a:r>
            <a:r>
              <a:rPr lang="zh-CN" altLang="en-US" smtClean="0">
                <a:latin typeface="Arial" panose="020B0604020202020204" pitchFamily="34" charset="0"/>
                <a:cs typeface="Arial" panose="020B0604020202020204" pitchFamily="34" charset="0"/>
              </a:rPr>
              <a:t>示意图</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p:txBody>
      </p:sp>
      <p:pic>
        <p:nvPicPr>
          <p:cNvPr id="2467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8897" y="2441292"/>
            <a:ext cx="6838226" cy="331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152103"/>
            <a:ext cx="2963339" cy="4832092"/>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20204" pitchFamily="34" charset="0"/>
                <a:cs typeface="Arial" panose="020B0604020202020204" pitchFamily="34" charset="0"/>
              </a:rPr>
              <a:t>Linux </a:t>
            </a:r>
            <a:r>
              <a:rPr lang="en-US" altLang="zh-CN">
                <a:latin typeface="Arial" panose="020B0604020202020204" pitchFamily="34" charset="0"/>
                <a:cs typeface="Arial" panose="020B0604020202020204" pitchFamily="34" charset="0"/>
              </a:rPr>
              <a:t>2.1 </a:t>
            </a:r>
            <a:r>
              <a:rPr lang="zh-CN" altLang="en-US">
                <a:latin typeface="Arial" panose="020B0604020202020204" pitchFamily="34" charset="0"/>
                <a:cs typeface="Arial" panose="020B0604020202020204" pitchFamily="34" charset="0"/>
              </a:rPr>
              <a:t>版本 提供了 </a:t>
            </a:r>
            <a:r>
              <a:rPr lang="en-US" altLang="zh-CN">
                <a:latin typeface="Arial" panose="020B0604020202020204" pitchFamily="34" charset="0"/>
                <a:cs typeface="Arial" panose="020B0604020202020204" pitchFamily="34" charset="0"/>
              </a:rPr>
              <a:t>sendFile </a:t>
            </a:r>
            <a:r>
              <a:rPr lang="zh-CN" altLang="en-US">
                <a:latin typeface="Arial" panose="020B0604020202020204" pitchFamily="34" charset="0"/>
                <a:cs typeface="Arial" panose="020B0604020202020204" pitchFamily="34" charset="0"/>
              </a:rPr>
              <a:t>函数，其基本原理如下：数据根本不经过用户态，直接从内核缓冲区进入到 </a:t>
            </a:r>
            <a:r>
              <a:rPr lang="en-US" altLang="zh-CN">
                <a:latin typeface="Arial" panose="020B0604020202020204" pitchFamily="34" charset="0"/>
                <a:cs typeface="Arial" panose="020B0604020202020204" pitchFamily="34" charset="0"/>
              </a:rPr>
              <a:t>Socket Buffer</a:t>
            </a:r>
            <a:r>
              <a:rPr lang="zh-CN" altLang="en-US">
                <a:latin typeface="Arial" panose="020B0604020202020204" pitchFamily="34" charset="0"/>
                <a:cs typeface="Arial" panose="020B0604020202020204" pitchFamily="34" charset="0"/>
              </a:rPr>
              <a:t>，同时，由于和用户态完全无关，就减少了一次上下文切</a:t>
            </a:r>
            <a:r>
              <a:rPr lang="zh-CN" altLang="en-US" smtClean="0">
                <a:latin typeface="Arial" panose="020B0604020202020204" pitchFamily="34" charset="0"/>
                <a:cs typeface="Arial" panose="020B0604020202020204" pitchFamily="34" charset="0"/>
              </a:rPr>
              <a:t>换</a:t>
            </a:r>
            <a:endParaRPr lang="en-US" altLang="zh-CN">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示意</a:t>
            </a:r>
            <a:r>
              <a:rPr lang="zh-CN" altLang="en-US" smtClean="0">
                <a:latin typeface="Arial" panose="020B0604020202020204" pitchFamily="34" charset="0"/>
                <a:cs typeface="Arial" panose="020B0604020202020204" pitchFamily="34" charset="0"/>
              </a:rPr>
              <a:t>图和小结</a:t>
            </a:r>
            <a:endParaRPr lang="en-US" altLang="zh-CN" smtClean="0">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zh-CN" altLang="en-US" smtClean="0">
                <a:latin typeface="Arial" panose="020B0604020202020204" pitchFamily="34" charset="0"/>
                <a:cs typeface="Arial" panose="020B0604020202020204" pitchFamily="34" charset="0"/>
              </a:rPr>
              <a:t>提示：零拷贝从操作系统角度，是没有</a:t>
            </a:r>
            <a:r>
              <a:rPr lang="en-US" altLang="zh-CN" smtClean="0">
                <a:latin typeface="Arial" panose="020B0604020202020204" pitchFamily="34" charset="0"/>
                <a:cs typeface="Arial" panose="020B0604020202020204" pitchFamily="34" charset="0"/>
              </a:rPr>
              <a:t>cpu </a:t>
            </a:r>
            <a:r>
              <a:rPr lang="zh-CN" altLang="en-US" smtClean="0">
                <a:latin typeface="Arial" panose="020B0604020202020204" pitchFamily="34" charset="0"/>
                <a:cs typeface="Arial" panose="020B0604020202020204" pitchFamily="34" charset="0"/>
              </a:rPr>
              <a:t>拷贝</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p:txBody>
      </p:sp>
      <p:pic>
        <p:nvPicPr>
          <p:cNvPr id="247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3251371" cy="4555093"/>
          </a:xfrm>
          <a:prstGeom prst="rect">
            <a:avLst/>
          </a:prstGeom>
          <a:noFill/>
        </p:spPr>
        <p:txBody>
          <a:bodyPr wrap="square" rtlCol="0">
            <a:spAutoFit/>
          </a:bodyPr>
          <a:lstStyle/>
          <a:p>
            <a:r>
              <a:rPr lang="en-US" altLang="zh-CN" sz="2000" b="1" smtClean="0">
                <a:solidFill>
                  <a:srgbClr val="0070C0"/>
                </a:solidFill>
              </a:rPr>
              <a:t> sendFile </a:t>
            </a:r>
            <a:r>
              <a:rPr lang="zh-CN" altLang="en-US" sz="2000" b="1">
                <a:solidFill>
                  <a:srgbClr val="0070C0"/>
                </a:solidFill>
              </a:rPr>
              <a:t>优化</a:t>
            </a:r>
            <a:endParaRPr lang="en-US" altLang="zh-CN" sz="2000" b="1" smtClean="0">
              <a:solidFill>
                <a:srgbClr val="0070C0"/>
              </a:solidFill>
            </a:endParaRPr>
          </a:p>
          <a:p>
            <a:endParaRPr lang="en-US" altLang="zh-CN" smtClean="0"/>
          </a:p>
          <a:p>
            <a:pPr marL="342900" indent="-342900">
              <a:buAutoNum type="arabicParenR" startAt="3"/>
            </a:pPr>
            <a:r>
              <a:rPr lang="en-US" altLang="zh-CN" smtClean="0">
                <a:latin typeface="Arial" panose="020B0604020202020204" pitchFamily="34" charset="0"/>
                <a:cs typeface="Arial" panose="020B0604020202020204" pitchFamily="34" charset="0"/>
              </a:rPr>
              <a:t>Linux </a:t>
            </a:r>
            <a:r>
              <a:rPr lang="zh-CN" altLang="en-US">
                <a:latin typeface="Arial" panose="020B0604020202020204" pitchFamily="34" charset="0"/>
                <a:cs typeface="Arial" panose="020B0604020202020204" pitchFamily="34" charset="0"/>
              </a:rPr>
              <a:t>在 </a:t>
            </a:r>
            <a:r>
              <a:rPr lang="en-US" altLang="zh-CN">
                <a:latin typeface="Arial" panose="020B0604020202020204" pitchFamily="34" charset="0"/>
                <a:cs typeface="Arial" panose="020B0604020202020204" pitchFamily="34" charset="0"/>
              </a:rPr>
              <a:t>2.4 </a:t>
            </a:r>
            <a:r>
              <a:rPr lang="zh-CN" altLang="en-US">
                <a:latin typeface="Arial" panose="020B0604020202020204" pitchFamily="34" charset="0"/>
                <a:cs typeface="Arial" panose="020B0604020202020204" pitchFamily="34" charset="0"/>
              </a:rPr>
              <a:t>版本中，做了一些修改，避免了从内核缓冲区拷贝到 </a:t>
            </a:r>
            <a:r>
              <a:rPr lang="en-US" altLang="zh-CN">
                <a:latin typeface="Arial" panose="020B0604020202020204" pitchFamily="34" charset="0"/>
                <a:cs typeface="Arial" panose="020B0604020202020204" pitchFamily="34" charset="0"/>
              </a:rPr>
              <a:t>Socket buffer </a:t>
            </a:r>
            <a:r>
              <a:rPr lang="zh-CN" altLang="en-US">
                <a:latin typeface="Arial" panose="020B0604020202020204" pitchFamily="34" charset="0"/>
                <a:cs typeface="Arial" panose="020B0604020202020204" pitchFamily="34" charset="0"/>
              </a:rPr>
              <a:t>的操作，直接拷贝到协议栈，从而再一次减少了数据拷贝。具体如下</a:t>
            </a:r>
            <a:r>
              <a:rPr lang="zh-CN" altLang="en-US" smtClean="0">
                <a:latin typeface="Arial" panose="020B0604020202020204" pitchFamily="34" charset="0"/>
                <a:cs typeface="Arial" panose="020B0604020202020204" pitchFamily="34" charset="0"/>
              </a:rPr>
              <a:t>图和小结：</a:t>
            </a:r>
            <a:endParaRPr lang="en-US" altLang="zh-CN" smtClean="0">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zh-CN" altLang="en-US" smtClean="0">
                <a:latin typeface="Arial" panose="020B0604020202020204" pitchFamily="34" charset="0"/>
                <a:cs typeface="Arial" panose="020B0604020202020204" pitchFamily="34" charset="0"/>
              </a:rPr>
              <a:t>这里其实有 一次</a:t>
            </a:r>
            <a:r>
              <a:rPr lang="en-US" altLang="zh-CN" smtClean="0">
                <a:latin typeface="Arial" panose="020B0604020202020204" pitchFamily="34" charset="0"/>
                <a:cs typeface="Arial" panose="020B0604020202020204" pitchFamily="34" charset="0"/>
              </a:rPr>
              <a:t>cpu </a:t>
            </a:r>
            <a:r>
              <a:rPr lang="zh-CN" altLang="en-US" smtClean="0">
                <a:latin typeface="Arial" panose="020B0604020202020204" pitchFamily="34" charset="0"/>
                <a:cs typeface="Arial" panose="020B0604020202020204" pitchFamily="34" charset="0"/>
              </a:rPr>
              <a:t>拷贝</a:t>
            </a:r>
            <a:endParaRPr lang="en-US" altLang="zh-CN" smtClean="0">
              <a:latin typeface="Arial" panose="020B0604020202020204" pitchFamily="34" charset="0"/>
              <a:cs typeface="Arial" panose="020B0604020202020204" pitchFamily="34" charset="0"/>
            </a:endParaRPr>
          </a:p>
          <a:p>
            <a:r>
              <a:rPr lang="en-US" altLang="zh-CN" smtClean="0">
                <a:latin typeface="Arial" panose="020B0604020202020204" pitchFamily="34" charset="0"/>
                <a:cs typeface="Arial" panose="020B0604020202020204" pitchFamily="34" charset="0"/>
              </a:rPr>
              <a:t>kernel buffer -&gt; socket buffer</a:t>
            </a:r>
            <a:endParaRPr lang="en-US" altLang="zh-CN" smtClean="0">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但</a:t>
            </a:r>
            <a:r>
              <a:rPr lang="zh-CN" altLang="en-US" smtClean="0">
                <a:latin typeface="Arial" panose="020B0604020202020204" pitchFamily="34" charset="0"/>
                <a:cs typeface="Arial" panose="020B0604020202020204" pitchFamily="34" charset="0"/>
              </a:rPr>
              <a:t>是，拷贝的信息很少，比如</a:t>
            </a:r>
            <a:endParaRPr lang="en-US" altLang="zh-CN" smtClean="0">
              <a:latin typeface="Arial" panose="020B0604020202020204" pitchFamily="34" charset="0"/>
              <a:cs typeface="Arial" panose="020B0604020202020204" pitchFamily="34" charset="0"/>
            </a:endParaRPr>
          </a:p>
          <a:p>
            <a:r>
              <a:rPr lang="en-US" altLang="zh-CN" smtClean="0">
                <a:latin typeface="Arial" panose="020B0604020202020204" pitchFamily="34" charset="0"/>
                <a:cs typeface="Arial" panose="020B0604020202020204" pitchFamily="34" charset="0"/>
              </a:rPr>
              <a:t>lenght , offset , </a:t>
            </a:r>
            <a:r>
              <a:rPr lang="zh-CN" altLang="en-US" smtClean="0">
                <a:latin typeface="Arial" panose="020B0604020202020204" pitchFamily="34" charset="0"/>
                <a:cs typeface="Arial" panose="020B0604020202020204" pitchFamily="34" charset="0"/>
              </a:rPr>
              <a:t>消耗低，可以忽略</a:t>
            </a: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p:txBody>
      </p:sp>
      <p:pic>
        <p:nvPicPr>
          <p:cNvPr id="2488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42880" y="1512142"/>
            <a:ext cx="60388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a:t>
            </a:r>
            <a:r>
              <a:rPr lang="zh-CN" altLang="en-US" sz="2000" b="1" smtClean="0">
                <a:solidFill>
                  <a:srgbClr val="0070C0"/>
                </a:solidFill>
              </a:rPr>
              <a:t>零拷贝的</a:t>
            </a:r>
            <a:r>
              <a:rPr lang="zh-CN" altLang="en-US" sz="2000" b="1">
                <a:solidFill>
                  <a:srgbClr val="0070C0"/>
                </a:solidFill>
              </a:rPr>
              <a:t>再次</a:t>
            </a:r>
            <a:r>
              <a:rPr lang="zh-CN" altLang="en-US" sz="2000" b="1" smtClean="0">
                <a:solidFill>
                  <a:srgbClr val="0070C0"/>
                </a:solidFill>
              </a:rPr>
              <a:t>理解</a:t>
            </a:r>
            <a:endParaRPr lang="en-US" altLang="zh-CN" sz="2000" b="1" smtClean="0">
              <a:solidFill>
                <a:srgbClr val="0070C0"/>
              </a:solidFill>
            </a:endParaRPr>
          </a:p>
          <a:p>
            <a:endParaRPr lang="en-US" altLang="zh-CN" smtClean="0"/>
          </a:p>
          <a:p>
            <a:pPr marL="342900" indent="-342900">
              <a:buAutoNum type="arabicParenR"/>
            </a:pPr>
            <a:r>
              <a:rPr lang="zh-CN" altLang="en-US" smtClean="0">
                <a:latin typeface="Arial" panose="020B0604020202020204" pitchFamily="34" charset="0"/>
                <a:cs typeface="Arial" panose="020B0604020202020204" pitchFamily="34" charset="0"/>
              </a:rPr>
              <a:t>我</a:t>
            </a:r>
            <a:r>
              <a:rPr lang="zh-CN" altLang="en-US">
                <a:latin typeface="Arial" panose="020B0604020202020204" pitchFamily="34" charset="0"/>
                <a:cs typeface="Arial" panose="020B0604020202020204" pitchFamily="34" charset="0"/>
              </a:rPr>
              <a:t>们说零拷贝，是从操作系统的角度来说的。因为内核缓冲区之间，没有数据是重复的（只有 </a:t>
            </a:r>
            <a:r>
              <a:rPr lang="en-US" altLang="zh-CN">
                <a:latin typeface="Arial" panose="020B0604020202020204" pitchFamily="34" charset="0"/>
                <a:cs typeface="Arial" panose="020B0604020202020204" pitchFamily="34" charset="0"/>
              </a:rPr>
              <a:t>kernel buffer </a:t>
            </a:r>
            <a:r>
              <a:rPr lang="zh-CN" altLang="en-US">
                <a:latin typeface="Arial" panose="020B0604020202020204" pitchFamily="34" charset="0"/>
                <a:cs typeface="Arial" panose="020B0604020202020204" pitchFamily="34" charset="0"/>
              </a:rPr>
              <a:t>有一份数</a:t>
            </a:r>
            <a:r>
              <a:rPr lang="zh-CN" altLang="en-US" smtClean="0">
                <a:latin typeface="Arial" panose="020B0604020202020204" pitchFamily="34" charset="0"/>
                <a:cs typeface="Arial" panose="020B0604020202020204" pitchFamily="34" charset="0"/>
              </a:rPr>
              <a:t>据）。</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零</a:t>
            </a:r>
            <a:r>
              <a:rPr lang="zh-CN" altLang="en-US">
                <a:latin typeface="Arial" panose="020B0604020202020204" pitchFamily="34" charset="0"/>
                <a:cs typeface="Arial" panose="020B0604020202020204" pitchFamily="34" charset="0"/>
              </a:rPr>
              <a:t>拷贝不仅仅带来更少的数据复制，还能带来其他的性能优势，例如更少的上下文切换，更少的 </a:t>
            </a:r>
            <a:r>
              <a:rPr lang="en-US" altLang="zh-CN">
                <a:latin typeface="Arial" panose="020B0604020202020204" pitchFamily="34" charset="0"/>
                <a:cs typeface="Arial" panose="020B0604020202020204" pitchFamily="34" charset="0"/>
              </a:rPr>
              <a:t>CPU </a:t>
            </a:r>
            <a:r>
              <a:rPr lang="zh-CN" altLang="en-US">
                <a:latin typeface="Arial" panose="020B0604020202020204" pitchFamily="34" charset="0"/>
                <a:cs typeface="Arial" panose="020B0604020202020204" pitchFamily="34" charset="0"/>
              </a:rPr>
              <a:t>缓存伪共享以及无 </a:t>
            </a:r>
            <a:r>
              <a:rPr lang="en-US" altLang="zh-CN">
                <a:latin typeface="Arial" panose="020B0604020202020204" pitchFamily="34" charset="0"/>
                <a:cs typeface="Arial" panose="020B0604020202020204" pitchFamily="34" charset="0"/>
              </a:rPr>
              <a:t>CPU </a:t>
            </a:r>
            <a:r>
              <a:rPr lang="zh-CN" altLang="en-US">
                <a:latin typeface="Arial" panose="020B0604020202020204" pitchFamily="34" charset="0"/>
                <a:cs typeface="Arial" panose="020B0604020202020204" pitchFamily="34" charset="0"/>
              </a:rPr>
              <a:t>校验和计算。</a:t>
            </a:r>
            <a:endParaRPr lang="en-US" altLang="zh-CN" smtClean="0">
              <a:latin typeface="Arial" panose="020B0604020202020204" pitchFamily="34" charset="0"/>
              <a:cs typeface="Arial" panose="020B0604020202020204" pitchFamily="34" charset="0"/>
            </a:endParaRPr>
          </a:p>
          <a:p>
            <a:endParaRPr lang="en-US" altLang="zh-CN"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smtClean="0">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smtClean="0">
              <a:solidFill>
                <a:srgbClr val="0070C0"/>
              </a:solidFill>
            </a:endParaRPr>
          </a:p>
          <a:p>
            <a:endParaRPr lang="en-US" altLang="zh-CN" smtClean="0"/>
          </a:p>
          <a:p>
            <a:pPr marL="342900" indent="-342900">
              <a:buAutoNum type="arabicParenR"/>
            </a:pPr>
            <a:r>
              <a:rPr lang="en-US" altLang="zh-CN" smtClean="0">
                <a:latin typeface="Arial" panose="020B0604020202020204" pitchFamily="34" charset="0"/>
                <a:cs typeface="Arial" panose="020B0604020202020204" pitchFamily="34" charset="0"/>
              </a:rPr>
              <a:t>mmap </a:t>
            </a:r>
            <a:r>
              <a:rPr lang="zh-CN" altLang="en-US">
                <a:latin typeface="Arial" panose="020B0604020202020204" pitchFamily="34" charset="0"/>
                <a:cs typeface="Arial" panose="020B0604020202020204" pitchFamily="34" charset="0"/>
              </a:rPr>
              <a:t>适合小数据量读写，</a:t>
            </a:r>
            <a:r>
              <a:rPr lang="en-US" altLang="zh-CN">
                <a:latin typeface="Arial" panose="020B0604020202020204" pitchFamily="34" charset="0"/>
                <a:cs typeface="Arial" panose="020B0604020202020204" pitchFamily="34" charset="0"/>
              </a:rPr>
              <a:t>sendFile </a:t>
            </a:r>
            <a:r>
              <a:rPr lang="zh-CN" altLang="en-US">
                <a:latin typeface="Arial" panose="020B0604020202020204" pitchFamily="34" charset="0"/>
                <a:cs typeface="Arial" panose="020B0604020202020204" pitchFamily="34" charset="0"/>
              </a:rPr>
              <a:t>适合大文件传输</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zh-CN" altLang="en-US">
              <a:latin typeface="Arial" panose="020B0604020202020204" pitchFamily="34" charset="0"/>
              <a:cs typeface="Arial" panose="020B0604020202020204" pitchFamily="34" charset="0"/>
            </a:endParaRPr>
          </a:p>
          <a:p>
            <a:pPr marL="342900" indent="-342900">
              <a:buAutoNum type="arabicParenR"/>
            </a:pPr>
            <a:r>
              <a:rPr lang="en-US" altLang="zh-CN">
                <a:latin typeface="Arial" panose="020B0604020202020204" pitchFamily="34" charset="0"/>
                <a:cs typeface="Arial" panose="020B0604020202020204" pitchFamily="34" charset="0"/>
              </a:rPr>
              <a:t>mmap </a:t>
            </a:r>
            <a:r>
              <a:rPr lang="zh-CN" altLang="en-US">
                <a:latin typeface="Arial" panose="020B0604020202020204" pitchFamily="34" charset="0"/>
                <a:cs typeface="Arial" panose="020B0604020202020204" pitchFamily="34" charset="0"/>
              </a:rPr>
              <a:t>需要 </a:t>
            </a:r>
            <a:r>
              <a:rPr lang="en-US" altLang="zh-CN">
                <a:latin typeface="Arial" panose="020B0604020202020204" pitchFamily="34" charset="0"/>
                <a:cs typeface="Arial" panose="020B0604020202020204" pitchFamily="34" charset="0"/>
              </a:rPr>
              <a:t>4 </a:t>
            </a:r>
            <a:r>
              <a:rPr lang="zh-CN" altLang="en-US">
                <a:latin typeface="Arial" panose="020B0604020202020204" pitchFamily="34" charset="0"/>
                <a:cs typeface="Arial" panose="020B0604020202020204" pitchFamily="34" charset="0"/>
              </a:rPr>
              <a:t>次上下文切换，</a:t>
            </a:r>
            <a:r>
              <a:rPr lang="en-US" altLang="zh-CN">
                <a:latin typeface="Arial" panose="020B0604020202020204" pitchFamily="34" charset="0"/>
                <a:cs typeface="Arial" panose="020B0604020202020204" pitchFamily="34" charset="0"/>
              </a:rPr>
              <a:t>3 </a:t>
            </a:r>
            <a:r>
              <a:rPr lang="zh-CN" altLang="en-US">
                <a:latin typeface="Arial" panose="020B0604020202020204" pitchFamily="34" charset="0"/>
                <a:cs typeface="Arial" panose="020B0604020202020204" pitchFamily="34" charset="0"/>
              </a:rPr>
              <a:t>次数据拷贝；</a:t>
            </a:r>
            <a:r>
              <a:rPr lang="en-US" altLang="zh-CN">
                <a:latin typeface="Arial" panose="020B0604020202020204" pitchFamily="34" charset="0"/>
                <a:cs typeface="Arial" panose="020B0604020202020204" pitchFamily="34" charset="0"/>
              </a:rPr>
              <a:t>sendFile </a:t>
            </a:r>
            <a:r>
              <a:rPr lang="zh-CN" altLang="en-US">
                <a:latin typeface="Arial" panose="020B0604020202020204" pitchFamily="34" charset="0"/>
                <a:cs typeface="Arial" panose="020B0604020202020204" pitchFamily="34" charset="0"/>
              </a:rPr>
              <a:t>需要 </a:t>
            </a:r>
            <a:r>
              <a:rPr lang="en-US" altLang="zh-CN">
                <a:latin typeface="Arial" panose="020B0604020202020204" pitchFamily="34" charset="0"/>
                <a:cs typeface="Arial" panose="020B0604020202020204" pitchFamily="34" charset="0"/>
              </a:rPr>
              <a:t>3 </a:t>
            </a:r>
            <a:r>
              <a:rPr lang="zh-CN" altLang="en-US">
                <a:latin typeface="Arial" panose="020B0604020202020204" pitchFamily="34" charset="0"/>
                <a:cs typeface="Arial" panose="020B0604020202020204" pitchFamily="34" charset="0"/>
              </a:rPr>
              <a:t>次上下文切换，最少 </a:t>
            </a:r>
            <a:r>
              <a:rPr lang="en-US" altLang="zh-CN">
                <a:latin typeface="Arial" panose="020B0604020202020204" pitchFamily="34" charset="0"/>
                <a:cs typeface="Arial" panose="020B0604020202020204" pitchFamily="34" charset="0"/>
              </a:rPr>
              <a:t>2 </a:t>
            </a:r>
            <a:r>
              <a:rPr lang="zh-CN" altLang="en-US">
                <a:latin typeface="Arial" panose="020B0604020202020204" pitchFamily="34" charset="0"/>
                <a:cs typeface="Arial" panose="020B0604020202020204" pitchFamily="34" charset="0"/>
              </a:rPr>
              <a:t>次数据拷贝</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zh-CN" altLang="en-US">
              <a:latin typeface="Arial" panose="020B0604020202020204" pitchFamily="34" charset="0"/>
              <a:cs typeface="Arial" panose="020B0604020202020204" pitchFamily="34" charset="0"/>
            </a:endParaRPr>
          </a:p>
          <a:p>
            <a:pPr marL="342900" indent="-342900">
              <a:buAutoNum type="arabicParenR"/>
            </a:pPr>
            <a:r>
              <a:rPr lang="en-US" altLang="zh-CN">
                <a:latin typeface="Arial" panose="020B0604020202020204" pitchFamily="34" charset="0"/>
                <a:cs typeface="Arial" panose="020B0604020202020204" pitchFamily="34" charset="0"/>
              </a:rPr>
              <a:t>sendFile </a:t>
            </a:r>
            <a:r>
              <a:rPr lang="zh-CN" altLang="en-US">
                <a:latin typeface="Arial" panose="020B0604020202020204" pitchFamily="34" charset="0"/>
                <a:cs typeface="Arial" panose="020B0604020202020204" pitchFamily="34" charset="0"/>
              </a:rPr>
              <a:t>可以利用 </a:t>
            </a:r>
            <a:r>
              <a:rPr lang="en-US" altLang="zh-CN">
                <a:latin typeface="Arial" panose="020B0604020202020204" pitchFamily="34" charset="0"/>
                <a:cs typeface="Arial" panose="020B0604020202020204" pitchFamily="34" charset="0"/>
              </a:rPr>
              <a:t>DMA </a:t>
            </a:r>
            <a:r>
              <a:rPr lang="zh-CN" altLang="en-US">
                <a:latin typeface="Arial" panose="020B0604020202020204" pitchFamily="34" charset="0"/>
                <a:cs typeface="Arial" panose="020B0604020202020204" pitchFamily="34" charset="0"/>
              </a:rPr>
              <a:t>方式，减少 </a:t>
            </a:r>
            <a:r>
              <a:rPr lang="en-US" altLang="zh-CN">
                <a:latin typeface="Arial" panose="020B0604020202020204" pitchFamily="34" charset="0"/>
                <a:cs typeface="Arial" panose="020B0604020202020204" pitchFamily="34" charset="0"/>
              </a:rPr>
              <a:t>CPU </a:t>
            </a:r>
            <a:r>
              <a:rPr lang="zh-CN" altLang="en-US">
                <a:latin typeface="Arial" panose="020B0604020202020204" pitchFamily="34" charset="0"/>
                <a:cs typeface="Arial" panose="020B0604020202020204" pitchFamily="34" charset="0"/>
              </a:rPr>
              <a:t>拷贝，</a:t>
            </a:r>
            <a:r>
              <a:rPr lang="en-US" altLang="zh-CN">
                <a:latin typeface="Arial" panose="020B0604020202020204" pitchFamily="34" charset="0"/>
                <a:cs typeface="Arial" panose="020B0604020202020204" pitchFamily="34" charset="0"/>
              </a:rPr>
              <a:t>mmap </a:t>
            </a:r>
            <a:r>
              <a:rPr lang="zh-CN" altLang="en-US">
                <a:latin typeface="Arial" panose="020B0604020202020204" pitchFamily="34" charset="0"/>
                <a:cs typeface="Arial" panose="020B0604020202020204" pitchFamily="34" charset="0"/>
              </a:rPr>
              <a:t>则不能（必须从内核拷贝到 </a:t>
            </a:r>
            <a:r>
              <a:rPr lang="en-US" altLang="zh-CN">
                <a:latin typeface="Arial" panose="020B0604020202020204" pitchFamily="34" charset="0"/>
                <a:cs typeface="Arial" panose="020B0604020202020204" pitchFamily="34" charset="0"/>
              </a:rPr>
              <a:t>Socket </a:t>
            </a:r>
            <a:r>
              <a:rPr lang="zh-CN" altLang="en-US">
                <a:latin typeface="Arial" panose="020B0604020202020204" pitchFamily="34" charset="0"/>
                <a:cs typeface="Arial" panose="020B0604020202020204" pitchFamily="34" charset="0"/>
              </a:rPr>
              <a:t>缓冲区</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endParaRPr lang="zh-CN" altLang="en-US">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smtClean="0">
                <a:solidFill>
                  <a:srgbClr val="0070C0"/>
                </a:solidFill>
              </a:rPr>
              <a:t> NIO </a:t>
            </a:r>
            <a:r>
              <a:rPr lang="zh-CN" altLang="en-US" sz="2000" b="1" smtClean="0">
                <a:solidFill>
                  <a:srgbClr val="0070C0"/>
                </a:solidFill>
              </a:rPr>
              <a:t>零拷贝案例</a:t>
            </a:r>
            <a:endParaRPr lang="en-US" altLang="zh-CN" sz="2000" b="1" smtClean="0">
              <a:solidFill>
                <a:srgbClr val="0070C0"/>
              </a:solidFill>
            </a:endParaRPr>
          </a:p>
          <a:p>
            <a:endParaRPr lang="en-US" altLang="zh-CN" smtClean="0"/>
          </a:p>
          <a:p>
            <a:r>
              <a:rPr lang="zh-CN" altLang="en-US">
                <a:latin typeface="Arial" panose="020B0604020202020204" pitchFamily="34" charset="0"/>
                <a:cs typeface="Arial" panose="020B0604020202020204" pitchFamily="34" charset="0"/>
              </a:rPr>
              <a:t>案</a:t>
            </a:r>
            <a:r>
              <a:rPr lang="zh-CN" altLang="en-US" smtClean="0">
                <a:latin typeface="Arial" panose="020B0604020202020204" pitchFamily="34" charset="0"/>
                <a:cs typeface="Arial" panose="020B0604020202020204" pitchFamily="34" charset="0"/>
              </a:rPr>
              <a:t>例要求： </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使用传统的</a:t>
            </a:r>
            <a:r>
              <a:rPr lang="en-US" altLang="zh-CN" smtClean="0">
                <a:latin typeface="Arial" panose="020B0604020202020204" pitchFamily="34" charset="0"/>
                <a:cs typeface="Arial" panose="020B0604020202020204" pitchFamily="34" charset="0"/>
              </a:rPr>
              <a:t>IO </a:t>
            </a:r>
            <a:r>
              <a:rPr lang="zh-CN" altLang="en-US" smtClean="0">
                <a:latin typeface="Arial" panose="020B0604020202020204" pitchFamily="34" charset="0"/>
                <a:cs typeface="Arial" panose="020B0604020202020204" pitchFamily="34" charset="0"/>
              </a:rPr>
              <a:t>方法传递一个大文件</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使用</a:t>
            </a:r>
            <a:r>
              <a:rPr lang="en-US" altLang="zh-CN" smtClean="0">
                <a:latin typeface="Arial" panose="020B0604020202020204" pitchFamily="34" charset="0"/>
                <a:cs typeface="Arial" panose="020B0604020202020204" pitchFamily="34" charset="0"/>
              </a:rPr>
              <a:t>NIO </a:t>
            </a:r>
            <a:r>
              <a:rPr lang="zh-CN" altLang="en-US" smtClean="0">
                <a:latin typeface="Arial" panose="020B0604020202020204" pitchFamily="34" charset="0"/>
                <a:cs typeface="Arial" panose="020B0604020202020204" pitchFamily="34" charset="0"/>
              </a:rPr>
              <a:t>零拷贝方式传递</a:t>
            </a:r>
            <a:r>
              <a:rPr lang="en-US" altLang="zh-CN" smtClean="0">
                <a:latin typeface="Arial" panose="020B0604020202020204" pitchFamily="34" charset="0"/>
                <a:cs typeface="Arial" panose="020B0604020202020204" pitchFamily="34" charset="0"/>
              </a:rPr>
              <a:t>(transferTo</a:t>
            </a:r>
            <a:r>
              <a:rPr lang="en-US" altLang="zh-CN">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一个大文件</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看</a:t>
            </a:r>
            <a:r>
              <a:rPr lang="zh-CN" altLang="en-US" smtClean="0">
                <a:latin typeface="Arial" panose="020B0604020202020204" pitchFamily="34" charset="0"/>
                <a:cs typeface="Arial" panose="020B0604020202020204" pitchFamily="34" charset="0"/>
              </a:rPr>
              <a:t>看两种传递方式耗时时间分别是多少</a:t>
            </a:r>
            <a:endParaRPr lang="en-US" altLang="zh-CN" smtClean="0">
              <a:latin typeface="Arial" panose="020B0604020202020204" pitchFamily="34" charset="0"/>
              <a:cs typeface="Arial" panose="020B0604020202020204" pitchFamily="34" charset="0"/>
            </a:endParaRPr>
          </a:p>
        </p:txBody>
      </p:sp>
      <p:graphicFrame>
        <p:nvGraphicFramePr>
          <p:cNvPr id="3" name="对象 2"/>
          <p:cNvGraphicFramePr>
            <a:graphicFrameLocks noChangeAspect="1"/>
          </p:cNvGraphicFramePr>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08" name="包装程序外壳对象" showAsIcon="1" r:id="rId1" imgW="876300" imgH="523875" progId="Package">
                  <p:embed/>
                </p:oleObj>
              </mc:Choice>
              <mc:Fallback>
                <p:oleObj name="包装程序外壳对象" showAsIcon="1" r:id="rId1" imgW="876300" imgH="523875" progId="Package">
                  <p:embed/>
                  <p:pic>
                    <p:nvPicPr>
                      <p:cNvPr id="0" name="图片 249907"/>
                      <p:cNvPicPr/>
                      <p:nvPr/>
                    </p:nvPicPr>
                    <p:blipFill>
                      <a:blip r:embed="rId2"/>
                      <a:stretch>
                        <a:fillRect/>
                      </a:stretch>
                    </p:blipFill>
                    <p:spPr>
                      <a:xfrm>
                        <a:off x="918171" y="4248447"/>
                        <a:ext cx="11826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Java AIO </a:t>
            </a:r>
            <a:r>
              <a:rPr lang="zh-CN" altLang="en-US" sz="2200" b="1" smtClean="0"/>
              <a:t>基本介绍</a:t>
            </a:r>
            <a:endParaRPr lang="en-US" altLang="zh-CN" sz="2200" b="1"/>
          </a:p>
        </p:txBody>
      </p:sp>
      <p:sp>
        <p:nvSpPr>
          <p:cNvPr id="2" name="TextBox 1"/>
          <p:cNvSpPr txBox="1"/>
          <p:nvPr/>
        </p:nvSpPr>
        <p:spPr>
          <a:xfrm>
            <a:off x="691136" y="1368127"/>
            <a:ext cx="8593694" cy="3416320"/>
          </a:xfrm>
          <a:prstGeom prst="rect">
            <a:avLst/>
          </a:prstGeom>
          <a:noFill/>
        </p:spPr>
        <p:txBody>
          <a:bodyPr wrap="square" rtlCol="0">
            <a:spAutoFit/>
          </a:bodyPr>
          <a:lstStyle/>
          <a:p>
            <a:endParaRPr lang="en-US" altLang="zh-CN"/>
          </a:p>
          <a:p>
            <a:pPr marL="342900" indent="-342900">
              <a:buAutoNum type="arabicParenR"/>
            </a:pPr>
            <a:r>
              <a:rPr lang="en-US" altLang="zh-CN" smtClean="0">
                <a:latin typeface="Arial" panose="020B0604020202020204" pitchFamily="34" charset="0"/>
                <a:cs typeface="Arial" panose="020B0604020202020204" pitchFamily="34" charset="0"/>
              </a:rPr>
              <a:t>JDK </a:t>
            </a:r>
            <a:r>
              <a:rPr lang="en-US" altLang="zh-CN">
                <a:latin typeface="Arial" panose="020B0604020202020204" pitchFamily="34" charset="0"/>
                <a:cs typeface="Arial" panose="020B0604020202020204" pitchFamily="34" charset="0"/>
              </a:rPr>
              <a:t>7 </a:t>
            </a:r>
            <a:r>
              <a:rPr lang="zh-CN" altLang="en-US">
                <a:latin typeface="Arial" panose="020B0604020202020204" pitchFamily="34" charset="0"/>
                <a:cs typeface="Arial" panose="020B0604020202020204" pitchFamily="34" charset="0"/>
              </a:rPr>
              <a:t>引入了 </a:t>
            </a:r>
            <a:r>
              <a:rPr lang="en-US" altLang="zh-CN">
                <a:latin typeface="Arial" panose="020B0604020202020204" pitchFamily="34" charset="0"/>
                <a:cs typeface="Arial" panose="020B0604020202020204" pitchFamily="34" charset="0"/>
              </a:rPr>
              <a:t>Asynchronous I/O</a:t>
            </a:r>
            <a:r>
              <a:rPr lang="zh-CN" altLang="en-US">
                <a:latin typeface="Arial" panose="020B0604020202020204" pitchFamily="34" charset="0"/>
                <a:cs typeface="Arial" panose="020B0604020202020204" pitchFamily="34" charset="0"/>
              </a:rPr>
              <a:t>，即 </a:t>
            </a:r>
            <a:r>
              <a:rPr lang="en-US" altLang="zh-CN">
                <a:latin typeface="Arial" panose="020B0604020202020204" pitchFamily="34" charset="0"/>
                <a:cs typeface="Arial" panose="020B0604020202020204" pitchFamily="34" charset="0"/>
              </a:rPr>
              <a:t>AIO</a:t>
            </a:r>
            <a:r>
              <a:rPr lang="zh-CN" altLang="en-US" smtClean="0">
                <a:latin typeface="Arial" panose="020B0604020202020204" pitchFamily="34" charset="0"/>
                <a:cs typeface="Arial" panose="020B0604020202020204" pitchFamily="34" charset="0"/>
              </a:rPr>
              <a:t>。在进行 </a:t>
            </a:r>
            <a:r>
              <a:rPr lang="en-US" altLang="zh-CN" smtClean="0">
                <a:latin typeface="Arial" panose="020B0604020202020204" pitchFamily="34" charset="0"/>
                <a:cs typeface="Arial" panose="020B0604020202020204" pitchFamily="34" charset="0"/>
              </a:rPr>
              <a:t>I/O </a:t>
            </a:r>
            <a:r>
              <a:rPr lang="zh-CN" altLang="en-US" smtClean="0">
                <a:latin typeface="Arial" panose="020B0604020202020204" pitchFamily="34" charset="0"/>
                <a:cs typeface="Arial" panose="020B0604020202020204" pitchFamily="34" charset="0"/>
              </a:rPr>
              <a:t>编程中，常用到两种模式：</a:t>
            </a:r>
            <a:r>
              <a:rPr lang="en-US" altLang="zh-CN" smtClean="0">
                <a:latin typeface="Arial" panose="020B0604020202020204" pitchFamily="34" charset="0"/>
                <a:cs typeface="Arial" panose="020B0604020202020204" pitchFamily="34" charset="0"/>
              </a:rPr>
              <a:t>Reactor</a:t>
            </a:r>
            <a:r>
              <a:rPr lang="zh-CN" altLang="en-US" smtClean="0">
                <a:latin typeface="Arial" panose="020B0604020202020204" pitchFamily="34" charset="0"/>
                <a:cs typeface="Arial" panose="020B0604020202020204" pitchFamily="34" charset="0"/>
              </a:rPr>
              <a:t>和 </a:t>
            </a:r>
            <a:r>
              <a:rPr lang="en-US" altLang="zh-CN" smtClean="0">
                <a:latin typeface="Arial" panose="020B0604020202020204" pitchFamily="34" charset="0"/>
                <a:cs typeface="Arial" panose="020B0604020202020204" pitchFamily="34" charset="0"/>
              </a:rPr>
              <a:t>Proactor</a:t>
            </a:r>
            <a:r>
              <a:rPr lang="zh-CN" altLang="en-US" smtClean="0">
                <a:latin typeface="Arial" panose="020B0604020202020204" pitchFamily="34" charset="0"/>
                <a:cs typeface="Arial" panose="020B0604020202020204" pitchFamily="34" charset="0"/>
              </a:rPr>
              <a:t>。</a:t>
            </a:r>
            <a:r>
              <a:rPr lang="en-US" altLang="zh-CN" smtClean="0">
                <a:latin typeface="Arial" panose="020B0604020202020204" pitchFamily="34" charset="0"/>
                <a:cs typeface="Arial" panose="020B0604020202020204" pitchFamily="34" charset="0"/>
              </a:rPr>
              <a:t>Java </a:t>
            </a:r>
            <a:r>
              <a:rPr lang="zh-CN" altLang="en-US" smtClean="0">
                <a:latin typeface="Arial" panose="020B0604020202020204" pitchFamily="34" charset="0"/>
                <a:cs typeface="Arial" panose="020B0604020202020204" pitchFamily="34" charset="0"/>
              </a:rPr>
              <a:t>的 </a:t>
            </a:r>
            <a:r>
              <a:rPr lang="en-US" altLang="zh-CN" smtClean="0">
                <a:latin typeface="Arial" panose="020B0604020202020204" pitchFamily="34" charset="0"/>
                <a:cs typeface="Arial" panose="020B0604020202020204" pitchFamily="34" charset="0"/>
              </a:rPr>
              <a:t>NIO </a:t>
            </a:r>
            <a:r>
              <a:rPr lang="zh-CN" altLang="en-US" smtClean="0">
                <a:latin typeface="Arial" panose="020B0604020202020204" pitchFamily="34" charset="0"/>
                <a:cs typeface="Arial" panose="020B0604020202020204" pitchFamily="34" charset="0"/>
              </a:rPr>
              <a:t>就是 </a:t>
            </a:r>
            <a:r>
              <a:rPr lang="en-US" altLang="zh-CN" smtClean="0">
                <a:latin typeface="Arial" panose="020B0604020202020204" pitchFamily="34" charset="0"/>
                <a:cs typeface="Arial" panose="020B0604020202020204" pitchFamily="34" charset="0"/>
              </a:rPr>
              <a:t>Reactor</a:t>
            </a:r>
            <a:r>
              <a:rPr lang="zh-CN" altLang="en-US" smtClean="0">
                <a:latin typeface="Arial" panose="020B0604020202020204" pitchFamily="34" charset="0"/>
                <a:cs typeface="Arial" panose="020B0604020202020204" pitchFamily="34" charset="0"/>
              </a:rPr>
              <a:t>，当有事件触发时，服务器端得到通知，进行相应的处理</a:t>
            </a:r>
            <a:endParaRPr lang="en-US" altLang="zh-CN" smtClean="0">
              <a:latin typeface="Arial" panose="020B0604020202020204" pitchFamily="34" charset="0"/>
              <a:cs typeface="Arial" panose="020B0604020202020204" pitchFamily="34" charset="0"/>
            </a:endParaRPr>
          </a:p>
          <a:p>
            <a:pPr marL="342900" lvl="0" indent="-342900">
              <a:buFontTx/>
              <a:buAutoNum type="arabicParenR"/>
            </a:pPr>
            <a:r>
              <a:rPr lang="en-US" altLang="zh-CN" smtClean="0">
                <a:solidFill>
                  <a:prstClr val="black"/>
                </a:solidFill>
                <a:latin typeface="Arial" panose="020B0604020202020204" pitchFamily="34" charset="0"/>
                <a:cs typeface="Arial" panose="020B0604020202020204" pitchFamily="34" charset="0"/>
              </a:rPr>
              <a:t>AIO </a:t>
            </a:r>
            <a:r>
              <a:rPr lang="zh-CN" altLang="en-US" smtClean="0">
                <a:solidFill>
                  <a:prstClr val="black"/>
                </a:solidFill>
                <a:latin typeface="Arial" panose="020B0604020202020204" pitchFamily="34" charset="0"/>
                <a:cs typeface="Arial" panose="020B0604020202020204" pitchFamily="34" charset="0"/>
              </a:rPr>
              <a:t>即 </a:t>
            </a:r>
            <a:r>
              <a:rPr lang="en-US" altLang="zh-CN" smtClean="0">
                <a:solidFill>
                  <a:prstClr val="black"/>
                </a:solidFill>
                <a:latin typeface="Arial" panose="020B0604020202020204" pitchFamily="34" charset="0"/>
                <a:cs typeface="Arial" panose="020B0604020202020204" pitchFamily="34" charset="0"/>
              </a:rPr>
              <a:t>NIO2.0</a:t>
            </a:r>
            <a:r>
              <a:rPr lang="zh-CN" altLang="en-US" smtClean="0">
                <a:solidFill>
                  <a:prstClr val="black"/>
                </a:solidFill>
                <a:latin typeface="Arial" panose="020B0604020202020204" pitchFamily="34" charset="0"/>
                <a:cs typeface="Arial" panose="020B0604020202020204" pitchFamily="34" charset="0"/>
              </a:rPr>
              <a:t>，叫做异步不阻塞的 </a:t>
            </a:r>
            <a:r>
              <a:rPr lang="en-US" altLang="zh-CN" smtClean="0">
                <a:solidFill>
                  <a:prstClr val="black"/>
                </a:solidFill>
                <a:latin typeface="Arial" panose="020B0604020202020204" pitchFamily="34" charset="0"/>
                <a:cs typeface="Arial" panose="020B0604020202020204" pitchFamily="34" charset="0"/>
              </a:rPr>
              <a:t>IO</a:t>
            </a:r>
            <a:r>
              <a:rPr lang="zh-CN" altLang="en-US" smtClean="0">
                <a:solidFill>
                  <a:prstClr val="black"/>
                </a:solidFill>
                <a:latin typeface="Arial" panose="020B0604020202020204" pitchFamily="34" charset="0"/>
                <a:cs typeface="Arial" panose="020B0604020202020204" pitchFamily="34" charset="0"/>
              </a:rPr>
              <a:t>。</a:t>
            </a:r>
            <a:r>
              <a:rPr lang="en-US" altLang="zh-CN" smtClean="0">
                <a:solidFill>
                  <a:prstClr val="black"/>
                </a:solidFill>
                <a:latin typeface="Arial" panose="020B0604020202020204" pitchFamily="34" charset="0"/>
                <a:cs typeface="Arial" panose="020B0604020202020204" pitchFamily="34" charset="0"/>
              </a:rPr>
              <a:t>AIO </a:t>
            </a:r>
            <a:r>
              <a:rPr lang="zh-CN" altLang="en-US" smtClean="0">
                <a:solidFill>
                  <a:prstClr val="black"/>
                </a:solidFill>
                <a:latin typeface="Arial" panose="020B0604020202020204" pitchFamily="34" charset="0"/>
                <a:cs typeface="Arial" panose="020B0604020202020204" pitchFamily="34" charset="0"/>
              </a:rPr>
              <a:t>引入异步通道的概念，采用了 </a:t>
            </a:r>
            <a:r>
              <a:rPr lang="en-US" altLang="zh-CN" smtClean="0">
                <a:solidFill>
                  <a:prstClr val="black"/>
                </a:solidFill>
                <a:latin typeface="Arial" panose="020B0604020202020204" pitchFamily="34" charset="0"/>
                <a:cs typeface="Arial" panose="020B0604020202020204" pitchFamily="34" charset="0"/>
              </a:rPr>
              <a:t>Proactor </a:t>
            </a:r>
            <a:r>
              <a:rPr lang="zh-CN" altLang="en-US" smtClean="0">
                <a:solidFill>
                  <a:prstClr val="black"/>
                </a:solidFill>
                <a:latin typeface="Arial" panose="020B0604020202020204" pitchFamily="34" charset="0"/>
                <a:cs typeface="Arial" panose="020B0604020202020204" pitchFamily="34" charset="0"/>
              </a:rPr>
              <a:t>模式，简化了程序编写，有效的请求才启动线程，它的特点是先由操作系统完成后才通知服务端程序启动线程去处理，一般适用于连接数较多且连接时间较长的应用</a:t>
            </a:r>
            <a:endParaRPr lang="en-US" altLang="zh-CN" smtClean="0">
              <a:solidFill>
                <a:prstClr val="black"/>
              </a:solidFill>
              <a:latin typeface="Arial" panose="020B0604020202020204" pitchFamily="34" charset="0"/>
              <a:cs typeface="Arial" panose="020B0604020202020204" pitchFamily="34" charset="0"/>
            </a:endParaRPr>
          </a:p>
          <a:p>
            <a:pPr marL="342900" lvl="0" indent="-342900">
              <a:buFontTx/>
              <a:buAutoNum type="arabicParenR"/>
            </a:pPr>
            <a:endParaRPr lang="en-US" altLang="zh-CN" smtClean="0">
              <a:solidFill>
                <a:prstClr val="black"/>
              </a:solidFill>
              <a:latin typeface="Arial" panose="020B0604020202020204" pitchFamily="34" charset="0"/>
              <a:cs typeface="Arial" panose="020B0604020202020204" pitchFamily="34" charset="0"/>
            </a:endParaRPr>
          </a:p>
          <a:p>
            <a:pPr marL="342900" lvl="0" indent="-342900">
              <a:buFontTx/>
              <a:buAutoNum type="arabicParenR"/>
            </a:pPr>
            <a:r>
              <a:rPr lang="zh-CN" altLang="en-US">
                <a:latin typeface="Arial" panose="020B0604020202020204" pitchFamily="34" charset="0"/>
                <a:cs typeface="Arial" panose="020B0604020202020204" pitchFamily="34" charset="0"/>
              </a:rPr>
              <a:t>目前 </a:t>
            </a:r>
            <a:r>
              <a:rPr lang="en-US" altLang="zh-CN">
                <a:latin typeface="Arial" panose="020B0604020202020204" pitchFamily="34" charset="0"/>
                <a:cs typeface="Arial" panose="020B0604020202020204" pitchFamily="34" charset="0"/>
              </a:rPr>
              <a:t>AIO </a:t>
            </a:r>
            <a:r>
              <a:rPr lang="zh-CN" altLang="en-US">
                <a:latin typeface="Arial" panose="020B0604020202020204" pitchFamily="34" charset="0"/>
                <a:cs typeface="Arial" panose="020B0604020202020204" pitchFamily="34" charset="0"/>
              </a:rPr>
              <a:t>还没有广泛应</a:t>
            </a:r>
            <a:r>
              <a:rPr lang="zh-CN" altLang="en-US" smtClean="0">
                <a:latin typeface="Arial" panose="020B0604020202020204" pitchFamily="34" charset="0"/>
                <a:cs typeface="Arial" panose="020B0604020202020204" pitchFamily="34" charset="0"/>
              </a:rPr>
              <a:t>用，</a:t>
            </a:r>
            <a:r>
              <a:rPr lang="en-US" altLang="zh-CN" smtClean="0">
                <a:latin typeface="Arial" panose="020B0604020202020204" pitchFamily="34" charset="0"/>
                <a:cs typeface="Arial" panose="020B0604020202020204" pitchFamily="34" charset="0"/>
              </a:rPr>
              <a:t>Netty </a:t>
            </a:r>
            <a:r>
              <a:rPr lang="zh-CN" altLang="en-US" smtClean="0">
                <a:latin typeface="Arial" panose="020B0604020202020204" pitchFamily="34" charset="0"/>
                <a:cs typeface="Arial" panose="020B0604020202020204" pitchFamily="34" charset="0"/>
              </a:rPr>
              <a:t>也是基于</a:t>
            </a:r>
            <a:r>
              <a:rPr lang="en-US" altLang="zh-CN" smtClean="0">
                <a:latin typeface="Arial" panose="020B0604020202020204" pitchFamily="34" charset="0"/>
                <a:cs typeface="Arial" panose="020B0604020202020204" pitchFamily="34" charset="0"/>
              </a:rPr>
              <a:t>NIO, </a:t>
            </a:r>
            <a:r>
              <a:rPr lang="zh-CN" altLang="en-US" smtClean="0">
                <a:latin typeface="Arial" panose="020B0604020202020204" pitchFamily="34" charset="0"/>
                <a:cs typeface="Arial" panose="020B0604020202020204" pitchFamily="34" charset="0"/>
              </a:rPr>
              <a:t>而不是</a:t>
            </a:r>
            <a:r>
              <a:rPr lang="en-US" altLang="zh-CN" smtClean="0">
                <a:latin typeface="Arial" panose="020B0604020202020204" pitchFamily="34" charset="0"/>
                <a:cs typeface="Arial" panose="020B0604020202020204" pitchFamily="34" charset="0"/>
              </a:rPr>
              <a:t>AIO</a:t>
            </a:r>
            <a:r>
              <a:rPr lang="zh-CN" altLang="en-US" smtClean="0">
                <a:latin typeface="Arial" panose="020B0604020202020204" pitchFamily="34" charset="0"/>
                <a:cs typeface="Arial" panose="020B0604020202020204" pitchFamily="34" charset="0"/>
              </a:rPr>
              <a:t>， </a:t>
            </a:r>
            <a:r>
              <a:rPr lang="zh-CN" altLang="en-US">
                <a:latin typeface="Arial" panose="020B0604020202020204" pitchFamily="34" charset="0"/>
                <a:cs typeface="Arial" panose="020B0604020202020204" pitchFamily="34" charset="0"/>
              </a:rPr>
              <a:t>因</a:t>
            </a:r>
            <a:r>
              <a:rPr lang="zh-CN" altLang="en-US" smtClean="0">
                <a:latin typeface="Arial" panose="020B0604020202020204" pitchFamily="34" charset="0"/>
                <a:cs typeface="Arial" panose="020B0604020202020204" pitchFamily="34" charset="0"/>
              </a:rPr>
              <a:t>此我们就不详解</a:t>
            </a:r>
            <a:r>
              <a:rPr lang="en-US" altLang="zh-CN" smtClean="0">
                <a:latin typeface="Arial" panose="020B0604020202020204" pitchFamily="34" charset="0"/>
                <a:cs typeface="Arial" panose="020B0604020202020204" pitchFamily="34" charset="0"/>
              </a:rPr>
              <a:t>AIO</a:t>
            </a:r>
            <a:r>
              <a:rPr lang="zh-CN" altLang="en-US" smtClean="0">
                <a:latin typeface="Arial" panose="020B0604020202020204" pitchFamily="34" charset="0"/>
                <a:cs typeface="Arial" panose="020B0604020202020204" pitchFamily="34" charset="0"/>
              </a:rPr>
              <a:t>了，有兴趣的同学可以参考 </a:t>
            </a:r>
            <a:r>
              <a:rPr lang="en-US" altLang="zh-CN" smtClean="0">
                <a:latin typeface="Arial" panose="020B0604020202020204" pitchFamily="34" charset="0"/>
                <a:cs typeface="Arial" panose="020B0604020202020204"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smtClean="0">
                <a:latin typeface="Arial" panose="020B0604020202020204" pitchFamily="34" charset="0"/>
                <a:cs typeface="Arial" panose="020B0604020202020204" pitchFamily="34" charset="0"/>
              </a:rPr>
              <a:t>&gt;&gt;</a:t>
            </a:r>
            <a:r>
              <a:rPr lang="zh-CN" altLang="en-US" smtClean="0">
                <a:latin typeface="Arial" panose="020B0604020202020204" pitchFamily="34" charset="0"/>
                <a:cs typeface="Arial" panose="020B0604020202020204" pitchFamily="34" charset="0"/>
              </a:rPr>
              <a:t>  </a:t>
            </a:r>
            <a:r>
              <a:rPr lang="en-US" altLang="zh-CN" smtClean="0">
                <a:latin typeface="Arial" panose="020B0604020202020204" pitchFamily="34" charset="0"/>
                <a:cs typeface="Arial" panose="020B0604020202020204" pitchFamily="34" charset="0"/>
                <a:hlinkClick r:id="rId1"/>
              </a:rPr>
              <a:t>http</a:t>
            </a:r>
            <a:r>
              <a:rPr lang="en-US" altLang="zh-CN">
                <a:latin typeface="Arial" panose="020B0604020202020204" pitchFamily="34" charset="0"/>
                <a:cs typeface="Arial" panose="020B0604020202020204" pitchFamily="34" charset="0"/>
                <a:hlinkClick r:id="rId1"/>
              </a:rPr>
              <a:t>://</a:t>
            </a:r>
            <a:r>
              <a:rPr lang="en-US" altLang="zh-CN" smtClean="0">
                <a:latin typeface="Arial" panose="020B0604020202020204" pitchFamily="34" charset="0"/>
                <a:cs typeface="Arial" panose="020B0604020202020204" pitchFamily="34" charset="0"/>
                <a:hlinkClick r:id="rId1"/>
              </a:rPr>
              <a:t>www.52im.net/thread-306-1-1.html</a:t>
            </a:r>
            <a:r>
              <a:rPr lang="en-US" altLang="zh-CN" smtClean="0">
                <a:latin typeface="Arial" panose="020B0604020202020204" pitchFamily="34" charset="0"/>
                <a:cs typeface="Arial" panose="020B0604020202020204" pitchFamily="34" charset="0"/>
              </a:rPr>
              <a:t>  </a:t>
            </a:r>
            <a:endParaRPr lang="en-US" altLang="zh-CN">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BIO</a:t>
            </a:r>
            <a:r>
              <a:rPr lang="zh-CN" altLang="en-US" sz="2200" b="1"/>
              <a:t>、</a:t>
            </a:r>
            <a:r>
              <a:rPr lang="en-US" altLang="zh-CN" sz="2200" b="1"/>
              <a:t>NIO</a:t>
            </a:r>
            <a:r>
              <a:rPr lang="zh-CN" altLang="en-US" sz="2200" b="1"/>
              <a:t>、</a:t>
            </a:r>
            <a:r>
              <a:rPr lang="en-US" altLang="zh-CN" sz="2200" b="1" smtClean="0"/>
              <a:t>AIO</a:t>
            </a:r>
            <a:r>
              <a:rPr lang="zh-CN" altLang="en-US" sz="2200" b="1"/>
              <a:t>对</a:t>
            </a:r>
            <a:r>
              <a:rPr lang="zh-CN" altLang="en-US" sz="2200" b="1" smtClean="0"/>
              <a:t>比表</a:t>
            </a:r>
            <a:endParaRPr lang="zh-CN" altLang="en-US" sz="2200" b="1"/>
          </a:p>
        </p:txBody>
      </p:sp>
      <p:graphicFrame>
        <p:nvGraphicFramePr>
          <p:cNvPr id="4" name="表格 3"/>
          <p:cNvGraphicFramePr>
            <a:graphicFrameLocks noGrp="1"/>
          </p:cNvGraphicFramePr>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gridCol w="1998968"/>
                <a:gridCol w="2404974"/>
                <a:gridCol w="1592961"/>
              </a:tblGrid>
              <a:tr h="370840">
                <a:tc>
                  <a:txBody>
                    <a:bodyPr/>
                    <a:lstStyle/>
                    <a:p>
                      <a:endParaRPr lang="zh-CN" altLang="en-US"/>
                    </a:p>
                  </a:txBody>
                  <a:tcPr marL="94893" marR="94893"/>
                </a:tc>
                <a:tc>
                  <a:txBody>
                    <a:bodyPr/>
                    <a:lstStyle/>
                    <a:p>
                      <a:r>
                        <a:rPr lang="en-US" altLang="zh-CN" smtClean="0"/>
                        <a:t>BIO</a:t>
                      </a:r>
                      <a:endParaRPr lang="zh-CN" altLang="en-US"/>
                    </a:p>
                  </a:txBody>
                  <a:tcPr marL="94893" marR="94893"/>
                </a:tc>
                <a:tc>
                  <a:txBody>
                    <a:bodyPr/>
                    <a:lstStyle/>
                    <a:p>
                      <a:r>
                        <a:rPr lang="en-US" altLang="zh-CN" smtClean="0"/>
                        <a:t>NIO</a:t>
                      </a:r>
                      <a:endParaRPr lang="zh-CN" altLang="en-US"/>
                    </a:p>
                  </a:txBody>
                  <a:tcPr marL="94893" marR="94893"/>
                </a:tc>
                <a:tc>
                  <a:txBody>
                    <a:bodyPr/>
                    <a:lstStyle/>
                    <a:p>
                      <a:r>
                        <a:rPr lang="en-US" altLang="zh-CN" smtClean="0"/>
                        <a:t>AIO</a:t>
                      </a:r>
                      <a:endParaRPr lang="zh-CN" altLang="en-US"/>
                    </a:p>
                  </a:txBody>
                  <a:tcPr marL="94893" marR="94893"/>
                </a:tc>
              </a:tr>
              <a:tr h="370840">
                <a:tc>
                  <a:txBody>
                    <a:bodyPr/>
                    <a:lstStyle/>
                    <a:p>
                      <a:r>
                        <a:rPr lang="en-US" altLang="zh-CN" smtClean="0"/>
                        <a:t>IO </a:t>
                      </a:r>
                      <a:r>
                        <a:rPr lang="zh-CN" altLang="en-US" smtClean="0"/>
                        <a:t>模型</a:t>
                      </a:r>
                      <a:endParaRPr lang="zh-CN" altLang="en-US"/>
                    </a:p>
                  </a:txBody>
                  <a:tcPr marL="94893" marR="94893"/>
                </a:tc>
                <a:tc>
                  <a:txBody>
                    <a:bodyPr/>
                    <a:lstStyle/>
                    <a:p>
                      <a:r>
                        <a:rPr lang="zh-CN" altLang="en-US" smtClean="0"/>
                        <a:t>同步阻塞</a:t>
                      </a:r>
                      <a:endParaRPr lang="zh-CN" altLang="en-US"/>
                    </a:p>
                  </a:txBody>
                  <a:tcPr marL="94893" marR="94893"/>
                </a:tc>
                <a:tc>
                  <a:txBody>
                    <a:bodyPr/>
                    <a:lstStyle/>
                    <a:p>
                      <a:r>
                        <a:rPr lang="zh-CN" altLang="en-US" smtClean="0"/>
                        <a:t>同步非阻塞（多路复用）</a:t>
                      </a:r>
                      <a:endParaRPr lang="zh-CN" altLang="en-US"/>
                    </a:p>
                  </a:txBody>
                  <a:tcPr marL="94893" marR="94893"/>
                </a:tc>
                <a:tc>
                  <a:txBody>
                    <a:bodyPr/>
                    <a:lstStyle/>
                    <a:p>
                      <a:r>
                        <a:rPr lang="zh-CN" altLang="en-US" smtClean="0"/>
                        <a:t>异步非阻塞</a:t>
                      </a:r>
                      <a:endParaRPr lang="zh-CN" altLang="en-US"/>
                    </a:p>
                  </a:txBody>
                  <a:tcPr marL="94893" marR="94893"/>
                </a:tc>
              </a:tr>
              <a:tr h="370840">
                <a:tc>
                  <a:txBody>
                    <a:bodyPr/>
                    <a:lstStyle/>
                    <a:p>
                      <a:r>
                        <a:rPr lang="zh-CN" altLang="en-US" smtClean="0"/>
                        <a:t>编程难度</a:t>
                      </a:r>
                      <a:endParaRPr lang="zh-CN" altLang="en-US"/>
                    </a:p>
                  </a:txBody>
                  <a:tcPr marL="94893" marR="94893"/>
                </a:tc>
                <a:tc>
                  <a:txBody>
                    <a:bodyPr/>
                    <a:lstStyle/>
                    <a:p>
                      <a:r>
                        <a:rPr lang="zh-CN" altLang="en-US" smtClean="0"/>
                        <a:t>简单</a:t>
                      </a:r>
                      <a:endParaRPr lang="zh-CN" altLang="en-US"/>
                    </a:p>
                  </a:txBody>
                  <a:tcPr marL="94893" marR="94893"/>
                </a:tc>
                <a:tc>
                  <a:txBody>
                    <a:bodyPr/>
                    <a:lstStyle/>
                    <a:p>
                      <a:r>
                        <a:rPr lang="zh-CN" altLang="en-US" smtClean="0"/>
                        <a:t>复杂</a:t>
                      </a:r>
                      <a:endParaRPr lang="zh-CN" altLang="en-US"/>
                    </a:p>
                  </a:txBody>
                  <a:tcPr marL="94893" marR="94893"/>
                </a:tc>
                <a:tc>
                  <a:txBody>
                    <a:bodyPr/>
                    <a:lstStyle/>
                    <a:p>
                      <a:r>
                        <a:rPr lang="zh-CN" altLang="en-US" smtClean="0"/>
                        <a:t>复杂</a:t>
                      </a:r>
                      <a:endParaRPr lang="zh-CN" altLang="en-US"/>
                    </a:p>
                  </a:txBody>
                  <a:tcPr marL="94893" marR="94893"/>
                </a:tc>
              </a:tr>
              <a:tr h="370840">
                <a:tc>
                  <a:txBody>
                    <a:bodyPr/>
                    <a:lstStyle/>
                    <a:p>
                      <a:r>
                        <a:rPr lang="zh-CN" altLang="en-US" smtClean="0"/>
                        <a:t>可靠性</a:t>
                      </a:r>
                      <a:endParaRPr lang="zh-CN" altLang="en-US"/>
                    </a:p>
                  </a:txBody>
                  <a:tcPr marL="94893" marR="94893"/>
                </a:tc>
                <a:tc>
                  <a:txBody>
                    <a:bodyPr/>
                    <a:lstStyle/>
                    <a:p>
                      <a:r>
                        <a:rPr lang="zh-CN" altLang="en-US" smtClean="0"/>
                        <a:t>差</a:t>
                      </a:r>
                      <a:endParaRPr lang="zh-CN" altLang="en-US"/>
                    </a:p>
                  </a:txBody>
                  <a:tcPr marL="94893" marR="94893"/>
                </a:tc>
                <a:tc>
                  <a:txBody>
                    <a:bodyPr/>
                    <a:lstStyle/>
                    <a:p>
                      <a:r>
                        <a:rPr lang="zh-CN" altLang="en-US" smtClean="0"/>
                        <a:t>好</a:t>
                      </a:r>
                      <a:endParaRPr lang="zh-CN" altLang="en-US"/>
                    </a:p>
                  </a:txBody>
                  <a:tcPr marL="94893" marR="94893"/>
                </a:tc>
                <a:tc>
                  <a:txBody>
                    <a:bodyPr/>
                    <a:lstStyle/>
                    <a:p>
                      <a:r>
                        <a:rPr lang="zh-CN" altLang="en-US" smtClean="0"/>
                        <a:t>好</a:t>
                      </a:r>
                      <a:endParaRPr lang="zh-CN" altLang="en-US"/>
                    </a:p>
                  </a:txBody>
                  <a:tcPr marL="94893" marR="94893"/>
                </a:tc>
              </a:tr>
              <a:tr h="370840">
                <a:tc>
                  <a:txBody>
                    <a:bodyPr/>
                    <a:lstStyle/>
                    <a:p>
                      <a:r>
                        <a:rPr lang="zh-CN" altLang="en-US" smtClean="0"/>
                        <a:t>吞吐量</a:t>
                      </a:r>
                      <a:endParaRPr lang="zh-CN" altLang="en-US"/>
                    </a:p>
                  </a:txBody>
                  <a:tcPr marL="94893" marR="94893"/>
                </a:tc>
                <a:tc>
                  <a:txBody>
                    <a:bodyPr/>
                    <a:lstStyle/>
                    <a:p>
                      <a:r>
                        <a:rPr lang="zh-CN" altLang="en-US" smtClean="0"/>
                        <a:t>低</a:t>
                      </a:r>
                      <a:endParaRPr lang="zh-CN" altLang="en-US"/>
                    </a:p>
                  </a:txBody>
                  <a:tcPr marL="94893" marR="94893"/>
                </a:tc>
                <a:tc>
                  <a:txBody>
                    <a:bodyPr/>
                    <a:lstStyle/>
                    <a:p>
                      <a:r>
                        <a:rPr lang="zh-CN" altLang="en-US" smtClean="0"/>
                        <a:t>高</a:t>
                      </a:r>
                      <a:endParaRPr lang="zh-CN" altLang="en-US"/>
                    </a:p>
                  </a:txBody>
                  <a:tcPr marL="94893" marR="94893"/>
                </a:tc>
                <a:tc>
                  <a:txBody>
                    <a:bodyPr/>
                    <a:lstStyle/>
                    <a:p>
                      <a:r>
                        <a:rPr lang="zh-CN" altLang="en-US" smtClean="0"/>
                        <a:t>高</a:t>
                      </a:r>
                      <a:endParaRPr lang="zh-CN" altLang="en-US"/>
                    </a:p>
                  </a:txBody>
                  <a:tcPr marL="94893" marR="94893"/>
                </a:tc>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smtClean="0"/>
              <a:t>举例说明 </a:t>
            </a:r>
            <a:endParaRPr lang="en-US" altLang="zh-CN" b="1" smtClean="0"/>
          </a:p>
          <a:p>
            <a:pPr marL="342900" indent="-342900">
              <a:buAutoNum type="arabicParenR"/>
            </a:pPr>
            <a:r>
              <a:rPr lang="zh-CN" altLang="en-US" sz="1700" b="1" smtClean="0"/>
              <a:t>同</a:t>
            </a:r>
            <a:r>
              <a:rPr lang="zh-CN" altLang="en-US" sz="1700" b="1"/>
              <a:t>步阻塞</a:t>
            </a:r>
            <a:r>
              <a:rPr lang="zh-CN" altLang="en-US" sz="1700" smtClean="0"/>
              <a:t>：到</a:t>
            </a:r>
            <a:r>
              <a:rPr lang="zh-CN" altLang="en-US" sz="1700"/>
              <a:t>理发</a:t>
            </a:r>
            <a:r>
              <a:rPr lang="zh-CN" altLang="en-US" sz="1700" smtClean="0"/>
              <a:t>店</a:t>
            </a:r>
            <a:r>
              <a:rPr lang="zh-CN" altLang="en-US" sz="1700"/>
              <a:t>理发</a:t>
            </a:r>
            <a:r>
              <a:rPr lang="zh-CN" altLang="en-US" sz="1700" smtClean="0"/>
              <a:t>，就一直等理发师，直到轮到自己</a:t>
            </a:r>
            <a:r>
              <a:rPr lang="zh-CN" altLang="en-US" sz="1700"/>
              <a:t>理发</a:t>
            </a:r>
            <a:r>
              <a:rPr lang="zh-CN" altLang="en-US" sz="1700" smtClean="0"/>
              <a:t>。</a:t>
            </a:r>
            <a:endParaRPr lang="en-US" altLang="zh-CN" sz="1700" smtClean="0"/>
          </a:p>
          <a:p>
            <a:pPr marL="342900" indent="-342900">
              <a:buAutoNum type="arabicParenR"/>
            </a:pPr>
            <a:r>
              <a:rPr lang="zh-CN" altLang="en-US" sz="1700" b="1" smtClean="0"/>
              <a:t>同</a:t>
            </a:r>
            <a:r>
              <a:rPr lang="zh-CN" altLang="en-US" sz="1700" b="1"/>
              <a:t>步非阻塞</a:t>
            </a:r>
            <a:r>
              <a:rPr lang="zh-CN" altLang="en-US" sz="1700" smtClean="0"/>
              <a:t>：</a:t>
            </a:r>
            <a:r>
              <a:rPr lang="zh-CN" altLang="en-US" sz="1700"/>
              <a:t>到理发店理发</a:t>
            </a:r>
            <a:r>
              <a:rPr lang="zh-CN" altLang="en-US" sz="1700" smtClean="0"/>
              <a:t>，</a:t>
            </a:r>
            <a:r>
              <a:rPr lang="zh-CN" altLang="en-US" sz="1700"/>
              <a:t>发</a:t>
            </a:r>
            <a:r>
              <a:rPr lang="zh-CN" altLang="en-US" sz="1700" smtClean="0"/>
              <a:t>现前面有其它人理发，给理发师说下，先干其他事情，</a:t>
            </a:r>
            <a:r>
              <a:rPr lang="zh-CN" altLang="en-US" sz="1700"/>
              <a:t>一</a:t>
            </a:r>
            <a:r>
              <a:rPr lang="zh-CN" altLang="en-US" sz="1700" smtClean="0"/>
              <a:t>会过来看是否轮到自己</a:t>
            </a:r>
            <a:r>
              <a:rPr lang="en-US" altLang="zh-CN" sz="1700" smtClean="0"/>
              <a:t>.</a:t>
            </a:r>
            <a:endParaRPr lang="en-US" altLang="zh-CN" sz="1700"/>
          </a:p>
          <a:p>
            <a:pPr marL="342900" indent="-342900">
              <a:buAutoNum type="arabicParenR"/>
            </a:pPr>
            <a:r>
              <a:rPr lang="zh-CN" altLang="en-US" sz="1700" b="1" smtClean="0"/>
              <a:t>异</a:t>
            </a:r>
            <a:r>
              <a:rPr lang="zh-CN" altLang="en-US" sz="1700" b="1"/>
              <a:t>步非阻塞</a:t>
            </a:r>
            <a:r>
              <a:rPr lang="zh-CN" altLang="en-US" sz="1700" smtClean="0"/>
              <a:t>：给理发师打电话，让理发师上门服务，自己干其它事情，理发师自己来家给你理发</a:t>
            </a:r>
            <a:endParaRPr lang="zh-CN" altLang="en-US" sz="170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概</a:t>
            </a:r>
            <a:r>
              <a:rPr lang="zh-CN" altLang="en-US" sz="2400" b="1" smtClean="0">
                <a:solidFill>
                  <a:schemeClr val="bg1">
                    <a:lumMod val="65000"/>
                  </a:schemeClr>
                </a:solidFill>
              </a:rPr>
              <a:t>述 </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原生</a:t>
            </a:r>
            <a:r>
              <a:rPr lang="en-US" altLang="zh-CN" sz="2200" b="1" smtClean="0"/>
              <a:t>NIO</a:t>
            </a:r>
            <a:r>
              <a:rPr lang="zh-CN" altLang="en-US" sz="2200" b="1" smtClean="0"/>
              <a:t>存在的问题</a:t>
            </a:r>
            <a:endParaRPr lang="en-US" altLang="zh-CN" sz="2200" b="1"/>
          </a:p>
        </p:txBody>
      </p:sp>
      <p:sp>
        <p:nvSpPr>
          <p:cNvPr id="2" name="TextBox 1"/>
          <p:cNvSpPr txBox="1"/>
          <p:nvPr/>
        </p:nvSpPr>
        <p:spPr>
          <a:xfrm>
            <a:off x="691136" y="1368128"/>
            <a:ext cx="8967333" cy="3416320"/>
          </a:xfrm>
          <a:prstGeom prst="rect">
            <a:avLst/>
          </a:prstGeom>
          <a:noFill/>
        </p:spPr>
        <p:txBody>
          <a:bodyPr wrap="square" rtlCol="0">
            <a:spAutoFit/>
          </a:bodyPr>
          <a:lstStyle/>
          <a:p>
            <a:pPr marL="342900" indent="-342900">
              <a:buAutoNum type="arabicParenR"/>
            </a:pPr>
            <a:r>
              <a:rPr lang="en-US" altLang="zh-CN" smtClean="0">
                <a:latin typeface="Arial" panose="020B0604020202020204" pitchFamily="34" charset="0"/>
                <a:cs typeface="Arial" panose="020B0604020202020204" pitchFamily="34" charset="0"/>
              </a:rPr>
              <a:t>NIO </a:t>
            </a:r>
            <a:r>
              <a:rPr lang="zh-CN" altLang="en-US">
                <a:latin typeface="Arial" panose="020B0604020202020204" pitchFamily="34" charset="0"/>
                <a:cs typeface="Arial" panose="020B0604020202020204" pitchFamily="34" charset="0"/>
              </a:rPr>
              <a:t>的类库和 </a:t>
            </a:r>
            <a:r>
              <a:rPr lang="en-US" altLang="zh-CN">
                <a:latin typeface="Arial" panose="020B0604020202020204" pitchFamily="34" charset="0"/>
                <a:cs typeface="Arial" panose="020B0604020202020204" pitchFamily="34" charset="0"/>
              </a:rPr>
              <a:t>API </a:t>
            </a:r>
            <a:r>
              <a:rPr lang="zh-CN" altLang="en-US">
                <a:latin typeface="Arial" panose="020B0604020202020204" pitchFamily="34" charset="0"/>
                <a:cs typeface="Arial" panose="020B0604020202020204" pitchFamily="34" charset="0"/>
              </a:rPr>
              <a:t>繁杂，使用麻烦</a:t>
            </a:r>
            <a:r>
              <a:rPr lang="zh-CN" altLang="en-US" smtClean="0">
                <a:latin typeface="Arial" panose="020B0604020202020204" pitchFamily="34" charset="0"/>
                <a:cs typeface="Arial" panose="020B0604020202020204" pitchFamily="34" charset="0"/>
              </a:rPr>
              <a:t>：需</a:t>
            </a:r>
            <a:r>
              <a:rPr lang="zh-CN" altLang="en-US">
                <a:latin typeface="Arial" panose="020B0604020202020204" pitchFamily="34" charset="0"/>
                <a:cs typeface="Arial" panose="020B0604020202020204" pitchFamily="34" charset="0"/>
              </a:rPr>
              <a:t>要熟练掌握 </a:t>
            </a:r>
            <a:r>
              <a:rPr lang="en-US" altLang="zh-CN">
                <a:latin typeface="Arial" panose="020B0604020202020204" pitchFamily="34" charset="0"/>
                <a:cs typeface="Arial" panose="020B0604020202020204" pitchFamily="34" charset="0"/>
              </a:rPr>
              <a:t>Selector</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ServerSocketChannel</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SocketChannel</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ByteBuffer </a:t>
            </a:r>
            <a:r>
              <a:rPr lang="zh-CN" altLang="en-US">
                <a:latin typeface="Arial" panose="020B0604020202020204" pitchFamily="34" charset="0"/>
                <a:cs typeface="Arial" panose="020B0604020202020204" pitchFamily="34" charset="0"/>
              </a:rPr>
              <a:t>等</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需</a:t>
            </a:r>
            <a:r>
              <a:rPr lang="zh-CN" altLang="en-US">
                <a:latin typeface="Arial" panose="020B0604020202020204" pitchFamily="34" charset="0"/>
                <a:cs typeface="Arial" panose="020B0604020202020204" pitchFamily="34" charset="0"/>
              </a:rPr>
              <a:t>要具备其他的额外技</a:t>
            </a:r>
            <a:r>
              <a:rPr lang="zh-CN" altLang="en-US" smtClean="0">
                <a:latin typeface="Arial" panose="020B0604020202020204" pitchFamily="34" charset="0"/>
                <a:cs typeface="Arial" panose="020B0604020202020204" pitchFamily="34" charset="0"/>
              </a:rPr>
              <a:t>能：</a:t>
            </a:r>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熟</a:t>
            </a:r>
            <a:r>
              <a:rPr lang="zh-CN" altLang="en-US">
                <a:latin typeface="Arial" panose="020B0604020202020204" pitchFamily="34" charset="0"/>
                <a:cs typeface="Arial" panose="020B0604020202020204" pitchFamily="34" charset="0"/>
              </a:rPr>
              <a:t>悉 </a:t>
            </a:r>
            <a:r>
              <a:rPr lang="en-US" altLang="zh-CN">
                <a:latin typeface="Arial" panose="020B0604020202020204" pitchFamily="34" charset="0"/>
                <a:cs typeface="Arial" panose="020B0604020202020204" pitchFamily="34" charset="0"/>
              </a:rPr>
              <a:t>Java </a:t>
            </a:r>
            <a:r>
              <a:rPr lang="zh-CN" altLang="en-US">
                <a:latin typeface="Arial" panose="020B0604020202020204" pitchFamily="34" charset="0"/>
                <a:cs typeface="Arial" panose="020B0604020202020204" pitchFamily="34" charset="0"/>
              </a:rPr>
              <a:t>多线程编程，因为 </a:t>
            </a:r>
            <a:r>
              <a:rPr lang="en-US" altLang="zh-CN">
                <a:latin typeface="Arial" panose="020B0604020202020204" pitchFamily="34" charset="0"/>
                <a:cs typeface="Arial" panose="020B0604020202020204" pitchFamily="34" charset="0"/>
              </a:rPr>
              <a:t>NIO </a:t>
            </a:r>
            <a:r>
              <a:rPr lang="zh-CN" altLang="en-US">
                <a:latin typeface="Arial" panose="020B0604020202020204" pitchFamily="34" charset="0"/>
                <a:cs typeface="Arial" panose="020B0604020202020204" pitchFamily="34" charset="0"/>
              </a:rPr>
              <a:t>编程涉及到 </a:t>
            </a:r>
            <a:r>
              <a:rPr lang="en-US" altLang="zh-CN">
                <a:latin typeface="Arial" panose="020B0604020202020204" pitchFamily="34" charset="0"/>
                <a:cs typeface="Arial" panose="020B0604020202020204" pitchFamily="34" charset="0"/>
              </a:rPr>
              <a:t>Reactor </a:t>
            </a:r>
            <a:r>
              <a:rPr lang="zh-CN" altLang="en-US">
                <a:latin typeface="Arial" panose="020B0604020202020204" pitchFamily="34" charset="0"/>
                <a:cs typeface="Arial" panose="020B0604020202020204" pitchFamily="34" charset="0"/>
              </a:rPr>
              <a:t>模式，你必须对多线程</a:t>
            </a:r>
            <a:r>
              <a:rPr lang="zh-CN" altLang="en-US" smtClean="0">
                <a:latin typeface="Arial" panose="020B0604020202020204" pitchFamily="34" charset="0"/>
                <a:cs typeface="Arial" panose="020B0604020202020204" pitchFamily="34" charset="0"/>
              </a:rPr>
              <a:t>和</a:t>
            </a:r>
            <a:r>
              <a:rPr lang="zh-CN" altLang="en-US">
                <a:latin typeface="Arial" panose="020B0604020202020204" pitchFamily="34" charset="0"/>
                <a:cs typeface="Arial" panose="020B0604020202020204" pitchFamily="34" charset="0"/>
              </a:rPr>
              <a:t>网络</a:t>
            </a:r>
            <a:r>
              <a:rPr lang="zh-CN" altLang="en-US" smtClean="0">
                <a:latin typeface="Arial" panose="020B0604020202020204" pitchFamily="34" charset="0"/>
                <a:cs typeface="Arial" panose="020B0604020202020204" pitchFamily="34" charset="0"/>
              </a:rPr>
              <a:t>编</a:t>
            </a:r>
            <a:r>
              <a:rPr lang="zh-CN" altLang="en-US">
                <a:latin typeface="Arial" panose="020B0604020202020204" pitchFamily="34" charset="0"/>
                <a:cs typeface="Arial" panose="020B0604020202020204" pitchFamily="34" charset="0"/>
              </a:rPr>
              <a:t>程非常熟悉，才能编写出高质量的 </a:t>
            </a:r>
            <a:r>
              <a:rPr lang="en-US" altLang="zh-CN">
                <a:latin typeface="Arial" panose="020B0604020202020204" pitchFamily="34" charset="0"/>
                <a:cs typeface="Arial" panose="020B0604020202020204" pitchFamily="34" charset="0"/>
              </a:rPr>
              <a:t>NIO </a:t>
            </a:r>
            <a:r>
              <a:rPr lang="zh-CN" altLang="en-US">
                <a:latin typeface="Arial" panose="020B0604020202020204" pitchFamily="34" charset="0"/>
                <a:cs typeface="Arial" panose="020B0604020202020204" pitchFamily="34" charset="0"/>
              </a:rPr>
              <a:t>程序</a:t>
            </a:r>
            <a:r>
              <a:rPr lang="zh-CN" altLang="en-US"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开</a:t>
            </a:r>
            <a:r>
              <a:rPr lang="zh-CN" altLang="en-US">
                <a:latin typeface="Arial" panose="020B0604020202020204" pitchFamily="34" charset="0"/>
                <a:cs typeface="Arial" panose="020B0604020202020204" pitchFamily="34" charset="0"/>
              </a:rPr>
              <a:t>发工作量和难度都非常大：例如客户端面临断连重连、网络闪断、半包读写、失败缓存、网络拥塞和异</a:t>
            </a:r>
            <a:r>
              <a:rPr lang="zh-CN" altLang="en-US" smtClean="0">
                <a:latin typeface="Arial" panose="020B0604020202020204" pitchFamily="34" charset="0"/>
                <a:cs typeface="Arial" panose="020B0604020202020204" pitchFamily="34" charset="0"/>
              </a:rPr>
              <a:t>常流</a:t>
            </a:r>
            <a:r>
              <a:rPr lang="zh-CN" altLang="en-US">
                <a:latin typeface="Arial" panose="020B0604020202020204" pitchFamily="34" charset="0"/>
                <a:cs typeface="Arial" panose="020B0604020202020204" pitchFamily="34" charset="0"/>
              </a:rPr>
              <a:t>的处理等</a:t>
            </a:r>
            <a:r>
              <a:rPr lang="zh-CN" altLang="en-US" smtClean="0">
                <a:latin typeface="Arial" panose="020B0604020202020204" pitchFamily="34" charset="0"/>
                <a:cs typeface="Arial" panose="020B0604020202020204" pitchFamily="34" charset="0"/>
              </a:rPr>
              <a:t>等。</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JDK </a:t>
            </a:r>
            <a:r>
              <a:rPr lang="en-US" altLang="zh-CN">
                <a:latin typeface="Arial" panose="020B0604020202020204" pitchFamily="34" charset="0"/>
                <a:cs typeface="Arial" panose="020B0604020202020204" pitchFamily="34" charset="0"/>
              </a:rPr>
              <a:t>NIO </a:t>
            </a:r>
            <a:r>
              <a:rPr lang="zh-CN" altLang="en-US">
                <a:latin typeface="Arial" panose="020B0604020202020204" pitchFamily="34" charset="0"/>
                <a:cs typeface="Arial" panose="020B0604020202020204" pitchFamily="34" charset="0"/>
              </a:rPr>
              <a:t>的 </a:t>
            </a:r>
            <a:r>
              <a:rPr lang="en-US" altLang="zh-CN">
                <a:latin typeface="Arial" panose="020B0604020202020204" pitchFamily="34" charset="0"/>
                <a:cs typeface="Arial" panose="020B0604020202020204" pitchFamily="34" charset="0"/>
              </a:rPr>
              <a:t>Bug</a:t>
            </a:r>
            <a:r>
              <a:rPr lang="zh-CN" altLang="en-US">
                <a:latin typeface="Arial" panose="020B0604020202020204" pitchFamily="34" charset="0"/>
                <a:cs typeface="Arial" panose="020B0604020202020204" pitchFamily="34" charset="0"/>
              </a:rPr>
              <a:t>：例如臭名昭著的 </a:t>
            </a:r>
            <a:r>
              <a:rPr lang="en-US" altLang="zh-CN">
                <a:latin typeface="Arial" panose="020B0604020202020204" pitchFamily="34" charset="0"/>
                <a:cs typeface="Arial" panose="020B0604020202020204" pitchFamily="34" charset="0"/>
              </a:rPr>
              <a:t>Epoll Bug</a:t>
            </a:r>
            <a:r>
              <a:rPr lang="zh-CN" altLang="en-US">
                <a:latin typeface="Arial" panose="020B0604020202020204" pitchFamily="34" charset="0"/>
                <a:cs typeface="Arial" panose="020B0604020202020204" pitchFamily="34" charset="0"/>
              </a:rPr>
              <a:t>，它会导致 </a:t>
            </a:r>
            <a:r>
              <a:rPr lang="en-US" altLang="zh-CN">
                <a:latin typeface="Arial" panose="020B0604020202020204" pitchFamily="34" charset="0"/>
                <a:cs typeface="Arial" panose="020B0604020202020204" pitchFamily="34" charset="0"/>
              </a:rPr>
              <a:t>Selector </a:t>
            </a:r>
            <a:r>
              <a:rPr lang="zh-CN" altLang="en-US">
                <a:latin typeface="Arial" panose="020B0604020202020204" pitchFamily="34" charset="0"/>
                <a:cs typeface="Arial" panose="020B0604020202020204" pitchFamily="34" charset="0"/>
              </a:rPr>
              <a:t>空轮询，最终导致 </a:t>
            </a:r>
            <a:r>
              <a:rPr lang="en-US" altLang="zh-CN">
                <a:latin typeface="Arial" panose="020B0604020202020204" pitchFamily="34" charset="0"/>
                <a:cs typeface="Arial" panose="020B0604020202020204" pitchFamily="34" charset="0"/>
              </a:rPr>
              <a:t>CPU 100%</a:t>
            </a:r>
            <a:r>
              <a:rPr lang="zh-CN" altLang="en-US" smtClean="0">
                <a:latin typeface="Arial" panose="020B0604020202020204" pitchFamily="34" charset="0"/>
                <a:cs typeface="Arial" panose="020B0604020202020204" pitchFamily="34" charset="0"/>
              </a:rPr>
              <a:t>。直</a:t>
            </a:r>
            <a:r>
              <a:rPr lang="zh-CN" altLang="en-US">
                <a:latin typeface="Arial" panose="020B0604020202020204" pitchFamily="34" charset="0"/>
                <a:cs typeface="Arial" panose="020B0604020202020204" pitchFamily="34" charset="0"/>
              </a:rPr>
              <a:t>到 </a:t>
            </a:r>
            <a:r>
              <a:rPr lang="en-US" altLang="zh-CN">
                <a:latin typeface="Arial" panose="020B0604020202020204" pitchFamily="34" charset="0"/>
                <a:cs typeface="Arial" panose="020B0604020202020204" pitchFamily="34" charset="0"/>
              </a:rPr>
              <a:t>JDK 1.7 </a:t>
            </a:r>
            <a:r>
              <a:rPr lang="zh-CN" altLang="en-US">
                <a:latin typeface="Arial" panose="020B0604020202020204" pitchFamily="34" charset="0"/>
                <a:cs typeface="Arial" panose="020B0604020202020204" pitchFamily="34" charset="0"/>
              </a:rPr>
              <a:t>版本该问题仍旧存在</a:t>
            </a:r>
            <a:r>
              <a:rPr lang="zh-CN" altLang="en-US" smtClean="0">
                <a:latin typeface="Arial" panose="020B0604020202020204" pitchFamily="34" charset="0"/>
                <a:cs typeface="Arial" panose="020B0604020202020204" pitchFamily="34" charset="0"/>
              </a:rPr>
              <a:t>，没</a:t>
            </a:r>
            <a:r>
              <a:rPr lang="zh-CN" altLang="en-US">
                <a:latin typeface="Arial" panose="020B0604020202020204" pitchFamily="34" charset="0"/>
                <a:cs typeface="Arial" panose="020B0604020202020204" pitchFamily="34" charset="0"/>
              </a:rPr>
              <a:t>有被根本解决。</a:t>
            </a:r>
            <a:endParaRPr lang="zh-CN" altLang="en-US">
              <a:latin typeface="Arial" panose="020B0604020202020204" pitchFamily="34" charset="0"/>
              <a:cs typeface="Arial" panose="020B0604020202020204" pitchFamily="34" charset="0"/>
            </a:endParaRPr>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9" name="TextBox 8"/>
          <p:cNvSpPr txBox="1"/>
          <p:nvPr/>
        </p:nvSpPr>
        <p:spPr>
          <a:xfrm>
            <a:off x="506264" y="1368128"/>
            <a:ext cx="4444356" cy="3170099"/>
          </a:xfrm>
          <a:prstGeom prst="rect">
            <a:avLst/>
          </a:prstGeom>
          <a:noFill/>
        </p:spPr>
        <p:txBody>
          <a:bodyPr wrap="square" rtlCol="0">
            <a:spAutoFit/>
          </a:bodyPr>
          <a:lstStyle/>
          <a:p>
            <a:r>
              <a:rPr lang="zh-CN" altLang="en-US" sz="2000" b="1" smtClean="0">
                <a:solidFill>
                  <a:srgbClr val="0070C0"/>
                </a:solidFill>
              </a:rPr>
              <a:t>游戏行</a:t>
            </a:r>
            <a:r>
              <a:rPr lang="zh-CN" altLang="en-US" sz="2000" b="1">
                <a:solidFill>
                  <a:srgbClr val="0070C0"/>
                </a:solidFill>
              </a:rPr>
              <a:t>业</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无</a:t>
            </a:r>
            <a:r>
              <a:rPr lang="zh-CN" altLang="en-US"/>
              <a:t>论是手游服务端还是大型的网络游戏，</a:t>
            </a:r>
            <a:r>
              <a:rPr lang="en-US" altLang="zh-CN"/>
              <a:t>Java </a:t>
            </a:r>
            <a:r>
              <a:rPr lang="zh-CN" altLang="en-US"/>
              <a:t>语言得到了越来越广泛的应</a:t>
            </a:r>
            <a:r>
              <a:rPr lang="zh-CN" altLang="en-US" smtClean="0"/>
              <a:t>用</a:t>
            </a:r>
            <a:endParaRPr lang="en-US" altLang="zh-CN" smtClean="0"/>
          </a:p>
          <a:p>
            <a:pPr marL="342900" indent="-342900">
              <a:buAutoNum type="arabicParenR"/>
            </a:pPr>
            <a:endParaRPr lang="en-US" altLang="zh-CN" smtClean="0"/>
          </a:p>
          <a:p>
            <a:pPr marL="342900" indent="-342900">
              <a:buAutoNum type="arabicParenR"/>
            </a:pPr>
            <a:r>
              <a:rPr lang="en-US" altLang="zh-CN" smtClean="0"/>
              <a:t>Netty </a:t>
            </a:r>
            <a:r>
              <a:rPr lang="zh-CN" altLang="en-US"/>
              <a:t>作为高性能的基础通信组件</a:t>
            </a:r>
            <a:r>
              <a:rPr lang="zh-CN" altLang="en-US" smtClean="0"/>
              <a:t>，提</a:t>
            </a:r>
            <a:r>
              <a:rPr lang="zh-CN" altLang="en-US"/>
              <a:t>供了 </a:t>
            </a:r>
            <a:r>
              <a:rPr lang="en-US" altLang="zh-CN"/>
              <a:t>TCP/UDP </a:t>
            </a:r>
            <a:r>
              <a:rPr lang="zh-CN" altLang="en-US"/>
              <a:t>和 </a:t>
            </a:r>
            <a:r>
              <a:rPr lang="en-US" altLang="zh-CN"/>
              <a:t>HTTP </a:t>
            </a:r>
            <a:r>
              <a:rPr lang="zh-CN" altLang="en-US"/>
              <a:t>协议</a:t>
            </a:r>
            <a:r>
              <a:rPr lang="zh-CN" altLang="en-US" smtClean="0"/>
              <a:t>栈，方</a:t>
            </a:r>
            <a:r>
              <a:rPr lang="zh-CN" altLang="en-US"/>
              <a:t>便定制和开发私有协议栈，账号登录服务</a:t>
            </a:r>
            <a:r>
              <a:rPr lang="zh-CN" altLang="en-US" smtClean="0"/>
              <a:t>器</a:t>
            </a:r>
            <a:endParaRPr lang="en-US" altLang="zh-CN" smtClean="0"/>
          </a:p>
          <a:p>
            <a:pPr marL="342900" indent="-342900">
              <a:buAutoNum type="arabicParenR"/>
            </a:pPr>
            <a:endParaRPr lang="en-US" altLang="zh-CN"/>
          </a:p>
          <a:p>
            <a:pPr marL="342900" indent="-342900">
              <a:buAutoNum type="arabicParenR"/>
            </a:pPr>
            <a:r>
              <a:rPr lang="zh-CN" altLang="en-US" smtClean="0"/>
              <a:t>地</a:t>
            </a:r>
            <a:r>
              <a:rPr lang="zh-CN" altLang="en-US"/>
              <a:t>图服务器之间可以方便的通过 </a:t>
            </a:r>
            <a:r>
              <a:rPr lang="en-US" altLang="zh-CN"/>
              <a:t>Netty </a:t>
            </a:r>
            <a:r>
              <a:rPr lang="zh-CN" altLang="en-US"/>
              <a:t>进行高性能的通信</a:t>
            </a:r>
            <a:endParaRPr lang="en-US" altLang="zh-CN" smtClean="0"/>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3380" y="1182902"/>
            <a:ext cx="4159204" cy="203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79" y="3456359"/>
            <a:ext cx="3362750" cy="19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smtClean="0"/>
              <a:t>官网：</a:t>
            </a:r>
            <a:r>
              <a:rPr lang="en-US" altLang="zh-CN">
                <a:ea typeface="宋体" panose="02010600030101010101" pitchFamily="2" charset="-122"/>
                <a:hlinkClick r:id="rId1"/>
              </a:rPr>
              <a:t>https://netty.io</a:t>
            </a:r>
            <a:r>
              <a:rPr lang="en-US" altLang="zh-CN" smtClean="0">
                <a:ea typeface="宋体" panose="02010600030101010101" pitchFamily="2" charset="-122"/>
                <a:hlinkClick r:id="rId1"/>
              </a:rPr>
              <a:t>/</a:t>
            </a:r>
            <a:r>
              <a:rPr lang="en-US" altLang="zh-CN" smtClean="0">
                <a:ea typeface="宋体" panose="02010600030101010101" pitchFamily="2" charset="-122"/>
              </a:rPr>
              <a:t>  </a:t>
            </a:r>
            <a:endParaRPr lang="en-US" altLang="zh-CN" smtClean="0"/>
          </a:p>
          <a:p>
            <a:r>
              <a:rPr lang="en-US" altLang="zh-CN" smtClean="0"/>
              <a:t>Netty </a:t>
            </a:r>
            <a:r>
              <a:rPr lang="en-US" altLang="zh-CN"/>
              <a:t>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a:t>
            </a:r>
            <a:r>
              <a:rPr lang="en-US" altLang="zh-CN" smtClean="0"/>
              <a:t>clients</a:t>
            </a:r>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官</a:t>
            </a:r>
            <a:r>
              <a:rPr lang="zh-CN" altLang="en-US" sz="2200" b="1" smtClean="0"/>
              <a:t>网说明</a:t>
            </a:r>
            <a:endParaRPr lang="en-US" altLang="zh-CN" sz="2200" b="1"/>
          </a:p>
        </p:txBody>
      </p:sp>
      <p:sp>
        <p:nvSpPr>
          <p:cNvPr id="2" name="TextBox 1"/>
          <p:cNvSpPr txBox="1"/>
          <p:nvPr/>
        </p:nvSpPr>
        <p:spPr>
          <a:xfrm>
            <a:off x="691136" y="1368127"/>
            <a:ext cx="8967333" cy="3416320"/>
          </a:xfrm>
          <a:prstGeom prst="rect">
            <a:avLst/>
          </a:prstGeom>
          <a:noFill/>
        </p:spPr>
        <p:txBody>
          <a:bodyPr wrap="square" rtlCol="0">
            <a:spAutoFit/>
          </a:bodyPr>
          <a:lstStyle/>
          <a:p>
            <a:pPr marL="342900" indent="-342900">
              <a:buAutoNum type="arabicParenR"/>
            </a:pPr>
            <a:r>
              <a:rPr lang="en-US" altLang="zh-CN" smtClean="0"/>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提供异步的、基于事件驱动的网</a:t>
            </a:r>
            <a:r>
              <a:rPr lang="zh-CN" altLang="en-US" smtClean="0"/>
              <a:t>络应</a:t>
            </a:r>
            <a:r>
              <a:rPr lang="zh-CN" altLang="en-US"/>
              <a:t>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smtClean="0"/>
              <a:t> </a:t>
            </a:r>
            <a:r>
              <a:rPr lang="en-US" altLang="zh-CN"/>
              <a:t>Netty </a:t>
            </a:r>
            <a:r>
              <a:rPr lang="zh-CN" altLang="en-US"/>
              <a:t>可以帮助你快速、简单的开发出</a:t>
            </a:r>
            <a:r>
              <a:rPr lang="zh-CN" altLang="en-US" smtClean="0"/>
              <a:t>一个</a:t>
            </a:r>
            <a:r>
              <a:rPr lang="zh-CN" altLang="en-US"/>
              <a:t>网络应用，相当于简化和流程化了 </a:t>
            </a:r>
            <a:r>
              <a:rPr lang="en-US" altLang="zh-CN"/>
              <a:t>NIO </a:t>
            </a:r>
            <a:r>
              <a:rPr lang="zh-CN" altLang="en-US"/>
              <a:t>的开发过</a:t>
            </a:r>
            <a:r>
              <a:rPr lang="zh-CN" altLang="en-US" smtClean="0"/>
              <a:t>程</a:t>
            </a:r>
            <a:endParaRPr lang="en-US" altLang="zh-CN" smtClean="0"/>
          </a:p>
          <a:p>
            <a:pPr marL="342900" indent="-342900">
              <a:buAutoNum type="arabicParenR"/>
            </a:pPr>
            <a:endParaRPr lang="en-US" altLang="zh-CN"/>
          </a:p>
          <a:p>
            <a:pPr marL="342900" indent="-342900">
              <a:buAutoNum type="arabicParenR"/>
            </a:pPr>
            <a:r>
              <a:rPr lang="en-US" altLang="zh-CN" smtClean="0"/>
              <a:t>Netty </a:t>
            </a:r>
            <a:r>
              <a:rPr lang="zh-CN" altLang="en-US" smtClean="0"/>
              <a:t>是目前最</a:t>
            </a:r>
            <a:r>
              <a:rPr lang="zh-CN" altLang="en-US"/>
              <a:t>流行的 </a:t>
            </a:r>
            <a:r>
              <a:rPr lang="en-US" altLang="zh-CN"/>
              <a:t>NIO </a:t>
            </a:r>
            <a:r>
              <a:rPr lang="zh-CN" altLang="en-US"/>
              <a:t>框架，</a:t>
            </a:r>
            <a:r>
              <a:rPr lang="en-US" altLang="zh-CN"/>
              <a:t>Netty </a:t>
            </a:r>
            <a:r>
              <a:rPr lang="zh-CN" altLang="en-US"/>
              <a:t>在互联网领域、大数据分布式计算领域、游戏行业</a:t>
            </a:r>
            <a:r>
              <a:rPr lang="zh-CN" altLang="en-US" smtClean="0"/>
              <a:t>、通</a:t>
            </a:r>
            <a:r>
              <a:rPr lang="zh-CN" altLang="en-US"/>
              <a:t>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endParaRPr lang="zh-CN" altLang="en-US"/>
          </a:p>
          <a:p>
            <a:endParaRPr lang="en-US" altLang="zh-CN"/>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的优点</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r>
              <a:rPr lang="en-US" altLang="zh-CN" smtClean="0"/>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endParaRPr lang="zh-CN" altLang="en-US"/>
          </a:p>
          <a:p>
            <a:pPr marL="342900" indent="-342900">
              <a:buAutoNum type="arabicParenR"/>
            </a:pPr>
            <a:r>
              <a:rPr lang="zh-CN" altLang="en-US" smtClean="0"/>
              <a:t>设</a:t>
            </a:r>
            <a:r>
              <a:rPr lang="zh-CN" altLang="en-US"/>
              <a:t>计优雅：适用于各种传输类型的统一 </a:t>
            </a:r>
            <a:r>
              <a:rPr lang="en-US" altLang="zh-CN"/>
              <a:t>API </a:t>
            </a:r>
            <a:r>
              <a:rPr lang="zh-CN" altLang="en-US"/>
              <a:t>阻塞和非阻塞 </a:t>
            </a:r>
            <a:r>
              <a:rPr lang="en-US" altLang="zh-CN"/>
              <a:t>Socket</a:t>
            </a:r>
            <a:r>
              <a:rPr lang="zh-CN" altLang="en-US"/>
              <a:t>；基于灵活且可扩展的事件模型，可以清晰地分离关注点；高度可定制的线程模型 </a:t>
            </a:r>
            <a:r>
              <a:rPr lang="en-US" altLang="zh-CN"/>
              <a:t>- </a:t>
            </a:r>
            <a:r>
              <a:rPr lang="zh-CN" altLang="en-US"/>
              <a:t>单线程，一个或多个线程</a:t>
            </a:r>
            <a:r>
              <a:rPr lang="zh-CN" altLang="en-US" smtClean="0"/>
              <a:t>池</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使</a:t>
            </a:r>
            <a:r>
              <a:rPr lang="zh-CN" altLang="en-US"/>
              <a:t>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r>
              <a:rPr lang="zh-CN" altLang="en-US" smtClean="0"/>
              <a:t>。</a:t>
            </a:r>
            <a:endParaRPr lang="en-US" altLang="zh-CN" smtClean="0"/>
          </a:p>
          <a:p>
            <a:pPr marL="342900" indent="-342900">
              <a:buAutoNum type="arabicParenR"/>
            </a:pPr>
            <a:r>
              <a:rPr lang="zh-CN" altLang="en-US" smtClean="0"/>
              <a:t>高</a:t>
            </a:r>
            <a:r>
              <a:rPr lang="zh-CN" altLang="en-US"/>
              <a:t>性能、吞吐量更高：延迟更低；减少资源消耗；最小化不必要的内存复制</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安</a:t>
            </a:r>
            <a:r>
              <a:rPr lang="zh-CN" altLang="en-US"/>
              <a:t>全：完整的 </a:t>
            </a:r>
            <a:r>
              <a:rPr lang="en-US" altLang="zh-CN"/>
              <a:t>SSL/TLS </a:t>
            </a:r>
            <a:r>
              <a:rPr lang="zh-CN" altLang="en-US"/>
              <a:t>和 </a:t>
            </a:r>
            <a:r>
              <a:rPr lang="en-US" altLang="zh-CN"/>
              <a:t>StartTLS </a:t>
            </a:r>
            <a:r>
              <a:rPr lang="zh-CN" altLang="en-US"/>
              <a:t>支持</a:t>
            </a:r>
            <a:r>
              <a:rPr lang="zh-CN" altLang="en-US" smtClean="0"/>
              <a:t>。</a:t>
            </a:r>
            <a:endParaRPr lang="en-US" altLang="zh-CN" smtClean="0"/>
          </a:p>
          <a:p>
            <a:pPr marL="342900" indent="-342900">
              <a:buAutoNum type="arabicParenR"/>
            </a:pPr>
            <a:r>
              <a:rPr lang="zh-CN" altLang="en-US" smtClean="0"/>
              <a:t>社</a:t>
            </a:r>
            <a:r>
              <a:rPr lang="zh-CN" altLang="en-US"/>
              <a:t>区活跃、不断更新：社区活跃，版本迭代周期短，发现的 </a:t>
            </a:r>
            <a:r>
              <a:rPr lang="en-US" altLang="zh-CN"/>
              <a:t>Bug </a:t>
            </a:r>
            <a:r>
              <a:rPr lang="zh-CN" altLang="en-US"/>
              <a:t>可以被及时修复，同时，更多的新功能会被加入</a:t>
            </a:r>
            <a:endParaRPr lang="zh-CN" altLang="en-US"/>
          </a:p>
          <a:p>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smtClean="0">
                <a:latin typeface="Arial" panose="020B0604020202020204" pitchFamily="34" charset="0"/>
                <a:cs typeface="Arial" panose="020B0604020202020204" pitchFamily="34" charset="0"/>
              </a:rPr>
              <a:t>netty</a:t>
            </a:r>
            <a:r>
              <a:rPr lang="zh-CN" altLang="en-US">
                <a:latin typeface="Arial" panose="020B0604020202020204" pitchFamily="34" charset="0"/>
                <a:cs typeface="Arial" panose="020B0604020202020204" pitchFamily="34" charset="0"/>
              </a:rPr>
              <a:t>版</a:t>
            </a:r>
            <a:r>
              <a:rPr lang="zh-CN" altLang="en-US" smtClean="0">
                <a:latin typeface="Arial" panose="020B0604020202020204" pitchFamily="34" charset="0"/>
                <a:cs typeface="Arial" panose="020B0604020202020204" pitchFamily="34" charset="0"/>
              </a:rPr>
              <a:t>本分</a:t>
            </a:r>
            <a:r>
              <a:rPr lang="zh-CN" altLang="en-US">
                <a:latin typeface="Arial" panose="020B0604020202020204" pitchFamily="34" charset="0"/>
                <a:cs typeface="Arial" panose="020B0604020202020204" pitchFamily="34" charset="0"/>
              </a:rPr>
              <a:t>为  </a:t>
            </a:r>
            <a:r>
              <a:rPr lang="en-US" altLang="zh-CN">
                <a:latin typeface="Arial" panose="020B0604020202020204" pitchFamily="34" charset="0"/>
                <a:cs typeface="Arial" panose="020B0604020202020204" pitchFamily="34" charset="0"/>
              </a:rPr>
              <a:t>netty3.x  </a:t>
            </a:r>
            <a:r>
              <a:rPr lang="zh-CN" altLang="en-US">
                <a:latin typeface="Arial" panose="020B0604020202020204" pitchFamily="34" charset="0"/>
                <a:cs typeface="Arial" panose="020B0604020202020204" pitchFamily="34" charset="0"/>
              </a:rPr>
              <a:t>和  </a:t>
            </a:r>
            <a:r>
              <a:rPr lang="en-US" altLang="zh-CN">
                <a:latin typeface="Arial" panose="020B0604020202020204" pitchFamily="34" charset="0"/>
                <a:cs typeface="Arial" panose="020B0604020202020204" pitchFamily="34" charset="0"/>
              </a:rPr>
              <a:t>netty4.x</a:t>
            </a:r>
            <a:r>
              <a:rPr lang="zh-CN" altLang="en-US">
                <a:latin typeface="Arial" panose="020B0604020202020204" pitchFamily="34" charset="0"/>
                <a:cs typeface="Arial" panose="020B0604020202020204" pitchFamily="34" charset="0"/>
              </a:rPr>
              <a:t>、</a:t>
            </a:r>
            <a:r>
              <a:rPr lang="en-US" altLang="zh-CN" smtClean="0">
                <a:latin typeface="Arial" panose="020B0604020202020204" pitchFamily="34" charset="0"/>
                <a:cs typeface="Arial" panose="020B0604020202020204" pitchFamily="34" charset="0"/>
              </a:rPr>
              <a:t>netty5.x</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因为</a:t>
            </a:r>
            <a:r>
              <a:rPr lang="en-US" altLang="zh-CN" smtClean="0">
                <a:latin typeface="Arial" panose="020B0604020202020204" pitchFamily="34" charset="0"/>
                <a:cs typeface="Arial" panose="020B0604020202020204" pitchFamily="34" charset="0"/>
              </a:rPr>
              <a:t>Netty5</a:t>
            </a:r>
            <a:r>
              <a:rPr lang="zh-CN" altLang="en-US" smtClean="0">
                <a:latin typeface="Arial" panose="020B0604020202020204" pitchFamily="34" charset="0"/>
                <a:cs typeface="Arial" panose="020B0604020202020204" pitchFamily="34" charset="0"/>
              </a:rPr>
              <a:t>出</a:t>
            </a:r>
            <a:r>
              <a:rPr lang="zh-CN" altLang="en-US">
                <a:latin typeface="Arial" panose="020B0604020202020204" pitchFamily="34" charset="0"/>
                <a:cs typeface="Arial" panose="020B0604020202020204" pitchFamily="34" charset="0"/>
              </a:rPr>
              <a:t>现重大</a:t>
            </a:r>
            <a:r>
              <a:rPr lang="en-US" altLang="zh-CN">
                <a:latin typeface="Arial" panose="020B0604020202020204" pitchFamily="34" charset="0"/>
                <a:cs typeface="Arial" panose="020B0604020202020204" pitchFamily="34" charset="0"/>
              </a:rPr>
              <a:t>bug</a:t>
            </a:r>
            <a:r>
              <a:rPr lang="zh-CN" altLang="en-US">
                <a:latin typeface="Arial" panose="020B0604020202020204" pitchFamily="34" charset="0"/>
                <a:cs typeface="Arial" panose="020B0604020202020204" pitchFamily="34" charset="0"/>
              </a:rPr>
              <a:t>，已经被官网废弃了</a:t>
            </a:r>
            <a:r>
              <a:rPr lang="zh-CN" altLang="en-US" smtClean="0">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目</a:t>
            </a:r>
            <a:r>
              <a:rPr lang="zh-CN" altLang="en-US" smtClean="0">
                <a:latin typeface="Arial" panose="020B0604020202020204" pitchFamily="34" charset="0"/>
                <a:cs typeface="Arial" panose="020B0604020202020204" pitchFamily="34" charset="0"/>
              </a:rPr>
              <a:t>前推荐使用的是</a:t>
            </a:r>
            <a:r>
              <a:rPr lang="en-US" altLang="zh-CN" smtClean="0">
                <a:latin typeface="Arial" panose="020B0604020202020204" pitchFamily="34" charset="0"/>
                <a:cs typeface="Arial" panose="020B0604020202020204" pitchFamily="34" charset="0"/>
              </a:rPr>
              <a:t>Netty4.x</a:t>
            </a:r>
            <a:r>
              <a:rPr lang="zh-CN" altLang="en-US" smtClean="0">
                <a:latin typeface="Arial" panose="020B0604020202020204" pitchFamily="34" charset="0"/>
                <a:cs typeface="Arial" panose="020B0604020202020204" pitchFamily="34" charset="0"/>
              </a:rPr>
              <a:t>的稳</a:t>
            </a:r>
            <a:r>
              <a:rPr lang="zh-CN" altLang="en-US">
                <a:latin typeface="Arial" panose="020B0604020202020204" pitchFamily="34" charset="0"/>
                <a:cs typeface="Arial" panose="020B0604020202020204" pitchFamily="34" charset="0"/>
              </a:rPr>
              <a:t>定版</a:t>
            </a:r>
            <a:r>
              <a:rPr lang="zh-CN" altLang="en-US" smtClean="0">
                <a:latin typeface="Arial" panose="020B0604020202020204" pitchFamily="34" charset="0"/>
                <a:cs typeface="Arial" panose="020B0604020202020204" pitchFamily="34" charset="0"/>
              </a:rPr>
              <a:t>本</a:t>
            </a:r>
            <a:endParaRPr lang="en-US" altLang="zh-CN" smtClean="0">
              <a:latin typeface="Arial" panose="020B0604020202020204" pitchFamily="34" charset="0"/>
              <a:cs typeface="Arial" panose="020B0604020202020204" pitchFamily="34" charset="0"/>
            </a:endParaRPr>
          </a:p>
          <a:p>
            <a:pPr marL="342900" indent="-342900">
              <a:buAutoNum type="arabicParenR"/>
            </a:pPr>
            <a:endParaRPr lang="en-US" altLang="zh-CN">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目前</a:t>
            </a:r>
            <a:r>
              <a:rPr lang="zh-CN" altLang="en-US">
                <a:latin typeface="Arial" panose="020B0604020202020204" pitchFamily="34" charset="0"/>
                <a:cs typeface="Arial" panose="020B0604020202020204" pitchFamily="34" charset="0"/>
              </a:rPr>
              <a:t>在</a:t>
            </a:r>
            <a:r>
              <a:rPr lang="zh-CN" altLang="en-US" smtClean="0">
                <a:latin typeface="Arial" panose="020B0604020202020204" pitchFamily="34" charset="0"/>
                <a:cs typeface="Arial" panose="020B0604020202020204" pitchFamily="34" charset="0"/>
              </a:rPr>
              <a:t>官网</a:t>
            </a:r>
            <a:r>
              <a:rPr lang="zh-CN" altLang="en-US">
                <a:latin typeface="Arial" panose="020B0604020202020204" pitchFamily="34" charset="0"/>
                <a:cs typeface="Arial" panose="020B0604020202020204" pitchFamily="34" charset="0"/>
              </a:rPr>
              <a:t>可</a:t>
            </a:r>
            <a:r>
              <a:rPr lang="zh-CN" altLang="en-US" smtClean="0">
                <a:latin typeface="Arial" panose="020B0604020202020204" pitchFamily="34" charset="0"/>
                <a:cs typeface="Arial" panose="020B0604020202020204" pitchFamily="34" charset="0"/>
              </a:rPr>
              <a:t>下载的版本 </a:t>
            </a:r>
            <a:r>
              <a:rPr lang="en-US" altLang="zh-CN" smtClean="0">
                <a:latin typeface="Arial" panose="020B0604020202020204" pitchFamily="34" charset="0"/>
                <a:cs typeface="Arial" panose="020B0604020202020204" pitchFamily="34" charset="0"/>
              </a:rPr>
              <a:t>netty3.x netty4.0.x </a:t>
            </a:r>
            <a:r>
              <a:rPr lang="zh-CN" altLang="en-US" smtClean="0">
                <a:latin typeface="Arial" panose="020B0604020202020204" pitchFamily="34" charset="0"/>
                <a:cs typeface="Arial" panose="020B0604020202020204" pitchFamily="34" charset="0"/>
              </a:rPr>
              <a:t>和 </a:t>
            </a:r>
            <a:r>
              <a:rPr lang="en-US" altLang="zh-CN" smtClean="0">
                <a:latin typeface="Arial" panose="020B0604020202020204" pitchFamily="34" charset="0"/>
                <a:cs typeface="Arial" panose="020B0604020202020204" pitchFamily="34" charset="0"/>
              </a:rPr>
              <a:t>netty4.1.x</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在本套课程中，我们讲解 </a:t>
            </a:r>
            <a:r>
              <a:rPr lang="en-US" altLang="zh-CN" smtClean="0">
                <a:latin typeface="Arial" panose="020B0604020202020204" pitchFamily="34" charset="0"/>
                <a:cs typeface="Arial" panose="020B0604020202020204" pitchFamily="34" charset="0"/>
              </a:rPr>
              <a:t>Netty4.1.x </a:t>
            </a:r>
            <a:r>
              <a:rPr lang="zh-CN" altLang="en-US" smtClean="0">
                <a:latin typeface="Arial" panose="020B0604020202020204" pitchFamily="34" charset="0"/>
                <a:cs typeface="Arial" panose="020B0604020202020204" pitchFamily="34" charset="0"/>
              </a:rPr>
              <a:t>版本</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en-US" altLang="zh-CN" smtClean="0">
                <a:latin typeface="Arial" panose="020B0604020202020204" pitchFamily="34" charset="0"/>
                <a:cs typeface="Arial" panose="020B0604020202020204" pitchFamily="34" charset="0"/>
              </a:rPr>
              <a:t>netty </a:t>
            </a:r>
            <a:r>
              <a:rPr lang="zh-CN" altLang="en-US" smtClean="0">
                <a:latin typeface="Arial" panose="020B0604020202020204" pitchFamily="34" charset="0"/>
                <a:cs typeface="Arial" panose="020B0604020202020204" pitchFamily="34" charset="0"/>
              </a:rPr>
              <a:t>下载地址： </a:t>
            </a:r>
            <a:r>
              <a:rPr lang="en-US" altLang="zh-CN">
                <a:latin typeface="Arial" panose="020B0604020202020204" pitchFamily="34" charset="0"/>
                <a:cs typeface="Arial" panose="020B0604020202020204" pitchFamily="34" charset="0"/>
                <a:hlinkClick r:id="rId1"/>
              </a:rPr>
              <a:t>https://bintray.com/netty/downloads/netty</a:t>
            </a:r>
            <a:r>
              <a:rPr lang="en-US" altLang="zh-CN" smtClean="0">
                <a:latin typeface="Arial" panose="020B0604020202020204" pitchFamily="34" charset="0"/>
                <a:cs typeface="Arial" panose="020B0604020202020204" pitchFamily="34" charset="0"/>
                <a:hlinkClick r:id="rId1"/>
              </a:rPr>
              <a:t>/</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 </a:t>
            </a:r>
            <a:endParaRPr lang="en-US" altLang="zh-CN">
              <a:latin typeface="Arial" panose="020B0604020202020204" pitchFamily="34" charset="0"/>
              <a:cs typeface="Arial" panose="020B060402020202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smtClean="0">
                <a:solidFill>
                  <a:schemeClr val="bg1">
                    <a:lumMod val="65000"/>
                  </a:schemeClr>
                </a:solidFill>
              </a:rPr>
              <a:t>高性能架构设计</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线程模型</a:t>
            </a:r>
            <a:r>
              <a:rPr lang="zh-CN" altLang="en-US" sz="2200" b="1"/>
              <a:t>基</a:t>
            </a:r>
            <a:r>
              <a:rPr lang="zh-CN" altLang="en-US" sz="2200" b="1" smtClean="0"/>
              <a:t>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smtClean="0"/>
              <a:t>不同的线程模式，对程序的性能有很大影响，为了搞清</a:t>
            </a:r>
            <a:r>
              <a:rPr lang="en-US" altLang="zh-CN" smtClean="0"/>
              <a:t>Netty </a:t>
            </a:r>
            <a:r>
              <a:rPr lang="zh-CN" altLang="en-US" smtClean="0"/>
              <a:t>线程模式，我们来系统的讲解下 各个线程模式， </a:t>
            </a:r>
            <a:r>
              <a:rPr lang="zh-CN" altLang="en-US"/>
              <a:t>最</a:t>
            </a:r>
            <a:r>
              <a:rPr lang="zh-CN" altLang="en-US" smtClean="0"/>
              <a:t>后看看</a:t>
            </a:r>
            <a:r>
              <a:rPr lang="en-US" altLang="zh-CN" smtClean="0"/>
              <a:t>Netty </a:t>
            </a:r>
            <a:r>
              <a:rPr lang="zh-CN" altLang="en-US" smtClean="0"/>
              <a:t>线程模型有什么优越性</a:t>
            </a:r>
            <a:r>
              <a:rPr lang="en-US" altLang="zh-CN" smtClean="0"/>
              <a:t>.</a:t>
            </a:r>
            <a:endParaRPr lang="en-US" altLang="zh-CN" smtClean="0"/>
          </a:p>
          <a:p>
            <a:pPr marL="342900" indent="-342900">
              <a:buAutoNum type="arabicParenR"/>
            </a:pPr>
            <a:endParaRPr lang="en-US" altLang="zh-CN" smtClean="0"/>
          </a:p>
          <a:p>
            <a:pPr marL="342900" indent="-342900">
              <a:buFontTx/>
              <a:buAutoNum type="arabicParenR"/>
            </a:pPr>
            <a:r>
              <a:rPr lang="zh-CN" altLang="en-US">
                <a:latin typeface="Arial" panose="020B0604020202020204" pitchFamily="34" charset="0"/>
                <a:cs typeface="Arial" panose="020B0604020202020204" pitchFamily="34" charset="0"/>
              </a:rPr>
              <a:t>目</a:t>
            </a:r>
            <a:r>
              <a:rPr lang="zh-CN" altLang="en-US" smtClean="0">
                <a:latin typeface="Arial" panose="020B0604020202020204" pitchFamily="34" charset="0"/>
                <a:cs typeface="Arial" panose="020B0604020202020204" pitchFamily="34" charset="0"/>
              </a:rPr>
              <a:t>前存在的线程模型有：</a:t>
            </a:r>
            <a:br>
              <a:rPr lang="en-US" altLang="zh-CN" smtClean="0">
                <a:latin typeface="Arial" panose="020B0604020202020204" pitchFamily="34" charset="0"/>
                <a:cs typeface="Arial" panose="020B0604020202020204" pitchFamily="34" charset="0"/>
              </a:rPr>
            </a:br>
            <a:r>
              <a:rPr lang="zh-CN" altLang="en-US" b="1" smtClean="0"/>
              <a:t>传</a:t>
            </a:r>
            <a:r>
              <a:rPr lang="zh-CN" altLang="en-US" b="1"/>
              <a:t>统阻塞 </a:t>
            </a:r>
            <a:r>
              <a:rPr lang="en-US" altLang="zh-CN" b="1"/>
              <a:t>I/O </a:t>
            </a:r>
            <a:r>
              <a:rPr lang="zh-CN" altLang="en-US" b="1"/>
              <a:t>服务模</a:t>
            </a:r>
            <a:r>
              <a:rPr lang="zh-CN" altLang="en-US" b="1" smtClean="0"/>
              <a:t>型</a:t>
            </a:r>
            <a:r>
              <a:rPr lang="en-US" altLang="zh-CN">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en-US" altLang="zh-CN" b="1" smtClean="0"/>
              <a:t>Reactor </a:t>
            </a:r>
            <a:r>
              <a:rPr lang="zh-CN" altLang="en-US" b="1"/>
              <a:t>模</a:t>
            </a:r>
            <a:r>
              <a:rPr lang="zh-CN" altLang="en-US" b="1" smtClean="0"/>
              <a:t>式</a:t>
            </a:r>
            <a:endParaRPr lang="en-US" altLang="zh-CN" b="1" smtClean="0"/>
          </a:p>
          <a:p>
            <a:pPr marL="342900" indent="-342900">
              <a:buFontTx/>
              <a:buAutoNum type="arabicParenR"/>
            </a:pPr>
            <a:r>
              <a:rPr lang="zh-CN" altLang="en-US" b="1" smtClean="0"/>
              <a:t>根据 </a:t>
            </a:r>
            <a:r>
              <a:rPr lang="en-US" altLang="zh-CN" b="1" smtClean="0"/>
              <a:t>Reactor </a:t>
            </a:r>
            <a:r>
              <a:rPr lang="zh-CN" altLang="en-US" b="1" smtClean="0"/>
              <a:t>的数量和处理资源池线程的数量不同，有 </a:t>
            </a:r>
            <a:r>
              <a:rPr lang="en-US" altLang="zh-CN" b="1" smtClean="0"/>
              <a:t>3 </a:t>
            </a:r>
            <a:r>
              <a:rPr lang="zh-CN" altLang="en-US" b="1" smtClean="0"/>
              <a:t>种典型的实现</a:t>
            </a:r>
            <a:br>
              <a:rPr lang="en-US" altLang="zh-CN" b="1" smtClean="0"/>
            </a:br>
            <a:endParaRPr lang="en-US" altLang="zh-CN" b="1" smtClean="0"/>
          </a:p>
          <a:p>
            <a:pPr marL="285750" indent="-285750" fontAlgn="base">
              <a:buFont typeface="Arial" panose="020B0604020202020204" pitchFamily="34" charset="0"/>
              <a:buChar char="•"/>
            </a:pPr>
            <a:r>
              <a:rPr lang="zh-CN" altLang="en-US"/>
              <a:t>单 </a:t>
            </a:r>
            <a:r>
              <a:rPr lang="en-US" altLang="zh-CN"/>
              <a:t>Reactor </a:t>
            </a:r>
            <a:r>
              <a:rPr lang="zh-CN" altLang="en-US"/>
              <a:t>单线程；</a:t>
            </a:r>
            <a:endParaRPr lang="zh-CN" altLang="en-US"/>
          </a:p>
          <a:p>
            <a:pPr marL="285750" indent="-285750" fontAlgn="base">
              <a:buFont typeface="Arial" panose="020B0604020202020204" pitchFamily="34" charset="0"/>
              <a:buChar char="•"/>
            </a:pPr>
            <a:r>
              <a:rPr lang="zh-CN" altLang="en-US" smtClean="0"/>
              <a:t>单 </a:t>
            </a:r>
            <a:r>
              <a:rPr lang="en-US" altLang="zh-CN"/>
              <a:t>Reactor </a:t>
            </a:r>
            <a:r>
              <a:rPr lang="zh-CN" altLang="en-US"/>
              <a:t>多线程；</a:t>
            </a:r>
            <a:endParaRPr lang="zh-CN" altLang="en-US"/>
          </a:p>
          <a:p>
            <a:pPr marL="285750" indent="-285750" fontAlgn="base">
              <a:buFont typeface="Arial" panose="020B0604020202020204" pitchFamily="34" charset="0"/>
              <a:buChar char="•"/>
            </a:pPr>
            <a:r>
              <a:rPr lang="zh-CN" altLang="en-US" smtClean="0"/>
              <a:t>主</a:t>
            </a:r>
            <a:r>
              <a:rPr lang="zh-CN" altLang="en-US"/>
              <a:t>从 </a:t>
            </a:r>
            <a:r>
              <a:rPr lang="en-US" altLang="zh-CN"/>
              <a:t>Reactor </a:t>
            </a:r>
            <a:r>
              <a:rPr lang="zh-CN" altLang="en-US"/>
              <a:t>多线</a:t>
            </a:r>
            <a:r>
              <a:rPr lang="zh-CN" altLang="en-US" smtClean="0"/>
              <a:t>程 </a:t>
            </a:r>
            <a:endParaRPr lang="en-US" altLang="zh-CN" smtClean="0"/>
          </a:p>
          <a:p>
            <a:pPr marL="342900" indent="-342900" fontAlgn="base">
              <a:buAutoNum type="arabicParenR" startAt="4"/>
            </a:pPr>
            <a:r>
              <a:rPr lang="en-US" altLang="zh-CN" smtClean="0"/>
              <a:t>Netty </a:t>
            </a:r>
            <a:r>
              <a:rPr lang="zh-CN" altLang="en-US" smtClean="0"/>
              <a:t>线程模式</a:t>
            </a:r>
            <a:r>
              <a:rPr lang="en-US" altLang="zh-CN" smtClean="0"/>
              <a:t>(</a:t>
            </a:r>
            <a:r>
              <a:rPr lang="en-US" altLang="zh-CN"/>
              <a:t>Netty </a:t>
            </a:r>
            <a:r>
              <a:rPr lang="zh-CN" altLang="en-US"/>
              <a:t>主要</a:t>
            </a:r>
            <a:r>
              <a:rPr lang="zh-CN" altLang="en-US" b="1"/>
              <a:t>基于主从 </a:t>
            </a:r>
            <a:r>
              <a:rPr lang="en-US" altLang="zh-CN" b="1" smtClean="0"/>
              <a:t>Reactor </a:t>
            </a:r>
            <a:r>
              <a:rPr lang="zh-CN" altLang="en-US" b="1"/>
              <a:t>多线程模</a:t>
            </a:r>
            <a:r>
              <a:rPr lang="zh-CN" altLang="en-US" b="1" smtClean="0"/>
              <a:t>型</a:t>
            </a:r>
            <a:r>
              <a:rPr lang="zh-CN" altLang="en-US" smtClean="0"/>
              <a:t>做</a:t>
            </a:r>
            <a:r>
              <a:rPr lang="zh-CN" altLang="en-US"/>
              <a:t>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a:t>Reactor</a:t>
            </a:r>
            <a:r>
              <a:rPr lang="en-US" altLang="zh-CN" smtClean="0"/>
              <a:t>)</a:t>
            </a:r>
            <a:endParaRPr lang="en-US" altLang="zh-CN" smtClean="0"/>
          </a:p>
          <a:p>
            <a:pPr fontAlgn="base"/>
            <a:r>
              <a:rPr lang="en-US" altLang="zh-CN" smtClean="0"/>
              <a:t> </a:t>
            </a:r>
            <a:endParaRPr lang="zh-CN" altLang="en-US"/>
          </a:p>
          <a:p>
            <a:endParaRPr lang="zh-CN" alt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传</a:t>
            </a:r>
            <a:r>
              <a:rPr lang="zh-CN" altLang="en-US" sz="2200" b="1"/>
              <a:t>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smtClean="0">
                <a:solidFill>
                  <a:srgbClr val="0070C0"/>
                </a:solidFill>
              </a:rPr>
              <a:t>工作原理图</a:t>
            </a:r>
            <a:endParaRPr lang="en-US" altLang="zh-CN" sz="2000" b="1" smtClean="0">
              <a:solidFill>
                <a:srgbClr val="0070C0"/>
              </a:solidFill>
            </a:endParaRPr>
          </a:p>
          <a:p>
            <a:r>
              <a:rPr lang="zh-CN" altLang="en-US" sz="1600" smtClean="0"/>
              <a:t>黄色的框表示对象， </a:t>
            </a:r>
            <a:r>
              <a:rPr lang="zh-CN" altLang="en-US" sz="1600"/>
              <a:t>蓝</a:t>
            </a:r>
            <a:r>
              <a:rPr lang="zh-CN" altLang="en-US" sz="1600" smtClean="0"/>
              <a:t>色的框表示线程</a:t>
            </a:r>
            <a:endParaRPr lang="en-US" altLang="zh-CN" sz="1600" smtClean="0"/>
          </a:p>
          <a:p>
            <a:r>
              <a:rPr lang="zh-CN" altLang="en-US" sz="1600"/>
              <a:t>白</a:t>
            </a:r>
            <a:r>
              <a:rPr lang="zh-CN" altLang="en-US" sz="1600" smtClean="0"/>
              <a:t>色的框表示方法</a:t>
            </a:r>
            <a:r>
              <a:rPr lang="en-US" altLang="zh-CN" sz="1600" smtClean="0"/>
              <a:t>(API)</a:t>
            </a:r>
            <a:endParaRPr lang="en-US" altLang="zh-CN" sz="1600"/>
          </a:p>
          <a:p>
            <a:r>
              <a:rPr lang="zh-CN" altLang="en-US" sz="2000" b="1" smtClean="0">
                <a:solidFill>
                  <a:srgbClr val="0070C0"/>
                </a:solidFill>
              </a:rPr>
              <a:t>模型特点</a:t>
            </a:r>
            <a:endParaRPr lang="en-US" altLang="zh-CN" sz="2000" b="1">
              <a:solidFill>
                <a:srgbClr val="0070C0"/>
              </a:solidFill>
            </a:endParaRPr>
          </a:p>
          <a:p>
            <a:pPr marL="342900" indent="-342900">
              <a:buAutoNum type="arabicParenR"/>
            </a:pPr>
            <a:r>
              <a:rPr lang="zh-CN" altLang="en-US" sz="1600"/>
              <a:t>采</a:t>
            </a:r>
            <a:r>
              <a:rPr lang="zh-CN" altLang="en-US" sz="1600" smtClean="0"/>
              <a:t>用阻塞</a:t>
            </a:r>
            <a:r>
              <a:rPr lang="en-US" altLang="zh-CN" sz="1600" smtClean="0"/>
              <a:t>IO</a:t>
            </a:r>
            <a:r>
              <a:rPr lang="zh-CN" altLang="en-US" sz="1600" smtClean="0"/>
              <a:t>模式获取输入的数据</a:t>
            </a:r>
            <a:endParaRPr lang="en-US" altLang="zh-CN" sz="1600" smtClean="0"/>
          </a:p>
          <a:p>
            <a:pPr marL="342900" indent="-342900">
              <a:buAutoNum type="arabicParenR"/>
            </a:pPr>
            <a:r>
              <a:rPr lang="zh-CN" altLang="en-US" sz="1600"/>
              <a:t>每</a:t>
            </a:r>
            <a:r>
              <a:rPr lang="zh-CN" altLang="en-US" sz="1600" smtClean="0"/>
              <a:t>个连接都需要独立的线程完成数据的</a:t>
            </a:r>
            <a:r>
              <a:rPr lang="zh-CN" altLang="en-US" sz="1600"/>
              <a:t>输</a:t>
            </a:r>
            <a:r>
              <a:rPr lang="zh-CN" altLang="en-US" sz="1600" smtClean="0"/>
              <a:t>入，</a:t>
            </a:r>
            <a:r>
              <a:rPr lang="zh-CN" altLang="en-US" sz="1600"/>
              <a:t>业</a:t>
            </a:r>
            <a:r>
              <a:rPr lang="zh-CN" altLang="en-US" sz="1600" smtClean="0"/>
              <a:t>务处理</a:t>
            </a:r>
            <a:r>
              <a:rPr lang="en-US" altLang="zh-CN" sz="1600" smtClean="0"/>
              <a:t>,</a:t>
            </a:r>
            <a:br>
              <a:rPr lang="en-US" altLang="zh-CN" sz="1600" smtClean="0"/>
            </a:br>
            <a:r>
              <a:rPr lang="zh-CN" altLang="en-US" sz="1600" smtClean="0"/>
              <a:t>数据返回</a:t>
            </a:r>
            <a:endParaRPr lang="en-US" altLang="zh-CN" sz="1600" smtClean="0"/>
          </a:p>
          <a:p>
            <a:r>
              <a:rPr lang="zh-CN" altLang="en-US" sz="2000" b="1" smtClean="0">
                <a:solidFill>
                  <a:srgbClr val="0070C0"/>
                </a:solidFill>
              </a:rPr>
              <a:t>问题分析</a:t>
            </a:r>
            <a:endParaRPr lang="en-US" altLang="zh-CN" sz="2000" b="1" smtClean="0">
              <a:solidFill>
                <a:srgbClr val="0070C0"/>
              </a:solidFill>
            </a:endParaRPr>
          </a:p>
          <a:p>
            <a:pPr marL="342900" lvl="0" indent="-342900">
              <a:buFontTx/>
              <a:buAutoNum type="arabicParenR"/>
            </a:pPr>
            <a:r>
              <a:rPr lang="zh-CN" altLang="en-US" sz="1600" smtClean="0">
                <a:solidFill>
                  <a:prstClr val="black"/>
                </a:solidFill>
              </a:rPr>
              <a:t>当并发数很大，就会创建大量的线程，占用很大系统资源</a:t>
            </a:r>
            <a:endParaRPr lang="en-US" altLang="zh-CN" sz="1600" smtClean="0">
              <a:solidFill>
                <a:prstClr val="black"/>
              </a:solidFill>
            </a:endParaRPr>
          </a:p>
          <a:p>
            <a:pPr marL="342900" lvl="0" indent="-342900">
              <a:buFontTx/>
              <a:buAutoNum type="arabicParenR"/>
            </a:pPr>
            <a:r>
              <a:rPr lang="zh-CN" altLang="en-US" sz="1600">
                <a:solidFill>
                  <a:prstClr val="black"/>
                </a:solidFill>
              </a:rPr>
              <a:t>连</a:t>
            </a:r>
            <a:r>
              <a:rPr lang="zh-CN" altLang="en-US" sz="1600" smtClean="0">
                <a:solidFill>
                  <a:prstClr val="black"/>
                </a:solidFill>
              </a:rPr>
              <a:t>接创建后，如果当前线程暂时没有数据可读，该线程</a:t>
            </a:r>
            <a:br>
              <a:rPr lang="en-US" altLang="zh-CN" sz="1600" smtClean="0">
                <a:solidFill>
                  <a:prstClr val="black"/>
                </a:solidFill>
              </a:rPr>
            </a:br>
            <a:r>
              <a:rPr lang="zh-CN" altLang="en-US" sz="1600" smtClean="0">
                <a:solidFill>
                  <a:prstClr val="black"/>
                </a:solidFill>
              </a:rPr>
              <a:t>会阻塞在</a:t>
            </a:r>
            <a:r>
              <a:rPr lang="en-US" altLang="zh-CN" sz="1600" smtClean="0">
                <a:solidFill>
                  <a:prstClr val="black"/>
                </a:solidFill>
              </a:rPr>
              <a:t>read </a:t>
            </a:r>
            <a:r>
              <a:rPr lang="zh-CN" altLang="en-US" sz="1600" smtClean="0">
                <a:solidFill>
                  <a:prstClr val="black"/>
                </a:solidFill>
              </a:rPr>
              <a:t>操作，造成线程资源浪费</a:t>
            </a:r>
            <a:endParaRPr lang="en-US" altLang="zh-CN" sz="1600" smtClean="0">
              <a:solidFill>
                <a:prstClr val="black"/>
              </a:solidFill>
            </a:endParaRPr>
          </a:p>
          <a:p>
            <a:pPr marL="342900" lvl="0" indent="-342900">
              <a:buFontTx/>
              <a:buAutoNum type="arabicParenR"/>
            </a:pPr>
            <a:endParaRPr lang="en-US" altLang="zh-CN" sz="1600">
              <a:solidFill>
                <a:prstClr val="black"/>
              </a:solidFill>
            </a:endParaRPr>
          </a:p>
          <a:p>
            <a:endParaRPr lang="en-US" altLang="zh-CN" sz="2000" b="1" smtClean="0">
              <a:solidFill>
                <a:srgbClr val="0070C0"/>
              </a:solidFill>
            </a:endParaRPr>
          </a:p>
          <a:p>
            <a:pPr marL="457200" indent="-457200">
              <a:buAutoNum type="arabicParenR"/>
            </a:pPr>
            <a:endParaRPr lang="en-US" altLang="zh-CN" sz="2000" b="1" smtClean="0">
              <a:solidFill>
                <a:srgbClr val="0070C0"/>
              </a:solidFill>
            </a:endParaRPr>
          </a:p>
          <a:p>
            <a:endParaRPr lang="zh-CN" altLang="en-US" b="1"/>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smtClean="0">
                <a:solidFill>
                  <a:srgbClr val="0070C0"/>
                </a:solidFill>
              </a:rPr>
              <a:t>针</a:t>
            </a:r>
            <a:r>
              <a:rPr lang="zh-CN" altLang="en-US" sz="2000" b="1">
                <a:solidFill>
                  <a:srgbClr val="0070C0"/>
                </a:solidFill>
              </a:rPr>
              <a:t>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a:t>
            </a:r>
            <a:r>
              <a:rPr lang="zh-CN" altLang="en-US" sz="2000" b="1" smtClean="0">
                <a:solidFill>
                  <a:srgbClr val="0070C0"/>
                </a:solidFill>
              </a:rPr>
              <a:t>，解</a:t>
            </a:r>
            <a:r>
              <a:rPr lang="zh-CN" altLang="en-US" sz="2000" b="1">
                <a:solidFill>
                  <a:srgbClr val="0070C0"/>
                </a:solidFill>
              </a:rPr>
              <a:t>决方案：</a:t>
            </a:r>
            <a:r>
              <a:rPr lang="zh-CN" altLang="en-US" b="1">
                <a:solidFill>
                  <a:srgbClr val="0070C0"/>
                </a:solidFill>
              </a:rPr>
              <a:t> </a:t>
            </a:r>
            <a:br>
              <a:rPr lang="zh-CN" altLang="en-US"/>
            </a:br>
            <a:endParaRPr lang="en-US" altLang="zh-CN" smtClean="0"/>
          </a:p>
          <a:p>
            <a:pPr marL="342900" indent="-342900" fontAlgn="base">
              <a:buAutoNum type="arabicParenR"/>
            </a:pPr>
            <a:r>
              <a:rPr lang="zh-CN" altLang="en-US" smtClean="0"/>
              <a:t>基</a:t>
            </a:r>
            <a:r>
              <a:rPr lang="zh-CN" altLang="en-US"/>
              <a:t>于 </a:t>
            </a:r>
            <a:r>
              <a:rPr lang="en-US" altLang="zh-CN"/>
              <a:t>I/O </a:t>
            </a:r>
            <a:r>
              <a:rPr lang="zh-CN" altLang="en-US"/>
              <a:t>复用模型：多个连接共用一个阻塞对象，应用程序只需要在一个阻塞对</a:t>
            </a:r>
            <a:r>
              <a:rPr lang="zh-CN" altLang="en-US" smtClean="0"/>
              <a:t>象等</a:t>
            </a:r>
            <a:r>
              <a:rPr lang="zh-CN" altLang="en-US"/>
              <a:t>待，无需阻塞等待所有连接。当</a:t>
            </a:r>
            <a:r>
              <a:rPr lang="zh-CN" altLang="en-US" smtClean="0"/>
              <a:t>某个连</a:t>
            </a:r>
            <a:r>
              <a:rPr lang="zh-CN" altLang="en-US"/>
              <a:t>接有新的数据可以处理时，操作系统通知应用程序，线程从阻塞状态返回，开始进行业务处</a:t>
            </a:r>
            <a:r>
              <a:rPr lang="zh-CN" altLang="en-US" smtClean="0"/>
              <a:t>理</a:t>
            </a:r>
            <a:br>
              <a:rPr lang="en-US" altLang="zh-CN" smtClean="0"/>
            </a:br>
            <a:r>
              <a:rPr lang="en-US" altLang="zh-CN" smtClean="0"/>
              <a:t>Reactor </a:t>
            </a:r>
            <a:r>
              <a:rPr lang="zh-CN" altLang="en-US" smtClean="0"/>
              <a:t>对应的叫法</a:t>
            </a:r>
            <a:r>
              <a:rPr lang="en-US" altLang="zh-CN" smtClean="0"/>
              <a:t>: 1. </a:t>
            </a:r>
            <a:r>
              <a:rPr lang="zh-CN" altLang="en-US" smtClean="0"/>
              <a:t>反应器模式 </a:t>
            </a:r>
            <a:r>
              <a:rPr lang="en-US" altLang="zh-CN" smtClean="0"/>
              <a:t>2. </a:t>
            </a:r>
            <a:r>
              <a:rPr lang="zh-CN" altLang="en-US" smtClean="0"/>
              <a:t>分发者模式</a:t>
            </a:r>
            <a:r>
              <a:rPr lang="en-US" altLang="zh-CN" smtClean="0"/>
              <a:t>(Dispatcher) 3. </a:t>
            </a:r>
            <a:r>
              <a:rPr lang="zh-CN" altLang="en-US" smtClean="0"/>
              <a:t>通知者模式</a:t>
            </a:r>
            <a:r>
              <a:rPr lang="en-US" altLang="zh-CN" smtClean="0"/>
              <a:t>(notifier)</a:t>
            </a:r>
            <a:endParaRPr lang="en-US" altLang="zh-CN"/>
          </a:p>
          <a:p>
            <a:pPr marL="342900" indent="-342900" fontAlgn="base">
              <a:buAutoNum type="arabicParenR"/>
            </a:pPr>
            <a:endParaRPr lang="en-US" altLang="zh-CN" smtClean="0"/>
          </a:p>
          <a:p>
            <a:pPr marL="342900" indent="-342900" fontAlgn="base">
              <a:buAutoNum type="arabicParenR"/>
            </a:pPr>
            <a:r>
              <a:rPr lang="zh-CN" altLang="en-US" smtClean="0"/>
              <a:t>基</a:t>
            </a:r>
            <a:r>
              <a:rPr lang="zh-CN" altLang="en-US"/>
              <a:t>于线程池复用线程资源：不必再为每个连接创建线程，将连接完成后的业务处理任务分配给线程进行处理，一个线程可以处理多个连接的业务</a:t>
            </a:r>
            <a:r>
              <a:rPr lang="zh-CN" altLang="en-US" sz="2000"/>
              <a:t>。</a:t>
            </a:r>
            <a:endParaRPr lang="zh-CN" altLang="en-US" sz="2000"/>
          </a:p>
          <a:p>
            <a:endParaRPr lang="en-US" altLang="zh-CN" sz="2000" b="1" smtClean="0">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1</a:t>
            </a:r>
            <a:r>
              <a:rPr lang="zh-CN" altLang="en-US" sz="1200" smtClean="0"/>
              <a:t>：</a:t>
            </a:r>
            <a:endParaRPr lang="zh-CN" altLang="en-US" sz="1200"/>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2</a:t>
            </a:r>
            <a:r>
              <a:rPr lang="zh-CN" altLang="en-US" sz="1200" smtClean="0"/>
              <a:t>：</a:t>
            </a:r>
            <a:endParaRPr lang="zh-CN" altLang="en-US" sz="1200"/>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smtClean="0"/>
              <a:t>线程</a:t>
            </a:r>
            <a:r>
              <a:rPr lang="en-US" altLang="zh-CN" sz="1200" smtClean="0"/>
              <a:t>3</a:t>
            </a:r>
            <a:r>
              <a:rPr lang="zh-CN" altLang="en-US" sz="1200" smtClean="0"/>
              <a:t>：</a:t>
            </a:r>
            <a:endParaRPr lang="zh-CN" altLang="en-US" sz="1200"/>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mtClean="0"/>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c4</a:t>
            </a: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smtClean="0">
                <a:solidFill>
                  <a:srgbClr val="0070C0"/>
                </a:solidFill>
              </a:rPr>
              <a:t>I/O </a:t>
            </a:r>
            <a:r>
              <a:rPr lang="zh-CN" altLang="en-US" sz="2000" b="1" smtClean="0">
                <a:solidFill>
                  <a:srgbClr val="0070C0"/>
                </a:solidFill>
              </a:rPr>
              <a:t>复用结合线程池，就是 </a:t>
            </a:r>
            <a:r>
              <a:rPr lang="en-US" altLang="zh-CN" sz="2000" b="1" smtClean="0">
                <a:solidFill>
                  <a:srgbClr val="0070C0"/>
                </a:solidFill>
              </a:rPr>
              <a:t>Reactor </a:t>
            </a:r>
            <a:r>
              <a:rPr lang="zh-CN" altLang="en-US" sz="2000" b="1" smtClean="0">
                <a:solidFill>
                  <a:srgbClr val="0070C0"/>
                </a:solidFill>
              </a:rPr>
              <a:t>模式基本设计思想，如图：</a:t>
            </a:r>
            <a:endParaRPr lang="en-US" altLang="zh-CN" sz="2000" b="1" smtClean="0">
              <a:solidFill>
                <a:srgbClr val="0070C0"/>
              </a:solidFill>
            </a:endParaRPr>
          </a:p>
          <a:p>
            <a:pPr fontAlgn="base"/>
            <a:endParaRPr lang="en-US" altLang="zh-CN" b="1"/>
          </a:p>
          <a:p>
            <a:pPr fontAlgn="base"/>
            <a:r>
              <a:rPr lang="zh-CN" altLang="en-US" smtClean="0"/>
              <a:t>说明</a:t>
            </a:r>
            <a:r>
              <a:rPr lang="en-US" altLang="zh-CN" smtClean="0"/>
              <a:t>:</a:t>
            </a:r>
            <a:endParaRPr lang="en-US" altLang="zh-CN" smtClean="0"/>
          </a:p>
          <a:p>
            <a:pPr marL="342900" indent="-342900" fontAlgn="base">
              <a:buAutoNum type="arabicParenR"/>
            </a:pPr>
            <a:r>
              <a:rPr lang="en-US" altLang="zh-CN" sz="1500" smtClean="0"/>
              <a:t>Reactor </a:t>
            </a:r>
            <a:r>
              <a:rPr lang="zh-CN" altLang="en-US" sz="1500" smtClean="0"/>
              <a:t>模式，通过一个或多个输入同时传递给服务处理器的模式</a:t>
            </a:r>
            <a:r>
              <a:rPr lang="en-US" altLang="zh-CN" sz="1500" smtClean="0"/>
              <a:t>(</a:t>
            </a:r>
            <a:r>
              <a:rPr lang="zh-CN" altLang="en-US" sz="1500" smtClean="0"/>
              <a:t>基于事件驱动</a:t>
            </a:r>
            <a:r>
              <a:rPr lang="en-US" altLang="zh-CN" sz="1500" smtClean="0"/>
              <a:t>)</a:t>
            </a:r>
            <a:endParaRPr lang="en-US" altLang="zh-CN" sz="1500" smtClean="0"/>
          </a:p>
          <a:p>
            <a:pPr marL="342900" indent="-342900" fontAlgn="base">
              <a:buAutoNum type="arabicParenR"/>
            </a:pPr>
            <a:r>
              <a:rPr lang="zh-CN" altLang="en-US" sz="1500" smtClean="0"/>
              <a:t>服务器端程序处理传入的多个请求</a:t>
            </a:r>
            <a:r>
              <a:rPr lang="en-US" altLang="zh-CN" sz="1500" smtClean="0"/>
              <a:t>,</a:t>
            </a:r>
            <a:r>
              <a:rPr lang="zh-CN" altLang="en-US" sz="1500" smtClean="0"/>
              <a:t>并将它们同步分派到相应的处理线程， </a:t>
            </a:r>
            <a:r>
              <a:rPr lang="zh-CN" altLang="en-US" sz="1500"/>
              <a:t>因</a:t>
            </a:r>
            <a:r>
              <a:rPr lang="zh-CN" altLang="en-US" sz="1500" smtClean="0"/>
              <a:t>此</a:t>
            </a:r>
            <a:r>
              <a:rPr lang="en-US" altLang="zh-CN" sz="1500" smtClean="0"/>
              <a:t>Reactor</a:t>
            </a:r>
            <a:r>
              <a:rPr lang="zh-CN" altLang="en-US" sz="1500" smtClean="0"/>
              <a:t>模式也叫 </a:t>
            </a:r>
            <a:r>
              <a:rPr lang="en-US" altLang="zh-CN" sz="1500" smtClean="0"/>
              <a:t>Dispatcher</a:t>
            </a:r>
            <a:r>
              <a:rPr lang="zh-CN" altLang="en-US" sz="1500" smtClean="0"/>
              <a:t>模式</a:t>
            </a:r>
            <a:endParaRPr lang="en-US" altLang="zh-CN" sz="1500" smtClean="0"/>
          </a:p>
          <a:p>
            <a:pPr marL="342900" indent="-342900" fontAlgn="base">
              <a:buAutoNum type="arabicParenR"/>
            </a:pPr>
            <a:r>
              <a:rPr lang="en-US" altLang="zh-CN" sz="1500" smtClean="0"/>
              <a:t>Reactor </a:t>
            </a:r>
            <a:r>
              <a:rPr lang="zh-CN" altLang="en-US" sz="1500" smtClean="0"/>
              <a:t>模式使用</a:t>
            </a:r>
            <a:r>
              <a:rPr lang="en-US" altLang="zh-CN" sz="1500" smtClean="0"/>
              <a:t>IO</a:t>
            </a:r>
            <a:r>
              <a:rPr lang="zh-CN" altLang="en-US" sz="1500" smtClean="0"/>
              <a:t>复用监听事件</a:t>
            </a:r>
            <a:r>
              <a:rPr lang="en-US" altLang="zh-CN" sz="1500" smtClean="0"/>
              <a:t>, </a:t>
            </a:r>
            <a:r>
              <a:rPr lang="zh-CN" altLang="en-US" sz="1500" smtClean="0"/>
              <a:t>收到事件后，分发给某个线程</a:t>
            </a:r>
            <a:r>
              <a:rPr lang="en-US" altLang="zh-CN" sz="1500" smtClean="0"/>
              <a:t>(</a:t>
            </a:r>
            <a:r>
              <a:rPr lang="zh-CN" altLang="en-US" sz="1500" smtClean="0"/>
              <a:t>进程</a:t>
            </a:r>
            <a:r>
              <a:rPr lang="en-US" altLang="zh-CN" sz="1500" smtClean="0"/>
              <a:t>), </a:t>
            </a:r>
            <a:r>
              <a:rPr lang="zh-CN" altLang="en-US" sz="1500" smtClean="0"/>
              <a:t>这点就是网络服务器高并发处理关键</a:t>
            </a:r>
            <a:endParaRPr lang="en-US" altLang="zh-CN" sz="1500" smtClean="0"/>
          </a:p>
        </p:txBody>
      </p:sp>
      <p:pic>
        <p:nvPicPr>
          <p:cNvPr id="1822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模式</a:t>
            </a:r>
            <a:r>
              <a:rPr lang="zh-CN" altLang="en-US" sz="2000" b="1" smtClean="0">
                <a:solidFill>
                  <a:srgbClr val="0070C0"/>
                </a:solidFill>
              </a:rPr>
              <a:t>中 </a:t>
            </a:r>
            <a:r>
              <a:rPr lang="zh-CN" altLang="en-US" sz="2000" b="1">
                <a:solidFill>
                  <a:srgbClr val="0070C0"/>
                </a:solidFill>
              </a:rPr>
              <a:t>核心</a:t>
            </a:r>
            <a:r>
              <a:rPr lang="zh-CN" altLang="en-US" sz="2000" b="1" smtClean="0">
                <a:solidFill>
                  <a:srgbClr val="0070C0"/>
                </a:solidFill>
              </a:rPr>
              <a:t>组</a:t>
            </a:r>
            <a:r>
              <a:rPr lang="zh-CN" altLang="en-US" sz="2000" b="1">
                <a:solidFill>
                  <a:srgbClr val="0070C0"/>
                </a:solidFill>
              </a:rPr>
              <a:t>成：</a:t>
            </a:r>
            <a:endParaRPr lang="en-US" altLang="zh-CN" sz="2000" b="1" smtClean="0">
              <a:solidFill>
                <a:srgbClr val="0070C0"/>
              </a:solidFill>
            </a:endParaRPr>
          </a:p>
          <a:p>
            <a:pPr fontAlgn="base"/>
            <a:endParaRPr lang="en-US" altLang="zh-CN" b="1"/>
          </a:p>
          <a:p>
            <a:pPr marL="342900" indent="-342900" fontAlgn="base">
              <a:buAutoNum type="arabicParenR"/>
            </a:pPr>
            <a:r>
              <a:rPr lang="en-US" altLang="zh-CN" smtClean="0"/>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r>
              <a:rPr lang="zh-CN" altLang="en-US" smtClean="0"/>
              <a:t>；</a:t>
            </a:r>
            <a:endParaRPr lang="en-US" altLang="zh-CN" smtClean="0"/>
          </a:p>
          <a:p>
            <a:pPr marL="342900" indent="-342900" fontAlgn="base">
              <a:buAutoNum type="arabicParenR"/>
            </a:pPr>
            <a:endParaRPr lang="en-US" altLang="zh-CN" smtClean="0"/>
          </a:p>
          <a:p>
            <a:pPr marL="342900" indent="-342900" fontAlgn="base">
              <a:buAutoNum type="arabicParenR"/>
            </a:pPr>
            <a:r>
              <a:rPr lang="en-US" altLang="zh-CN" smtClean="0"/>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9" name="TextBox 8"/>
          <p:cNvSpPr txBox="1"/>
          <p:nvPr/>
        </p:nvSpPr>
        <p:spPr>
          <a:xfrm>
            <a:off x="506264" y="1368128"/>
            <a:ext cx="3771806" cy="2893100"/>
          </a:xfrm>
          <a:prstGeom prst="rect">
            <a:avLst/>
          </a:prstGeom>
          <a:noFill/>
        </p:spPr>
        <p:txBody>
          <a:bodyPr wrap="square" rtlCol="0">
            <a:spAutoFit/>
          </a:bodyPr>
          <a:lstStyle/>
          <a:p>
            <a:r>
              <a:rPr lang="zh-CN" altLang="en-US" sz="2000" b="1" smtClean="0">
                <a:solidFill>
                  <a:srgbClr val="0070C0"/>
                </a:solidFill>
              </a:rPr>
              <a:t>大数据领域</a:t>
            </a:r>
            <a:endParaRPr lang="en-US" altLang="zh-CN" sz="2000" b="1" smtClean="0">
              <a:solidFill>
                <a:srgbClr val="0070C0"/>
              </a:solidFill>
            </a:endParaRPr>
          </a:p>
          <a:p>
            <a:endParaRPr lang="en-US" altLang="zh-CN">
              <a:solidFill>
                <a:srgbClr val="000000"/>
              </a:solidFill>
            </a:endParaRPr>
          </a:p>
          <a:p>
            <a:pPr marL="342900" indent="-342900">
              <a:buAutoNum type="arabicParenR"/>
            </a:pPr>
            <a:r>
              <a:rPr lang="zh-CN" altLang="en-US" smtClean="0"/>
              <a:t>经</a:t>
            </a:r>
            <a:r>
              <a:rPr lang="zh-CN" altLang="en-US"/>
              <a:t>典的 </a:t>
            </a:r>
            <a:r>
              <a:rPr lang="en-US" altLang="zh-CN"/>
              <a:t>Hadoop </a:t>
            </a:r>
            <a:r>
              <a:rPr lang="zh-CN" altLang="en-US"/>
              <a:t>的高性能通信和序列化组件 </a:t>
            </a:r>
            <a:r>
              <a:rPr lang="en-US" altLang="zh-CN"/>
              <a:t>Avro </a:t>
            </a:r>
            <a:r>
              <a:rPr lang="zh-CN" altLang="en-US"/>
              <a:t>的 </a:t>
            </a:r>
            <a:r>
              <a:rPr lang="en-US" altLang="zh-CN" smtClean="0"/>
              <a:t>RPC </a:t>
            </a:r>
            <a:r>
              <a:rPr lang="zh-CN" altLang="en-US" smtClean="0"/>
              <a:t>框架，</a:t>
            </a:r>
            <a:r>
              <a:rPr lang="zh-CN" altLang="en-US"/>
              <a:t>默认采用 </a:t>
            </a:r>
            <a:r>
              <a:rPr lang="en-US" altLang="zh-CN"/>
              <a:t>Netty </a:t>
            </a:r>
            <a:r>
              <a:rPr lang="zh-CN" altLang="en-US"/>
              <a:t>进行跨界点通</a:t>
            </a:r>
            <a:r>
              <a:rPr lang="zh-CN" altLang="en-US" smtClean="0"/>
              <a:t>信</a:t>
            </a:r>
            <a:endParaRPr lang="en-US" altLang="zh-CN" smtClean="0"/>
          </a:p>
          <a:p>
            <a:pPr marL="342900" indent="-342900">
              <a:buAutoNum type="arabicParenR"/>
            </a:pPr>
            <a:endParaRPr lang="en-US" altLang="zh-CN"/>
          </a:p>
          <a:p>
            <a:pPr marL="342900" indent="-342900">
              <a:buAutoNum type="arabicParenR"/>
            </a:pPr>
            <a:r>
              <a:rPr lang="zh-CN" altLang="en-US" smtClean="0"/>
              <a:t>它</a:t>
            </a:r>
            <a:r>
              <a:rPr lang="zh-CN" altLang="en-US"/>
              <a:t>的 </a:t>
            </a:r>
            <a:r>
              <a:rPr lang="en-US" altLang="zh-CN"/>
              <a:t>Netty Service </a:t>
            </a:r>
            <a:r>
              <a:rPr lang="zh-CN" altLang="en-US"/>
              <a:t>基于 </a:t>
            </a:r>
            <a:r>
              <a:rPr lang="en-US" altLang="zh-CN"/>
              <a:t>Netty </a:t>
            </a:r>
            <a:r>
              <a:rPr lang="zh-CN" altLang="en-US"/>
              <a:t>框架二次封装实现</a:t>
            </a:r>
            <a:r>
              <a:rPr lang="zh-CN" altLang="en-US" smtClean="0"/>
              <a:t>。</a:t>
            </a:r>
            <a:endParaRPr lang="en-US" altLang="zh-CN" smtClean="0"/>
          </a:p>
          <a:p>
            <a:pPr marL="342900" indent="-342900">
              <a:buAutoNum type="arabicParenR"/>
            </a:pPr>
            <a:endParaRPr lang="en-US" altLang="zh-CN"/>
          </a:p>
          <a:p>
            <a:pPr marL="342900" indent="-342900">
              <a:buAutoNum type="arabicParenR"/>
            </a:pPr>
            <a:endParaRPr lang="en-US" altLang="zh-CN" smtClean="0"/>
          </a:p>
        </p:txBody>
      </p:sp>
      <p:pic>
        <p:nvPicPr>
          <p:cNvPr id="157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4477" y="1318627"/>
            <a:ext cx="5268579"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smtClean="0">
                <a:solidFill>
                  <a:srgbClr val="0070C0"/>
                </a:solidFill>
              </a:rPr>
              <a:t>Reactor </a:t>
            </a:r>
            <a:r>
              <a:rPr lang="zh-CN" altLang="en-US" sz="2000" b="1">
                <a:solidFill>
                  <a:srgbClr val="0070C0"/>
                </a:solidFill>
              </a:rPr>
              <a:t>模</a:t>
            </a:r>
            <a:r>
              <a:rPr lang="zh-CN" altLang="en-US" sz="2000" b="1" smtClean="0">
                <a:solidFill>
                  <a:srgbClr val="0070C0"/>
                </a:solidFill>
              </a:rPr>
              <a:t>式</a:t>
            </a:r>
            <a:r>
              <a:rPr lang="zh-CN" altLang="en-US" sz="2000" b="1">
                <a:solidFill>
                  <a:srgbClr val="0070C0"/>
                </a:solidFill>
              </a:rPr>
              <a:t>分类</a:t>
            </a:r>
            <a:r>
              <a:rPr lang="zh-CN" altLang="en-US" sz="2000" b="1" smtClean="0">
                <a:solidFill>
                  <a:srgbClr val="0070C0"/>
                </a:solidFill>
              </a:rPr>
              <a:t>：</a:t>
            </a:r>
            <a:endParaRPr lang="en-US" altLang="zh-CN" sz="2000" b="1" smtClean="0">
              <a:solidFill>
                <a:srgbClr val="0070C0"/>
              </a:solidFill>
            </a:endParaRPr>
          </a:p>
          <a:p>
            <a:pPr fontAlgn="base"/>
            <a:endParaRPr lang="en-US" altLang="zh-CN" b="1"/>
          </a:p>
          <a:p>
            <a:pPr fontAlgn="base"/>
            <a:r>
              <a:rPr lang="zh-CN" altLang="en-US" smtClean="0"/>
              <a:t>根</a:t>
            </a:r>
            <a:r>
              <a:rPr lang="zh-CN" altLang="en-US"/>
              <a:t>据 </a:t>
            </a:r>
            <a:r>
              <a:rPr lang="en-US" altLang="zh-CN"/>
              <a:t>Reactor </a:t>
            </a:r>
            <a:r>
              <a:rPr lang="zh-CN" altLang="en-US"/>
              <a:t>的数量和处理资源池线程的数量不同，有 </a:t>
            </a:r>
            <a:r>
              <a:rPr lang="en-US" altLang="zh-CN"/>
              <a:t>3 </a:t>
            </a:r>
            <a:r>
              <a:rPr lang="zh-CN" altLang="en-US"/>
              <a:t>种典型的实</a:t>
            </a:r>
            <a:r>
              <a:rPr lang="zh-CN" altLang="en-US" smtClean="0"/>
              <a:t>现</a:t>
            </a:r>
            <a:endParaRPr lang="en-US" altLang="zh-CN" smtClean="0"/>
          </a:p>
          <a:p>
            <a:pPr fontAlgn="base"/>
            <a:endParaRPr lang="en-US" altLang="zh-CN"/>
          </a:p>
          <a:p>
            <a:pPr fontAlgn="base"/>
            <a:endParaRPr lang="en-US" altLang="zh-CN" smtClean="0"/>
          </a:p>
          <a:p>
            <a:pPr marL="342900" indent="-342900" fontAlgn="base">
              <a:buAutoNum type="arabicParenR"/>
            </a:pPr>
            <a:r>
              <a:rPr lang="zh-CN" altLang="en-US" smtClean="0"/>
              <a:t>单 </a:t>
            </a:r>
            <a:r>
              <a:rPr lang="en-US" altLang="zh-CN"/>
              <a:t>Reactor </a:t>
            </a:r>
            <a:r>
              <a:rPr lang="zh-CN" altLang="en-US"/>
              <a:t>单线</a:t>
            </a:r>
            <a:r>
              <a:rPr lang="zh-CN" altLang="en-US" smtClean="0"/>
              <a:t>程</a:t>
            </a:r>
            <a:endParaRPr lang="en-US" altLang="zh-CN" smtClean="0"/>
          </a:p>
          <a:p>
            <a:pPr marL="342900" indent="-342900" fontAlgn="base">
              <a:buAutoNum type="arabicParenR"/>
            </a:pPr>
            <a:r>
              <a:rPr lang="zh-CN" altLang="en-US" smtClean="0"/>
              <a:t>单 </a:t>
            </a:r>
            <a:r>
              <a:rPr lang="en-US" altLang="zh-CN"/>
              <a:t>Reactor </a:t>
            </a:r>
            <a:r>
              <a:rPr lang="zh-CN" altLang="en-US"/>
              <a:t>多线</a:t>
            </a:r>
            <a:r>
              <a:rPr lang="zh-CN" altLang="en-US" smtClean="0"/>
              <a:t>程</a:t>
            </a:r>
            <a:endParaRPr lang="en-US" altLang="zh-CN" smtClean="0"/>
          </a:p>
          <a:p>
            <a:pPr marL="342900" indent="-342900" fontAlgn="base">
              <a:buAutoNum type="arabicParenR"/>
            </a:pPr>
            <a:r>
              <a:rPr lang="zh-CN" altLang="en-US" smtClean="0"/>
              <a:t>主</a:t>
            </a:r>
            <a:r>
              <a:rPr lang="zh-CN" altLang="en-US"/>
              <a:t>从 </a:t>
            </a:r>
            <a:r>
              <a:rPr lang="en-US" altLang="zh-CN"/>
              <a:t>Reactor </a:t>
            </a:r>
            <a:r>
              <a:rPr lang="zh-CN" altLang="en-US"/>
              <a:t>多线程</a:t>
            </a:r>
            <a:endParaRPr lang="zh-CN" altLang="en-US"/>
          </a:p>
          <a:p>
            <a:pPr fontAlgn="base"/>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mtClean="0">
                <a:ea typeface="宋体" panose="02010600030101010101" pitchFamily="2" charset="-122"/>
              </a:rPr>
              <a:t>演</a:t>
            </a:r>
            <a:r>
              <a:rPr lang="zh-CN" altLang="en-US">
                <a:ea typeface="宋体" panose="02010600030101010101" pitchFamily="2" charset="-122"/>
              </a:rPr>
              <a:t>示下</a:t>
            </a:r>
            <a:r>
              <a:rPr lang="en-US" altLang="zh-CN">
                <a:ea typeface="宋体" panose="02010600030101010101" pitchFamily="2" charset="-122"/>
              </a:rPr>
              <a:t>NIO </a:t>
            </a:r>
            <a:r>
              <a:rPr lang="zh-CN" altLang="en-US">
                <a:ea typeface="宋体" panose="02010600030101010101" pitchFamily="2" charset="-122"/>
              </a:rPr>
              <a:t>群</a:t>
            </a:r>
            <a:r>
              <a:rPr lang="zh-CN" altLang="en-US" smtClean="0">
                <a:ea typeface="宋体" panose="02010600030101010101" pitchFamily="2" charset="-122"/>
              </a:rPr>
              <a:t>聊</a:t>
            </a: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a:ea typeface="宋体" panose="02010600030101010101" pitchFamily="2" charset="-122"/>
            </a:endParaRPr>
          </a:p>
          <a:p>
            <a:pPr fontAlgn="base"/>
            <a:endParaRPr lang="en-US" altLang="zh-CN" sz="2000" b="1" smtClean="0">
              <a:solidFill>
                <a:srgbClr val="0070C0"/>
              </a:solidFill>
            </a:endParaRPr>
          </a:p>
          <a:p>
            <a:pPr fontAlgn="base"/>
            <a:endParaRPr lang="en-US" altLang="zh-CN" b="1" smtClean="0"/>
          </a:p>
          <a:p>
            <a:pPr fontAlgn="base"/>
            <a:endParaRPr lang="en-US" altLang="zh-CN" smtClean="0"/>
          </a:p>
        </p:txBody>
      </p:sp>
      <p:pic>
        <p:nvPicPr>
          <p:cNvPr id="183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说明：</a:t>
            </a:r>
            <a:endParaRPr lang="en-US" altLang="zh-CN" sz="2000" b="1" smtClean="0">
              <a:solidFill>
                <a:srgbClr val="0070C0"/>
              </a:solidFill>
            </a:endParaRPr>
          </a:p>
          <a:p>
            <a:pPr fontAlgn="base"/>
            <a:endParaRPr lang="en-US" altLang="zh-CN"/>
          </a:p>
          <a:p>
            <a:pPr marL="342900" indent="-342900" fontAlgn="base">
              <a:buAutoNum type="arabicParenR"/>
            </a:pPr>
            <a:r>
              <a:rPr lang="en-US" altLang="zh-CN" smtClean="0"/>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a:t>
            </a:r>
            <a:r>
              <a:rPr lang="zh-CN" altLang="en-US" smtClean="0"/>
              <a:t>求</a:t>
            </a:r>
            <a:endParaRPr lang="en-US" altLang="zh-CN" smtClean="0"/>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a:t>
            </a:r>
            <a:r>
              <a:rPr lang="zh-CN" altLang="en-US" smtClean="0"/>
              <a:t>发</a:t>
            </a:r>
            <a:endParaRPr lang="en-US" altLang="zh-CN" smtClean="0"/>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a:t>
            </a:r>
            <a:r>
              <a:rPr lang="zh-CN" altLang="en-US" smtClean="0"/>
              <a:t>理</a:t>
            </a:r>
            <a:endParaRPr lang="en-US" altLang="zh-CN" smtClean="0"/>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a:t>
            </a:r>
            <a:r>
              <a:rPr lang="zh-CN" altLang="en-US" smtClean="0"/>
              <a:t>应</a:t>
            </a:r>
            <a:endParaRPr lang="en-US" altLang="zh-CN" smtClean="0"/>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a:t>
            </a:r>
            <a:r>
              <a:rPr lang="zh-CN" altLang="en-US" smtClean="0"/>
              <a:t>程</a:t>
            </a:r>
            <a:endParaRPr lang="en-US" altLang="zh-CN" smtClean="0"/>
          </a:p>
          <a:p>
            <a:pPr marL="342900" indent="-342900" fontAlgn="base">
              <a:buAutoNum type="arabicParenR"/>
            </a:pPr>
            <a:endParaRPr lang="en-US" altLang="zh-CN" b="1"/>
          </a:p>
          <a:p>
            <a:pPr fontAlgn="base"/>
            <a:r>
              <a:rPr lang="zh-CN" altLang="en-US" b="1"/>
              <a:t>结</a:t>
            </a:r>
            <a:r>
              <a:rPr lang="zh-CN" altLang="en-US" b="1" smtClean="0"/>
              <a:t>合实例：</a:t>
            </a:r>
            <a:r>
              <a:rPr lang="zh-CN" altLang="en-US" smtClean="0"/>
              <a:t>服</a:t>
            </a:r>
            <a:r>
              <a:rPr lang="zh-CN" altLang="en-US"/>
              <a:t>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a:t>
            </a:r>
            <a:r>
              <a:rPr lang="zh-CN" altLang="en-US" smtClean="0"/>
              <a:t>型。</a:t>
            </a:r>
            <a:endParaRPr lang="en-US" altLang="zh-CN"/>
          </a:p>
          <a:p>
            <a:pPr fontAlgn="base"/>
            <a:endParaRPr lang="en-US" altLang="zh-CN" b="1"/>
          </a:p>
          <a:p>
            <a:pPr fontAlgn="base"/>
            <a:endParaRPr lang="en-US" altLang="zh-CN"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案优缺点分析：</a:t>
            </a:r>
            <a:endParaRPr lang="en-US" altLang="zh-CN" sz="2000" b="1" smtClean="0">
              <a:solidFill>
                <a:srgbClr val="0070C0"/>
              </a:solidFill>
            </a:endParaRPr>
          </a:p>
          <a:p>
            <a:pPr fontAlgn="base"/>
            <a:endParaRPr lang="en-US" altLang="zh-CN" b="1" smtClean="0"/>
          </a:p>
          <a:p>
            <a:pPr fontAlgn="base"/>
            <a:endParaRPr lang="en-US" altLang="zh-CN"/>
          </a:p>
          <a:p>
            <a:pPr marL="342900" indent="-342900" fontAlgn="base">
              <a:buAutoNum type="arabicParenR"/>
            </a:pPr>
            <a:r>
              <a:rPr lang="zh-CN" altLang="en-US" b="1" smtClean="0"/>
              <a:t>优</a:t>
            </a:r>
            <a:r>
              <a:rPr lang="zh-CN" altLang="en-US" b="1"/>
              <a:t>点：</a:t>
            </a:r>
            <a:r>
              <a:rPr lang="zh-CN" altLang="en-US"/>
              <a:t>模型简单，没有多线程、进程通信、竞争的问题，全部都在一个线程中完</a:t>
            </a:r>
            <a:r>
              <a:rPr lang="zh-CN" altLang="en-US" smtClean="0"/>
              <a:t>成</a:t>
            </a:r>
            <a:endParaRPr lang="en-US" altLang="zh-CN" smtClean="0"/>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a:t>
            </a:r>
            <a:r>
              <a:rPr lang="zh-CN" altLang="en-US" smtClean="0"/>
              <a:t>颈</a:t>
            </a:r>
            <a:endParaRPr lang="en-US" altLang="zh-CN" smtClean="0"/>
          </a:p>
          <a:p>
            <a:pPr marL="342900" indent="-342900" fontAlgn="base">
              <a:buAutoNum type="arabicParenR"/>
            </a:pPr>
            <a:r>
              <a:rPr lang="zh-CN" altLang="en-US" b="1" smtClean="0"/>
              <a:t>缺点：</a:t>
            </a:r>
            <a:r>
              <a:rPr lang="zh-CN" altLang="en-US" smtClean="0"/>
              <a:t>可</a:t>
            </a:r>
            <a:r>
              <a:rPr lang="zh-CN" altLang="en-US"/>
              <a:t>靠性问题，线程意</a:t>
            </a:r>
            <a:r>
              <a:rPr lang="zh-CN" altLang="en-US" smtClean="0"/>
              <a:t>外</a:t>
            </a:r>
            <a:r>
              <a:rPr lang="zh-CN" altLang="en-US"/>
              <a:t>终止</a:t>
            </a:r>
            <a:r>
              <a:rPr lang="zh-CN" altLang="en-US" smtClean="0"/>
              <a:t>，</a:t>
            </a:r>
            <a:r>
              <a:rPr lang="zh-CN" altLang="en-US"/>
              <a:t>或者进入死循环，会导致整个系统通信模块不可用，不能接收和处理外部消息，造成节点故</a:t>
            </a:r>
            <a:r>
              <a:rPr lang="zh-CN" altLang="en-US" smtClean="0"/>
              <a:t>障</a:t>
            </a:r>
            <a:endParaRPr lang="en-US" altLang="zh-CN" smtClean="0"/>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smtClean="0"/>
              <a:t>Redis</a:t>
            </a:r>
            <a:r>
              <a:rPr lang="zh-CN" altLang="en-US"/>
              <a:t>在</a:t>
            </a:r>
            <a:r>
              <a:rPr lang="zh-CN" altLang="en-US" smtClean="0"/>
              <a:t>业</a:t>
            </a:r>
            <a:r>
              <a:rPr lang="zh-CN" altLang="en-US"/>
              <a:t>务处理的时间复杂度 </a:t>
            </a:r>
            <a:r>
              <a:rPr lang="en-US" altLang="zh-CN"/>
              <a:t>O(1</a:t>
            </a:r>
            <a:r>
              <a:rPr lang="en-US" altLang="zh-CN" smtClean="0"/>
              <a:t>) </a:t>
            </a:r>
            <a:r>
              <a:rPr lang="zh-CN" altLang="en-US" smtClean="0"/>
              <a:t>的情况</a:t>
            </a:r>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smtClean="0"/>
              <a:t>Reactor</a:t>
            </a:r>
            <a:r>
              <a:rPr lang="zh-CN" altLang="en-US" sz="2200" b="1" smtClean="0"/>
              <a:t>多</a:t>
            </a:r>
            <a:r>
              <a:rPr lang="zh-CN" altLang="en-US" sz="2200" b="1"/>
              <a:t>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a:solidFill>
                <a:srgbClr val="0070C0"/>
              </a:solidFill>
            </a:endParaRPr>
          </a:p>
          <a:p>
            <a:pPr fontAlgn="base"/>
            <a:r>
              <a:rPr lang="zh-CN" altLang="en-US" sz="2000" b="1" smtClean="0">
                <a:solidFill>
                  <a:srgbClr val="0070C0"/>
                </a:solidFill>
              </a:rPr>
              <a:t>方案说明</a:t>
            </a:r>
            <a:endParaRPr lang="en-US" altLang="zh-CN" sz="2000" b="1" smtClean="0">
              <a:solidFill>
                <a:srgbClr val="0070C0"/>
              </a:solidFill>
            </a:endParaRPr>
          </a:p>
          <a:p>
            <a:pPr marL="342900" indent="-342900" fontAlgn="base">
              <a:buAutoNum type="arabicParenR"/>
            </a:pPr>
            <a:r>
              <a:rPr lang="en-US" altLang="zh-CN" sz="1400" smtClean="0"/>
              <a:t>Reactor </a:t>
            </a:r>
            <a:r>
              <a:rPr lang="zh-CN" altLang="en-US" sz="1400" smtClean="0"/>
              <a:t>对象通过</a:t>
            </a:r>
            <a:r>
              <a:rPr lang="en-US" altLang="zh-CN" sz="1400" smtClean="0"/>
              <a:t>select </a:t>
            </a:r>
            <a:r>
              <a:rPr lang="zh-CN" altLang="en-US" sz="1400" smtClean="0"/>
              <a:t>监控客户端请求</a:t>
            </a:r>
            <a:br>
              <a:rPr lang="en-US" altLang="zh-CN" sz="1400" smtClean="0"/>
            </a:br>
            <a:r>
              <a:rPr lang="zh-CN" altLang="en-US" sz="1400" smtClean="0"/>
              <a:t>事件</a:t>
            </a:r>
            <a:r>
              <a:rPr lang="en-US" altLang="zh-CN" sz="1400" smtClean="0"/>
              <a:t>, </a:t>
            </a:r>
            <a:r>
              <a:rPr lang="zh-CN" altLang="en-US" sz="1400" smtClean="0"/>
              <a:t>收到事件后，通过</a:t>
            </a:r>
            <a:r>
              <a:rPr lang="en-US" altLang="zh-CN" sz="1400" smtClean="0"/>
              <a:t>dispatch</a:t>
            </a:r>
            <a:r>
              <a:rPr lang="zh-CN" altLang="en-US" sz="1400" smtClean="0"/>
              <a:t>进行分发</a:t>
            </a:r>
            <a:endParaRPr lang="en-US" altLang="zh-CN" sz="1400" smtClean="0"/>
          </a:p>
          <a:p>
            <a:pPr marL="342900" indent="-342900" fontAlgn="base">
              <a:buAutoNum type="arabicParenR"/>
            </a:pPr>
            <a:r>
              <a:rPr lang="zh-CN" altLang="en-US" sz="1400"/>
              <a:t>如</a:t>
            </a:r>
            <a:r>
              <a:rPr lang="zh-CN" altLang="en-US" sz="1400" smtClean="0"/>
              <a:t>果建立连接请求</a:t>
            </a:r>
            <a:r>
              <a:rPr lang="en-US" altLang="zh-CN" sz="1400" smtClean="0"/>
              <a:t>, </a:t>
            </a:r>
            <a:r>
              <a:rPr lang="zh-CN" altLang="en-US" sz="1400" smtClean="0"/>
              <a:t>则右</a:t>
            </a:r>
            <a:r>
              <a:rPr lang="en-US" altLang="zh-CN" sz="1400" smtClean="0"/>
              <a:t>Acceptor </a:t>
            </a:r>
            <a:r>
              <a:rPr lang="zh-CN" altLang="en-US" sz="1400" smtClean="0"/>
              <a:t>通过</a:t>
            </a:r>
            <a:br>
              <a:rPr lang="en-US" altLang="zh-CN" sz="1400" smtClean="0"/>
            </a:br>
            <a:r>
              <a:rPr lang="en-US" altLang="zh-CN" sz="1400" smtClean="0"/>
              <a:t>accept </a:t>
            </a:r>
            <a:r>
              <a:rPr lang="zh-CN" altLang="en-US" sz="1400" smtClean="0"/>
              <a:t>处理连接请求</a:t>
            </a:r>
            <a:r>
              <a:rPr lang="en-US" altLang="zh-CN" sz="1400" smtClean="0"/>
              <a:t>, </a:t>
            </a:r>
            <a:r>
              <a:rPr lang="zh-CN" altLang="en-US" sz="1400"/>
              <a:t>然</a:t>
            </a:r>
            <a:r>
              <a:rPr lang="zh-CN" altLang="en-US" sz="1400" smtClean="0"/>
              <a:t>后创建一个</a:t>
            </a:r>
            <a:r>
              <a:rPr lang="en-US" altLang="zh-CN" sz="1400" smtClean="0"/>
              <a:t>Handler</a:t>
            </a:r>
            <a:r>
              <a:rPr lang="zh-CN" altLang="en-US" sz="1400" smtClean="0"/>
              <a:t>对象处理完成连接后的各种事件</a:t>
            </a:r>
            <a:endParaRPr lang="en-US" altLang="zh-CN" sz="1400" smtClean="0"/>
          </a:p>
          <a:p>
            <a:pPr marL="342900" indent="-342900" fontAlgn="base">
              <a:buAutoNum type="arabicParenR"/>
            </a:pPr>
            <a:r>
              <a:rPr lang="zh-CN" altLang="en-US" sz="1400"/>
              <a:t>如</a:t>
            </a:r>
            <a:r>
              <a:rPr lang="zh-CN" altLang="en-US" sz="1400" smtClean="0"/>
              <a:t>果不是连接请求，则由</a:t>
            </a:r>
            <a:r>
              <a:rPr lang="en-US" altLang="zh-CN" sz="1400" smtClean="0"/>
              <a:t>reactor</a:t>
            </a:r>
            <a:r>
              <a:rPr lang="zh-CN" altLang="en-US" sz="1400" smtClean="0"/>
              <a:t>分发调用连接对应的</a:t>
            </a:r>
            <a:r>
              <a:rPr lang="en-US" altLang="zh-CN" sz="1400" smtClean="0"/>
              <a:t>handler </a:t>
            </a:r>
            <a:r>
              <a:rPr lang="zh-CN" altLang="en-US" sz="1400" smtClean="0"/>
              <a:t>来处理</a:t>
            </a:r>
            <a:endParaRPr lang="en-US" altLang="zh-CN" sz="1400" smtClean="0"/>
          </a:p>
          <a:p>
            <a:pPr marL="342900" indent="-342900" fontAlgn="base">
              <a:buAutoNum type="arabicParenR"/>
            </a:pPr>
            <a:r>
              <a:rPr lang="en-US" altLang="zh-CN" sz="1400" smtClean="0"/>
              <a:t>handler </a:t>
            </a:r>
            <a:r>
              <a:rPr lang="zh-CN" altLang="en-US" sz="1400" smtClean="0"/>
              <a:t>只负责响应事件，不做具体的业务处理</a:t>
            </a:r>
            <a:r>
              <a:rPr lang="en-US" altLang="zh-CN" sz="1400" smtClean="0"/>
              <a:t>, </a:t>
            </a:r>
            <a:r>
              <a:rPr lang="zh-CN" altLang="en-US" sz="1400" smtClean="0"/>
              <a:t>通过</a:t>
            </a:r>
            <a:r>
              <a:rPr lang="en-US" altLang="zh-CN" sz="1400" smtClean="0"/>
              <a:t>read </a:t>
            </a:r>
            <a:r>
              <a:rPr lang="zh-CN" altLang="en-US" sz="1400" smtClean="0"/>
              <a:t>读取数据后，会分发给后面的</a:t>
            </a:r>
            <a:r>
              <a:rPr lang="en-US" altLang="zh-CN" sz="1400" smtClean="0"/>
              <a:t>worker</a:t>
            </a:r>
            <a:r>
              <a:rPr lang="zh-CN" altLang="en-US" sz="1400" smtClean="0"/>
              <a:t>线程池的某个线程处理业务</a:t>
            </a:r>
            <a:endParaRPr lang="en-US" altLang="zh-CN" sz="1400" smtClean="0"/>
          </a:p>
          <a:p>
            <a:pPr marL="342900" indent="-342900" fontAlgn="base">
              <a:buAutoNum type="arabicParenR"/>
            </a:pPr>
            <a:r>
              <a:rPr lang="en-US" altLang="zh-CN" sz="1400" smtClean="0"/>
              <a:t>worker </a:t>
            </a:r>
            <a:r>
              <a:rPr lang="zh-CN" altLang="en-US" sz="1400" smtClean="0"/>
              <a:t>线程池会分配独立线程完成真正的业务，并将结果返回给</a:t>
            </a:r>
            <a:r>
              <a:rPr lang="en-US" altLang="zh-CN" sz="1400" smtClean="0"/>
              <a:t>handler</a:t>
            </a:r>
            <a:endParaRPr lang="en-US" altLang="zh-CN" sz="1400" smtClean="0"/>
          </a:p>
          <a:p>
            <a:pPr marL="342900" indent="-342900" fontAlgn="base">
              <a:buAutoNum type="arabicParenR"/>
            </a:pPr>
            <a:r>
              <a:rPr lang="en-US" altLang="zh-CN" sz="1400" smtClean="0"/>
              <a:t>handler</a:t>
            </a:r>
            <a:r>
              <a:rPr lang="zh-CN" altLang="en-US" sz="1400" smtClean="0"/>
              <a:t>收到响应后，通过</a:t>
            </a:r>
            <a:r>
              <a:rPr lang="en-US" altLang="zh-CN" sz="1400" smtClean="0"/>
              <a:t>send </a:t>
            </a:r>
            <a:r>
              <a:rPr lang="zh-CN" altLang="en-US" sz="1400" smtClean="0"/>
              <a:t>将结果返回给</a:t>
            </a:r>
            <a:r>
              <a:rPr lang="en-US" altLang="zh-CN" sz="1400" smtClean="0"/>
              <a:t>client</a:t>
            </a:r>
            <a:endParaRPr lang="en-US" altLang="zh-CN" sz="1400" smtClean="0"/>
          </a:p>
          <a:p>
            <a:pPr fontAlgn="base"/>
            <a:endParaRPr lang="en-US" altLang="zh-CN" smtClean="0"/>
          </a:p>
          <a:p>
            <a:pPr fontAlgn="base"/>
            <a:endParaRPr lang="en-US" altLang="zh-CN" b="1" smtClean="0"/>
          </a:p>
          <a:p>
            <a:pPr fontAlgn="base"/>
            <a:endParaRPr lang="en-US" altLang="zh-CN" smtClean="0"/>
          </a:p>
        </p:txBody>
      </p:sp>
      <p:pic>
        <p:nvPicPr>
          <p:cNvPr id="184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a:t>
            </a:r>
            <a:r>
              <a:rPr lang="zh-CN" altLang="en-US" sz="2000" b="1" smtClean="0">
                <a:solidFill>
                  <a:srgbClr val="0070C0"/>
                </a:solidFill>
              </a:rPr>
              <a:t>优缺点分析：</a:t>
            </a:r>
            <a:endParaRPr lang="en-US" altLang="zh-CN" sz="2000" b="1" smtClean="0">
              <a:solidFill>
                <a:srgbClr val="0070C0"/>
              </a:solidFill>
            </a:endParaRPr>
          </a:p>
          <a:p>
            <a:pPr fontAlgn="base"/>
            <a:endParaRPr lang="en-US" altLang="zh-CN"/>
          </a:p>
          <a:p>
            <a:pPr marL="342900" indent="-342900" fontAlgn="base">
              <a:buAutoNum type="arabicParenR"/>
            </a:pPr>
            <a:r>
              <a:rPr lang="zh-CN" altLang="en-US" b="1" smtClean="0"/>
              <a:t>优</a:t>
            </a:r>
            <a:r>
              <a:rPr lang="zh-CN" altLang="en-US" b="1"/>
              <a:t>点</a:t>
            </a:r>
            <a:r>
              <a:rPr lang="zh-CN" altLang="en-US" b="1" smtClean="0"/>
              <a:t>：</a:t>
            </a:r>
            <a:r>
              <a:rPr lang="zh-CN" altLang="en-US" smtClean="0"/>
              <a:t>可以充分的利用多核</a:t>
            </a:r>
            <a:r>
              <a:rPr lang="en-US" altLang="zh-CN" smtClean="0"/>
              <a:t>cpu </a:t>
            </a:r>
            <a:r>
              <a:rPr lang="zh-CN" altLang="en-US" smtClean="0"/>
              <a:t>的处理能力</a:t>
            </a:r>
            <a:endParaRPr lang="en-US" altLang="zh-CN" smtClean="0"/>
          </a:p>
          <a:p>
            <a:pPr marL="342900" indent="-342900" fontAlgn="base">
              <a:buAutoNum type="arabicParenR"/>
            </a:pPr>
            <a:r>
              <a:rPr lang="zh-CN" altLang="en-US" b="1" smtClean="0"/>
              <a:t>缺</a:t>
            </a:r>
            <a:r>
              <a:rPr lang="zh-CN" altLang="en-US" b="1"/>
              <a:t>点</a:t>
            </a:r>
            <a:r>
              <a:rPr lang="zh-CN" altLang="en-US" b="1" smtClean="0"/>
              <a:t>：</a:t>
            </a:r>
            <a:r>
              <a:rPr lang="zh-CN" altLang="en-US" smtClean="0"/>
              <a:t>多线程数据共享和访问比较复杂， </a:t>
            </a:r>
            <a:r>
              <a:rPr lang="en-US" altLang="zh-CN" smtClean="0"/>
              <a:t>reactor </a:t>
            </a:r>
            <a:r>
              <a:rPr lang="zh-CN" altLang="en-US" smtClean="0"/>
              <a:t>处理所有的事件的监听和响应，在单线程运行， 在高并发场景容易出现性能瓶颈</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r>
              <a:rPr lang="zh-CN" altLang="en-US" sz="1600" smtClean="0"/>
              <a:t>针</a:t>
            </a:r>
            <a:r>
              <a:rPr lang="zh-CN" altLang="en-US" sz="1600"/>
              <a:t>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a:t>
            </a:r>
            <a:r>
              <a:rPr lang="zh-CN" altLang="en-US" sz="1600" smtClean="0"/>
              <a:t>行</a:t>
            </a:r>
            <a:endParaRPr lang="en-US" altLang="zh-CN" sz="1600" smtClean="0"/>
          </a:p>
          <a:p>
            <a:pPr fontAlgn="base"/>
            <a:endParaRPr lang="en-US" altLang="zh-CN"/>
          </a:p>
          <a:p>
            <a:pPr fontAlgn="base"/>
            <a:r>
              <a:rPr lang="zh-CN" altLang="en-US" sz="2000" b="1" smtClean="0">
                <a:solidFill>
                  <a:srgbClr val="0070C0"/>
                </a:solidFill>
              </a:rPr>
              <a:t>方案说明</a:t>
            </a:r>
            <a:endParaRPr lang="en-US" altLang="zh-CN" sz="2000" b="1" smtClean="0">
              <a:solidFill>
                <a:srgbClr val="0070C0"/>
              </a:solidFill>
            </a:endParaRPr>
          </a:p>
          <a:p>
            <a:pPr fontAlgn="base"/>
            <a:endParaRPr lang="en-US" altLang="zh-CN" sz="2000" b="1">
              <a:solidFill>
                <a:srgbClr val="0070C0"/>
              </a:solidFill>
            </a:endParaRPr>
          </a:p>
          <a:p>
            <a:pPr fontAlgn="base"/>
            <a:endParaRPr lang="en-US" altLang="zh-CN" sz="2000" b="1" smtClean="0">
              <a:solidFill>
                <a:srgbClr val="0070C0"/>
              </a:solidFill>
            </a:endParaRPr>
          </a:p>
        </p:txBody>
      </p:sp>
      <p:pic>
        <p:nvPicPr>
          <p:cNvPr id="185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smtClean="0"/>
              <a:t>Reactor</a:t>
            </a:r>
            <a:r>
              <a:rPr lang="zh-CN" altLang="en-US" sz="1500" smtClean="0"/>
              <a:t>主线程 </a:t>
            </a:r>
            <a:r>
              <a:rPr lang="en-US" altLang="zh-CN" sz="1500" smtClean="0"/>
              <a:t>MainReactor </a:t>
            </a:r>
            <a:r>
              <a:rPr lang="zh-CN" altLang="en-US" sz="1500" smtClean="0"/>
              <a:t>对象通过</a:t>
            </a:r>
            <a:r>
              <a:rPr lang="en-US" altLang="zh-CN" sz="1500" smtClean="0"/>
              <a:t>select </a:t>
            </a:r>
            <a:r>
              <a:rPr lang="zh-CN" altLang="en-US" sz="1500" smtClean="0"/>
              <a:t>监听连接事件</a:t>
            </a:r>
            <a:r>
              <a:rPr lang="en-US" altLang="zh-CN" sz="1500" smtClean="0"/>
              <a:t>, </a:t>
            </a:r>
            <a:r>
              <a:rPr lang="zh-CN" altLang="en-US" sz="1500" smtClean="0"/>
              <a:t>收到事件后，通过</a:t>
            </a:r>
            <a:r>
              <a:rPr lang="en-US" altLang="zh-CN" sz="1500" smtClean="0"/>
              <a:t>Acceptor </a:t>
            </a:r>
            <a:r>
              <a:rPr lang="zh-CN" altLang="en-US" sz="1500" smtClean="0"/>
              <a:t>处理连接事件</a:t>
            </a:r>
            <a:endParaRPr lang="en-US" altLang="zh-CN" sz="1500" smtClean="0"/>
          </a:p>
          <a:p>
            <a:pPr marL="342900" indent="-342900" fontAlgn="base">
              <a:buAutoNum type="arabicParenR"/>
            </a:pPr>
            <a:r>
              <a:rPr lang="zh-CN" altLang="en-US" sz="1500" smtClean="0"/>
              <a:t>当 </a:t>
            </a:r>
            <a:r>
              <a:rPr lang="en-US" altLang="zh-CN" sz="1500"/>
              <a:t>Acceptor </a:t>
            </a:r>
            <a:r>
              <a:rPr lang="en-US" altLang="zh-CN" sz="1500" smtClean="0"/>
              <a:t> </a:t>
            </a:r>
            <a:r>
              <a:rPr lang="zh-CN" altLang="en-US" sz="1500" smtClean="0"/>
              <a:t>处理连接事件后，</a:t>
            </a:r>
            <a:r>
              <a:rPr lang="en-US" altLang="zh-CN" sz="1500"/>
              <a:t>MainReactor </a:t>
            </a:r>
            <a:r>
              <a:rPr lang="zh-CN" altLang="en-US" sz="1500" smtClean="0"/>
              <a:t>将连接分配给</a:t>
            </a:r>
            <a:r>
              <a:rPr lang="en-US" altLang="zh-CN" sz="1500" smtClean="0"/>
              <a:t>SubReactor </a:t>
            </a:r>
            <a:endParaRPr lang="en-US" altLang="zh-CN" sz="1500" smtClean="0"/>
          </a:p>
          <a:p>
            <a:pPr marL="342900" indent="-342900" fontAlgn="base">
              <a:buAutoNum type="arabicParenR"/>
            </a:pPr>
            <a:r>
              <a:rPr lang="en-US" altLang="zh-CN" sz="1500" smtClean="0"/>
              <a:t>subreactor </a:t>
            </a:r>
            <a:r>
              <a:rPr lang="zh-CN" altLang="en-US" sz="1500" smtClean="0"/>
              <a:t>将连接加入到连接队列进行监听</a:t>
            </a:r>
            <a:r>
              <a:rPr lang="en-US" altLang="zh-CN" sz="1500" smtClean="0"/>
              <a:t>,</a:t>
            </a:r>
            <a:r>
              <a:rPr lang="zh-CN" altLang="en-US" sz="1500" smtClean="0"/>
              <a:t>并创建</a:t>
            </a:r>
            <a:r>
              <a:rPr lang="en-US" altLang="zh-CN" sz="1500" smtClean="0"/>
              <a:t>handler</a:t>
            </a:r>
            <a:r>
              <a:rPr lang="zh-CN" altLang="en-US" sz="1500" smtClean="0"/>
              <a:t>进行各种事件处理</a:t>
            </a:r>
            <a:endParaRPr lang="en-US" altLang="zh-CN" sz="1500" smtClean="0"/>
          </a:p>
          <a:p>
            <a:pPr marL="342900" indent="-342900" fontAlgn="base">
              <a:buAutoNum type="arabicParenR"/>
            </a:pPr>
            <a:r>
              <a:rPr lang="zh-CN" altLang="en-US" sz="1500" smtClean="0"/>
              <a:t>当有新事件发生时， </a:t>
            </a:r>
            <a:r>
              <a:rPr lang="en-US" altLang="zh-CN" sz="1500" smtClean="0"/>
              <a:t>subreactor </a:t>
            </a:r>
            <a:r>
              <a:rPr lang="zh-CN" altLang="en-US" sz="1500" smtClean="0"/>
              <a:t>就会调用对应的</a:t>
            </a:r>
            <a:r>
              <a:rPr lang="en-US" altLang="zh-CN" sz="1500" smtClean="0"/>
              <a:t>handler</a:t>
            </a:r>
            <a:r>
              <a:rPr lang="zh-CN" altLang="en-US" sz="1500" smtClean="0"/>
              <a:t>处理</a:t>
            </a:r>
            <a:endParaRPr lang="en-US" altLang="zh-CN" sz="1500" smtClean="0"/>
          </a:p>
          <a:p>
            <a:pPr marL="342900" indent="-342900" fontAlgn="base">
              <a:buAutoNum type="arabicParenR"/>
            </a:pPr>
            <a:r>
              <a:rPr lang="en-US" altLang="zh-CN" sz="1500" smtClean="0"/>
              <a:t>handler </a:t>
            </a:r>
            <a:r>
              <a:rPr lang="zh-CN" altLang="en-US" sz="1500" smtClean="0"/>
              <a:t>通过</a:t>
            </a:r>
            <a:r>
              <a:rPr lang="en-US" altLang="zh-CN" sz="1500" smtClean="0"/>
              <a:t>read </a:t>
            </a:r>
            <a:r>
              <a:rPr lang="zh-CN" altLang="en-US" sz="1500" smtClean="0"/>
              <a:t>读取数据，分发给后面的</a:t>
            </a:r>
            <a:r>
              <a:rPr lang="en-US" altLang="zh-CN" sz="1500" smtClean="0"/>
              <a:t>worker </a:t>
            </a:r>
            <a:r>
              <a:rPr lang="zh-CN" altLang="en-US" sz="1500" smtClean="0"/>
              <a:t>线程处理</a:t>
            </a:r>
            <a:endParaRPr lang="en-US" altLang="zh-CN" sz="1500" smtClean="0"/>
          </a:p>
          <a:p>
            <a:pPr marL="342900" indent="-342900" fontAlgn="base">
              <a:buAutoNum type="arabicParenR"/>
            </a:pPr>
            <a:r>
              <a:rPr lang="en-US" altLang="zh-CN" sz="1500" smtClean="0"/>
              <a:t>worker </a:t>
            </a:r>
            <a:r>
              <a:rPr lang="zh-CN" altLang="en-US" sz="1500" smtClean="0"/>
              <a:t>线程池分配独立的</a:t>
            </a:r>
            <a:r>
              <a:rPr lang="en-US" altLang="zh-CN" sz="1500" smtClean="0"/>
              <a:t>worker </a:t>
            </a:r>
            <a:r>
              <a:rPr lang="zh-CN" altLang="en-US" sz="1500" smtClean="0"/>
              <a:t>线程进行业务处理，并返回结果</a:t>
            </a:r>
            <a:endParaRPr lang="en-US" altLang="zh-CN" sz="1500" smtClean="0"/>
          </a:p>
          <a:p>
            <a:pPr marL="342900" indent="-342900" fontAlgn="base">
              <a:buAutoNum type="arabicParenR"/>
            </a:pPr>
            <a:r>
              <a:rPr lang="en-US" altLang="zh-CN" sz="1500" smtClean="0"/>
              <a:t>handler </a:t>
            </a:r>
            <a:r>
              <a:rPr lang="zh-CN" altLang="en-US" sz="1500" smtClean="0"/>
              <a:t>收到响应的结果后，再通过</a:t>
            </a:r>
            <a:r>
              <a:rPr lang="en-US" altLang="zh-CN" sz="1500" smtClean="0"/>
              <a:t>send </a:t>
            </a:r>
            <a:r>
              <a:rPr lang="zh-CN" altLang="en-US" sz="1500" smtClean="0"/>
              <a:t>将结果返回给</a:t>
            </a:r>
            <a:r>
              <a:rPr lang="en-US" altLang="zh-CN" sz="1500" smtClean="0"/>
              <a:t>client</a:t>
            </a:r>
            <a:endParaRPr lang="en-US" altLang="zh-CN" sz="1500" smtClean="0"/>
          </a:p>
          <a:p>
            <a:pPr marL="342900" indent="-342900" fontAlgn="base">
              <a:buAutoNum type="arabicParenR"/>
            </a:pPr>
            <a:r>
              <a:rPr lang="en-US" altLang="zh-CN" sz="1500" smtClean="0"/>
              <a:t>Reactor </a:t>
            </a:r>
            <a:r>
              <a:rPr lang="zh-CN" altLang="en-US" sz="1500" smtClean="0"/>
              <a:t>主线程可以对应多个</a:t>
            </a:r>
            <a:r>
              <a:rPr lang="en-US" altLang="zh-CN" sz="1500" smtClean="0"/>
              <a:t>Reactor </a:t>
            </a:r>
            <a:r>
              <a:rPr lang="zh-CN" altLang="en-US" sz="1500" smtClean="0"/>
              <a:t>子线程</a:t>
            </a:r>
            <a:r>
              <a:rPr lang="en-US" altLang="zh-CN" sz="1500" smtClean="0"/>
              <a:t>, </a:t>
            </a:r>
            <a:r>
              <a:rPr lang="zh-CN" altLang="en-US" sz="1500" smtClean="0"/>
              <a:t>即</a:t>
            </a:r>
            <a:r>
              <a:rPr lang="en-US" altLang="zh-CN" sz="1500" smtClean="0"/>
              <a:t>MainRecator </a:t>
            </a:r>
            <a:r>
              <a:rPr lang="zh-CN" altLang="en-US" sz="1500" smtClean="0"/>
              <a:t>可以关联多个</a:t>
            </a:r>
            <a:r>
              <a:rPr lang="en-US" altLang="zh-CN" sz="1500" smtClean="0"/>
              <a:t>SubReactor</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smtClean="0">
                <a:solidFill>
                  <a:srgbClr val="0070C0"/>
                </a:solidFill>
              </a:rPr>
              <a:t>Scalable </a:t>
            </a:r>
            <a:r>
              <a:rPr lang="en-US" altLang="zh-CN" sz="2000" b="1">
                <a:solidFill>
                  <a:srgbClr val="0070C0"/>
                </a:solidFill>
              </a:rPr>
              <a:t>IO in </a:t>
            </a:r>
            <a:r>
              <a:rPr lang="en-US" altLang="zh-CN" sz="2000" b="1" smtClean="0">
                <a:solidFill>
                  <a:srgbClr val="0070C0"/>
                </a:solidFill>
              </a:rPr>
              <a:t>Java </a:t>
            </a:r>
            <a:r>
              <a:rPr lang="zh-CN" altLang="en-US" sz="2000" b="1" smtClean="0">
                <a:solidFill>
                  <a:srgbClr val="0070C0"/>
                </a:solidFill>
              </a:rPr>
              <a:t>对 </a:t>
            </a:r>
            <a:r>
              <a:rPr lang="en-US" altLang="zh-CN" sz="2000" b="1">
                <a:solidFill>
                  <a:srgbClr val="0070C0"/>
                </a:solidFill>
              </a:rPr>
              <a:t>Multiple </a:t>
            </a:r>
            <a:r>
              <a:rPr lang="en-US" altLang="zh-CN" sz="2000" b="1" smtClean="0">
                <a:solidFill>
                  <a:srgbClr val="0070C0"/>
                </a:solidFill>
              </a:rPr>
              <a:t>Reactors </a:t>
            </a:r>
            <a:r>
              <a:rPr lang="zh-CN" altLang="en-US" sz="2000" b="1" smtClean="0">
                <a:solidFill>
                  <a:srgbClr val="0070C0"/>
                </a:solidFill>
              </a:rPr>
              <a:t>的原理图解：</a:t>
            </a:r>
            <a:endParaRPr lang="en-US" altLang="zh-CN" sz="2000" b="1" smtClean="0">
              <a:solidFill>
                <a:srgbClr val="0070C0"/>
              </a:solidFill>
            </a:endParaRPr>
          </a:p>
          <a:p>
            <a:pPr fontAlgn="base"/>
            <a:endParaRPr lang="en-US" altLang="zh-CN" sz="2000" b="1">
              <a:solidFill>
                <a:srgbClr val="0070C0"/>
              </a:solidFill>
            </a:endParaRPr>
          </a:p>
          <a:p>
            <a:pPr fontAlgn="base"/>
            <a:r>
              <a:rPr lang="en-US" altLang="zh-CN" smtClean="0"/>
              <a:t>&lt;&lt;Scalable </a:t>
            </a:r>
            <a:r>
              <a:rPr lang="en-US" altLang="zh-CN"/>
              <a:t>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主</a:t>
            </a:r>
            <a:r>
              <a:rPr lang="zh-CN" altLang="en-US" sz="2200" b="1"/>
              <a:t>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案优缺点说明：</a:t>
            </a:r>
            <a:endParaRPr lang="en-US" altLang="zh-CN" sz="2000" b="1" smtClean="0">
              <a:solidFill>
                <a:srgbClr val="0070C0"/>
              </a:solidFill>
            </a:endParaRPr>
          </a:p>
          <a:p>
            <a:pPr fontAlgn="base"/>
            <a:endParaRPr lang="en-US" altLang="zh-CN" sz="2000" b="1" smtClean="0">
              <a:solidFill>
                <a:srgbClr val="0070C0"/>
              </a:solidFill>
            </a:endParaRPr>
          </a:p>
          <a:p>
            <a:pPr marL="457200" indent="-457200" fontAlgn="base">
              <a:buAutoNum type="arabicParenR"/>
            </a:pPr>
            <a:r>
              <a:rPr lang="zh-CN" altLang="en-US" b="1" smtClean="0"/>
              <a:t>优点：</a:t>
            </a:r>
            <a:r>
              <a:rPr lang="zh-CN" altLang="en-US" smtClean="0"/>
              <a:t>父</a:t>
            </a:r>
            <a:r>
              <a:rPr lang="zh-CN" altLang="en-US"/>
              <a:t>线程与子线程的数据交互简单职责明确，父线程只需要接收新连接，子线程完成后续的业务处理</a:t>
            </a:r>
            <a:r>
              <a:rPr lang="zh-CN" altLang="en-US" smtClean="0"/>
              <a:t>。</a:t>
            </a:r>
            <a:endParaRPr lang="en-US" altLang="zh-CN" smtClean="0"/>
          </a:p>
          <a:p>
            <a:pPr marL="457200" indent="-457200" fontAlgn="base">
              <a:buAutoNum type="arabicParenR"/>
            </a:pPr>
            <a:r>
              <a:rPr lang="zh-CN" altLang="en-US" b="1"/>
              <a:t>优</a:t>
            </a:r>
            <a:r>
              <a:rPr lang="zh-CN" altLang="en-US" b="1" smtClean="0"/>
              <a:t>点：</a:t>
            </a:r>
            <a:r>
              <a:rPr lang="zh-CN" altLang="en-US" smtClean="0"/>
              <a:t>父</a:t>
            </a:r>
            <a:r>
              <a:rPr lang="zh-CN" altLang="en-US"/>
              <a:t>线程与子线程的数据交互简单，</a:t>
            </a:r>
            <a:r>
              <a:rPr lang="en-US" altLang="zh-CN"/>
              <a:t>Reactor </a:t>
            </a:r>
            <a:r>
              <a:rPr lang="zh-CN" altLang="en-US"/>
              <a:t>主线程只需要把新连接传给子线程，子线程无需返回数据</a:t>
            </a:r>
            <a:r>
              <a:rPr lang="zh-CN" altLang="en-US" smtClean="0"/>
              <a:t>。</a:t>
            </a:r>
            <a:endParaRPr lang="en-US" altLang="zh-CN" smtClean="0"/>
          </a:p>
          <a:p>
            <a:pPr marL="457200" indent="-457200" fontAlgn="base">
              <a:buAutoNum type="arabicParenR"/>
            </a:pPr>
            <a:r>
              <a:rPr lang="zh-CN" altLang="en-US" b="1"/>
              <a:t>缺</a:t>
            </a:r>
            <a:r>
              <a:rPr lang="zh-CN" altLang="en-US" b="1" smtClean="0"/>
              <a:t>点：</a:t>
            </a:r>
            <a:r>
              <a:rPr lang="zh-CN" altLang="en-US"/>
              <a:t>编</a:t>
            </a:r>
            <a:r>
              <a:rPr lang="zh-CN" altLang="en-US" smtClean="0"/>
              <a:t>程复杂度较高</a:t>
            </a:r>
            <a:br>
              <a:rPr lang="zh-CN" altLang="en-US"/>
            </a:br>
            <a:endParaRPr lang="en-US" altLang="zh-CN" smtClean="0"/>
          </a:p>
          <a:p>
            <a:pPr fontAlgn="base"/>
            <a:r>
              <a:rPr lang="zh-CN" altLang="en-US" b="1"/>
              <a:t>结</a:t>
            </a:r>
            <a:r>
              <a:rPr lang="zh-CN" altLang="en-US" b="1" smtClean="0"/>
              <a:t>合实例：</a:t>
            </a:r>
            <a:r>
              <a:rPr lang="zh-CN" altLang="en-US" smtClean="0"/>
              <a:t>这</a:t>
            </a:r>
            <a:r>
              <a:rPr lang="zh-CN" altLang="en-US"/>
              <a:t>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Reactor </a:t>
            </a:r>
            <a:r>
              <a:rPr lang="zh-CN" altLang="en-US" sz="2200" b="1"/>
              <a:t>模</a:t>
            </a:r>
            <a:r>
              <a:rPr lang="zh-CN" altLang="en-US" sz="2200" b="1" smtClean="0"/>
              <a:t>式</a:t>
            </a:r>
            <a:r>
              <a:rPr lang="zh-CN" altLang="en-US" sz="2200" b="1"/>
              <a:t>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smtClean="0">
                <a:solidFill>
                  <a:srgbClr val="0070C0"/>
                </a:solidFill>
              </a:rPr>
              <a:t>3 </a:t>
            </a:r>
            <a:r>
              <a:rPr lang="zh-CN" altLang="en-US" sz="2000" b="1" smtClean="0">
                <a:solidFill>
                  <a:srgbClr val="0070C0"/>
                </a:solidFill>
              </a:rPr>
              <a:t>种模式用生活案例来理解</a:t>
            </a:r>
            <a:br>
              <a:rPr lang="zh-CN" altLang="en-US" smtClean="0"/>
            </a:br>
            <a:endParaRPr lang="en-US" altLang="zh-CN" smtClean="0"/>
          </a:p>
          <a:p>
            <a:pPr marL="342900" indent="-342900" fontAlgn="base">
              <a:buFontTx/>
              <a:buAutoNum type="arabicParenR"/>
            </a:pPr>
            <a:r>
              <a:rPr lang="zh-CN" altLang="en-US" smtClean="0"/>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smtClean="0"/>
              <a:t>单 </a:t>
            </a:r>
            <a:r>
              <a:rPr lang="en-US" altLang="zh-CN"/>
              <a:t>Reactor </a:t>
            </a:r>
            <a:r>
              <a:rPr lang="zh-CN" altLang="en-US"/>
              <a:t>多线程，</a:t>
            </a:r>
            <a:r>
              <a:rPr lang="en-US" altLang="zh-CN"/>
              <a:t>1 </a:t>
            </a:r>
            <a:r>
              <a:rPr lang="zh-CN" altLang="en-US"/>
              <a:t>个前台接待员，多个服务员，接待员只负责接</a:t>
            </a:r>
            <a:r>
              <a:rPr lang="zh-CN" altLang="en-US" smtClean="0"/>
              <a:t>待</a:t>
            </a:r>
            <a:endParaRPr lang="en-US" altLang="zh-CN" smtClean="0"/>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smtClean="0"/>
          </a:p>
          <a:p>
            <a:pPr marL="342900" indent="-342900" fontAlgn="base">
              <a:buFontTx/>
              <a:buAutoNum type="arabicParenR"/>
            </a:pPr>
            <a:r>
              <a:rPr lang="zh-CN" altLang="en-US" smtClean="0"/>
              <a:t>响</a:t>
            </a:r>
            <a:r>
              <a:rPr lang="zh-CN" altLang="en-US"/>
              <a:t>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smtClean="0"/>
              <a:t>可</a:t>
            </a:r>
            <a:r>
              <a:rPr lang="zh-CN" altLang="en-US"/>
              <a:t>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smtClean="0"/>
              <a:t>扩</a:t>
            </a:r>
            <a:r>
              <a:rPr lang="zh-CN" altLang="en-US"/>
              <a:t>展</a:t>
            </a:r>
            <a:r>
              <a:rPr lang="zh-CN" altLang="en-US" smtClean="0"/>
              <a:t>性</a:t>
            </a:r>
            <a:r>
              <a:rPr lang="zh-CN" altLang="en-US"/>
              <a:t>好</a:t>
            </a:r>
            <a:r>
              <a:rPr lang="zh-CN" altLang="en-US" smtClean="0"/>
              <a:t>，</a:t>
            </a:r>
            <a:r>
              <a:rPr lang="zh-CN" altLang="en-US"/>
              <a:t>可以方便的通过增加 </a:t>
            </a:r>
            <a:r>
              <a:rPr lang="en-US" altLang="zh-CN"/>
              <a:t>Reactor </a:t>
            </a:r>
            <a:r>
              <a:rPr lang="zh-CN" altLang="en-US"/>
              <a:t>实例个数来充分利用 </a:t>
            </a:r>
            <a:r>
              <a:rPr lang="en-US" altLang="zh-CN"/>
              <a:t>CPU </a:t>
            </a:r>
            <a:r>
              <a:rPr lang="zh-CN" altLang="en-US"/>
              <a:t>资</a:t>
            </a:r>
            <a:r>
              <a:rPr lang="zh-CN" altLang="en-US" smtClean="0"/>
              <a:t>源</a:t>
            </a:r>
            <a:endParaRPr lang="en-US" altLang="zh-CN" smtClean="0"/>
          </a:p>
          <a:p>
            <a:pPr marL="342900" indent="-342900" fontAlgn="base">
              <a:buAutoNum type="arabicParenR"/>
            </a:pPr>
            <a:r>
              <a:rPr lang="zh-CN" altLang="en-US" smtClean="0"/>
              <a:t>复</a:t>
            </a:r>
            <a:r>
              <a:rPr lang="zh-CN" altLang="en-US"/>
              <a:t>用</a:t>
            </a:r>
            <a:r>
              <a:rPr lang="zh-CN" altLang="en-US" smtClean="0"/>
              <a:t>性</a:t>
            </a:r>
            <a:r>
              <a:rPr lang="zh-CN" altLang="en-US"/>
              <a:t>好</a:t>
            </a:r>
            <a:r>
              <a:rPr lang="zh-CN" altLang="en-US" smtClean="0"/>
              <a:t>，</a:t>
            </a:r>
            <a:r>
              <a:rPr lang="en-US" altLang="zh-CN"/>
              <a:t>Reactor </a:t>
            </a:r>
            <a:r>
              <a:rPr lang="zh-CN" altLang="en-US"/>
              <a:t>模型本身与具体事件处理逻辑无关，具有很高的复用</a:t>
            </a:r>
            <a:r>
              <a:rPr lang="zh-CN" altLang="en-US" smtClean="0"/>
              <a:t>性</a:t>
            </a:r>
            <a:endParaRPr lang="en-US" altLang="zh-CN"/>
          </a:p>
        </p:txBody>
      </p:sp>
      <p:pic>
        <p:nvPicPr>
          <p:cNvPr id="186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的应用场景</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9" name="TextBox 8"/>
          <p:cNvSpPr txBox="1"/>
          <p:nvPr/>
        </p:nvSpPr>
        <p:spPr>
          <a:xfrm>
            <a:off x="506262" y="1368128"/>
            <a:ext cx="5938911" cy="1508105"/>
          </a:xfrm>
          <a:prstGeom prst="rect">
            <a:avLst/>
          </a:prstGeom>
          <a:noFill/>
        </p:spPr>
        <p:txBody>
          <a:bodyPr wrap="square" rtlCol="0">
            <a:spAutoFit/>
          </a:bodyPr>
          <a:lstStyle/>
          <a:p>
            <a:r>
              <a:rPr lang="zh-CN" altLang="en-US" sz="2000" b="1">
                <a:solidFill>
                  <a:srgbClr val="0070C0"/>
                </a:solidFill>
              </a:rPr>
              <a:t>其它</a:t>
            </a:r>
            <a:r>
              <a:rPr lang="zh-CN" altLang="en-US" sz="2000" b="1" smtClean="0">
                <a:solidFill>
                  <a:srgbClr val="0070C0"/>
                </a:solidFill>
              </a:rPr>
              <a:t>开</a:t>
            </a:r>
            <a:r>
              <a:rPr lang="zh-CN" altLang="en-US" sz="2000" b="1">
                <a:solidFill>
                  <a:srgbClr val="0070C0"/>
                </a:solidFill>
              </a:rPr>
              <a:t>源项目使</a:t>
            </a:r>
            <a:r>
              <a:rPr lang="zh-CN" altLang="en-US" sz="2000" b="1" smtClean="0">
                <a:solidFill>
                  <a:srgbClr val="0070C0"/>
                </a:solidFill>
              </a:rPr>
              <a:t>用到</a:t>
            </a:r>
            <a:r>
              <a:rPr lang="en-US" altLang="zh-CN" sz="2000" b="1" smtClean="0">
                <a:solidFill>
                  <a:srgbClr val="0070C0"/>
                </a:solidFill>
              </a:rPr>
              <a:t>Netty</a:t>
            </a:r>
            <a:endParaRPr lang="en-US" altLang="zh-CN" sz="2000" b="1" smtClean="0">
              <a:solidFill>
                <a:srgbClr val="0070C0"/>
              </a:solidFill>
            </a:endParaRPr>
          </a:p>
          <a:p>
            <a:endParaRPr lang="en-US" altLang="zh-CN">
              <a:solidFill>
                <a:srgbClr val="000000"/>
              </a:solidFill>
            </a:endParaRPr>
          </a:p>
          <a:p>
            <a:r>
              <a:rPr lang="zh-CN" altLang="en-US" smtClean="0"/>
              <a:t>网址</a:t>
            </a:r>
            <a:r>
              <a:rPr lang="en-US" altLang="zh-CN"/>
              <a:t>: </a:t>
            </a:r>
            <a:r>
              <a:rPr lang="en-US" altLang="zh-CN">
                <a:hlinkClick r:id="rId1"/>
              </a:rPr>
              <a:t>https://</a:t>
            </a:r>
            <a:r>
              <a:rPr lang="en-US" altLang="zh-CN" smtClean="0">
                <a:hlinkClick r:id="rId1"/>
              </a:rPr>
              <a:t>netty.io/wiki/related-projects.html</a:t>
            </a:r>
            <a:r>
              <a:rPr lang="en-US" altLang="zh-CN" smtClean="0"/>
              <a:t> </a:t>
            </a:r>
            <a:endParaRPr lang="en-US" altLang="zh-CN" smtClean="0"/>
          </a:p>
          <a:p>
            <a:endParaRPr lang="en-US" altLang="zh-CN"/>
          </a:p>
          <a:p>
            <a:pPr marL="342900" indent="-342900">
              <a:buAutoNum type="arabicParenR"/>
            </a:pPr>
            <a:endParaRPr lang="en-US" altLang="zh-CN" smtClean="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36" y="2444304"/>
            <a:ext cx="4441112" cy="292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1-</a:t>
            </a:r>
            <a:r>
              <a:rPr lang="zh-CN" altLang="en-US" b="1" smtClean="0">
                <a:solidFill>
                  <a:srgbClr val="0070C0"/>
                </a:solidFill>
              </a:rPr>
              <a:t>简单版</a:t>
            </a:r>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2964" name="包装程序外壳对象" showAsIcon="1" r:id="rId1" imgW="1971675" imgH="523875" progId="Package">
                  <p:embed/>
                </p:oleObj>
              </mc:Choice>
              <mc:Fallback>
                <p:oleObj name="包装程序外壳对象" showAsIcon="1" r:id="rId1" imgW="1971675" imgH="523875" progId="Package">
                  <p:embed/>
                  <p:pic>
                    <p:nvPicPr>
                      <p:cNvPr id="0" name="图片 252963"/>
                      <p:cNvPicPr/>
                      <p:nvPr/>
                    </p:nvPicPr>
                    <p:blipFill>
                      <a:blip r:embed="rId2"/>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mtClean="0"/>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endParaRPr lang="zh-CN" altLang="en-US"/>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mtClean="0"/>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smtClean="0"/>
              <a:t>BossGroup </a:t>
            </a:r>
            <a:r>
              <a:rPr lang="zh-CN" altLang="en-US" sz="1600"/>
              <a:t>线</a:t>
            </a:r>
            <a:r>
              <a:rPr lang="zh-CN" altLang="en-US" sz="1600" smtClean="0"/>
              <a:t>程维护</a:t>
            </a:r>
            <a:r>
              <a:rPr lang="en-US" altLang="zh-CN" sz="1600" smtClean="0"/>
              <a:t>Selector , </a:t>
            </a:r>
            <a:r>
              <a:rPr lang="zh-CN" altLang="en-US" sz="1600" smtClean="0"/>
              <a:t>只关注</a:t>
            </a:r>
            <a:r>
              <a:rPr lang="en-US" altLang="zh-CN" sz="1600" smtClean="0"/>
              <a:t>Accecpt</a:t>
            </a:r>
            <a:endParaRPr lang="en-US" altLang="zh-CN" sz="1600" smtClean="0"/>
          </a:p>
          <a:p>
            <a:pPr marL="342900" indent="-342900">
              <a:buAutoNum type="arabicParenR"/>
            </a:pPr>
            <a:r>
              <a:rPr lang="zh-CN" altLang="en-US" sz="1600" smtClean="0"/>
              <a:t>当接收到</a:t>
            </a:r>
            <a:r>
              <a:rPr lang="en-US" altLang="zh-CN" sz="1600" smtClean="0"/>
              <a:t>Accept</a:t>
            </a:r>
            <a:r>
              <a:rPr lang="zh-CN" altLang="en-US" sz="1600" smtClean="0"/>
              <a:t>事件，获取到对应的</a:t>
            </a:r>
            <a:r>
              <a:rPr lang="en-US" altLang="zh-CN" sz="1600" smtClean="0"/>
              <a:t>SocketChannel, </a:t>
            </a:r>
            <a:r>
              <a:rPr lang="zh-CN" altLang="en-US" sz="1600" smtClean="0"/>
              <a:t>封装成 </a:t>
            </a:r>
            <a:r>
              <a:rPr lang="en-US" altLang="zh-CN" sz="1600" smtClean="0"/>
              <a:t>NIOScoketChannel</a:t>
            </a:r>
            <a:r>
              <a:rPr lang="zh-CN" altLang="en-US" sz="1600" smtClean="0"/>
              <a:t>并注册到</a:t>
            </a:r>
            <a:r>
              <a:rPr lang="en-US" altLang="zh-CN" sz="1600" smtClean="0"/>
              <a:t>Worker </a:t>
            </a:r>
            <a:r>
              <a:rPr lang="zh-CN" altLang="en-US" sz="1600" smtClean="0"/>
              <a:t>线程</a:t>
            </a:r>
            <a:r>
              <a:rPr lang="en-US" altLang="zh-CN" sz="1600" smtClean="0"/>
              <a:t>(</a:t>
            </a:r>
            <a:r>
              <a:rPr lang="zh-CN" altLang="en-US" sz="1600" smtClean="0"/>
              <a:t>事件循环</a:t>
            </a:r>
            <a:r>
              <a:rPr lang="en-US" altLang="zh-CN" sz="1600" smtClean="0"/>
              <a:t>), </a:t>
            </a:r>
            <a:r>
              <a:rPr lang="zh-CN" altLang="en-US" sz="1600" smtClean="0"/>
              <a:t>并进行维护</a:t>
            </a:r>
            <a:endParaRPr lang="en-US" altLang="zh-CN" sz="1600" smtClean="0"/>
          </a:p>
          <a:p>
            <a:pPr marL="342900" indent="-342900">
              <a:buAutoNum type="arabicParenR"/>
            </a:pPr>
            <a:r>
              <a:rPr lang="zh-CN" altLang="en-US" sz="1600" smtClean="0"/>
              <a:t>当</a:t>
            </a:r>
            <a:r>
              <a:rPr lang="en-US" altLang="zh-CN" sz="1600" smtClean="0"/>
              <a:t>Worker</a:t>
            </a:r>
            <a:r>
              <a:rPr lang="zh-CN" altLang="en-US" sz="1600" smtClean="0"/>
              <a:t>线程监听到</a:t>
            </a:r>
            <a:r>
              <a:rPr lang="en-US" altLang="zh-CN" sz="1600" smtClean="0"/>
              <a:t>selector </a:t>
            </a:r>
            <a:r>
              <a:rPr lang="zh-CN" altLang="en-US" sz="1600" smtClean="0"/>
              <a:t>中</a:t>
            </a:r>
            <a:r>
              <a:rPr lang="zh-CN" altLang="en-US" sz="1600"/>
              <a:t>通</a:t>
            </a:r>
            <a:r>
              <a:rPr lang="zh-CN" altLang="en-US" sz="1600" smtClean="0"/>
              <a:t>道发生自己感兴趣的事件后，就进行处理</a:t>
            </a:r>
            <a:r>
              <a:rPr lang="en-US" altLang="zh-CN" sz="1600" smtClean="0"/>
              <a:t>(</a:t>
            </a:r>
            <a:r>
              <a:rPr lang="zh-CN" altLang="en-US" sz="1600" smtClean="0"/>
              <a:t>就由</a:t>
            </a:r>
            <a:r>
              <a:rPr lang="en-US" altLang="zh-CN" sz="1600" smtClean="0"/>
              <a:t>handler)</a:t>
            </a:r>
            <a:r>
              <a:rPr lang="zh-CN" altLang="en-US" sz="1600" smtClean="0"/>
              <a:t>， </a:t>
            </a:r>
            <a:r>
              <a:rPr lang="zh-CN" altLang="en-US" sz="1600"/>
              <a:t>注</a:t>
            </a:r>
            <a:r>
              <a:rPr lang="zh-CN" altLang="en-US" sz="1600" smtClean="0"/>
              <a:t>意</a:t>
            </a:r>
            <a:r>
              <a:rPr lang="en-US" altLang="zh-CN" sz="1600" smtClean="0"/>
              <a:t>handler </a:t>
            </a:r>
            <a:r>
              <a:rPr lang="zh-CN" altLang="en-US" sz="1600"/>
              <a:t>已</a:t>
            </a:r>
            <a:r>
              <a:rPr lang="zh-CN" altLang="en-US" sz="1600" smtClean="0"/>
              <a:t>经加入到</a:t>
            </a:r>
            <a:r>
              <a:rPr lang="zh-CN" altLang="en-US" sz="1600"/>
              <a:t>通道</a:t>
            </a:r>
            <a:endParaRPr lang="en-US" altLang="zh-CN" sz="16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a:t>
            </a:r>
            <a:r>
              <a:rPr lang="zh-CN" altLang="en-US" b="1" smtClean="0">
                <a:solidFill>
                  <a:srgbClr val="0070C0"/>
                </a:solidFill>
              </a:rPr>
              <a:t>作原理示意图</a:t>
            </a:r>
            <a:r>
              <a:rPr lang="en-US" altLang="zh-CN" b="1" smtClean="0">
                <a:solidFill>
                  <a:srgbClr val="0070C0"/>
                </a:solidFill>
              </a:rPr>
              <a:t>2-</a:t>
            </a:r>
            <a:r>
              <a:rPr lang="zh-CN" altLang="en-US" b="1">
                <a:solidFill>
                  <a:srgbClr val="0070C0"/>
                </a:solidFill>
              </a:rPr>
              <a:t>进</a:t>
            </a:r>
            <a:r>
              <a:rPr lang="zh-CN" altLang="en-US" b="1" smtClean="0">
                <a:solidFill>
                  <a:srgbClr val="0070C0"/>
                </a:solidFill>
              </a:rPr>
              <a:t>阶版</a:t>
            </a:r>
            <a:endParaRPr lang="en-US" altLang="zh-CN" b="1" smtClean="0">
              <a:solidFill>
                <a:srgbClr val="0070C0"/>
              </a:solidFill>
            </a:endParaRPr>
          </a:p>
          <a:p>
            <a:pPr fontAlgn="base"/>
            <a:endParaRPr lang="en-US" altLang="zh-CN" b="1" smtClean="0">
              <a:solidFill>
                <a:srgbClr val="0070C0"/>
              </a:solidFill>
            </a:endParaRPr>
          </a:p>
          <a:p>
            <a:pPr fontAlgn="base"/>
            <a:r>
              <a:rPr lang="en-US" altLang="zh-CN" smtClean="0"/>
              <a:t>Netty </a:t>
            </a:r>
            <a:r>
              <a:rPr lang="zh-CN" altLang="en-US"/>
              <a:t>主要基于</a:t>
            </a:r>
            <a:r>
              <a:rPr lang="zh-CN" altLang="en-US" b="1"/>
              <a:t>主从 </a:t>
            </a:r>
            <a:r>
              <a:rPr lang="en-US" altLang="zh-CN" b="1"/>
              <a:t>Reactors </a:t>
            </a:r>
            <a:r>
              <a:rPr lang="zh-CN" altLang="en-US" b="1"/>
              <a:t>多线程模型</a:t>
            </a:r>
            <a:r>
              <a:rPr lang="zh-CN" altLang="en-US"/>
              <a:t>（</a:t>
            </a:r>
            <a:r>
              <a:rPr lang="zh-CN" altLang="en-US" smtClean="0"/>
              <a:t>如图</a:t>
            </a:r>
            <a:r>
              <a:rPr lang="zh-CN" altLang="en-US"/>
              <a:t>）做了一定</a:t>
            </a:r>
            <a:r>
              <a:rPr lang="zh-CN" altLang="en-US" smtClean="0"/>
              <a:t>的</a:t>
            </a:r>
            <a:r>
              <a:rPr lang="zh-CN" altLang="en-US"/>
              <a:t>改进</a:t>
            </a:r>
            <a:r>
              <a:rPr lang="zh-CN" altLang="en-US" smtClean="0"/>
              <a:t>，</a:t>
            </a:r>
            <a:r>
              <a:rPr lang="zh-CN" altLang="en-US"/>
              <a:t>其中主从 </a:t>
            </a:r>
            <a:r>
              <a:rPr lang="en-US" altLang="zh-CN"/>
              <a:t>Reactor </a:t>
            </a:r>
            <a:r>
              <a:rPr lang="zh-CN" altLang="en-US"/>
              <a:t>多线程模型有多个 </a:t>
            </a:r>
            <a:r>
              <a:rPr lang="en-US" altLang="zh-CN" smtClean="0"/>
              <a:t>Reactor</a:t>
            </a:r>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a:t>
            </a:r>
            <a:r>
              <a:rPr lang="zh-CN" altLang="en-US" sz="2000" b="1" smtClean="0">
                <a:solidFill>
                  <a:srgbClr val="0070C0"/>
                </a:solidFill>
              </a:rPr>
              <a:t>作原理示意图</a:t>
            </a:r>
            <a:r>
              <a:rPr lang="en-US" altLang="zh-CN" sz="2000" b="1" smtClean="0">
                <a:solidFill>
                  <a:srgbClr val="0070C0"/>
                </a:solidFill>
              </a:rPr>
              <a:t>-</a:t>
            </a:r>
            <a:r>
              <a:rPr lang="zh-CN" altLang="en-US" sz="2000" b="1" smtClean="0">
                <a:solidFill>
                  <a:srgbClr val="0070C0"/>
                </a:solidFill>
              </a:rPr>
              <a:t>详细版  </a:t>
            </a:r>
            <a:endParaRPr lang="en-US" altLang="zh-CN" sz="2000" b="1" smtClean="0">
              <a:solidFill>
                <a:srgbClr val="0070C0"/>
              </a:solidFill>
            </a:endParaRPr>
          </a:p>
          <a:p>
            <a:pPr fontAlgn="base"/>
            <a:endParaRPr lang="en-US" altLang="zh-CN" smtClean="0"/>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smtClean="0"/>
              <a:t>Netty</a:t>
            </a:r>
            <a:r>
              <a:rPr lang="zh-CN" altLang="en-US" sz="1400" smtClean="0"/>
              <a:t>抽象出两组线程池 </a:t>
            </a:r>
            <a:r>
              <a:rPr lang="en-US" altLang="zh-CN" sz="1400" smtClean="0"/>
              <a:t>BossGroup </a:t>
            </a:r>
            <a:r>
              <a:rPr lang="zh-CN" altLang="en-US" sz="1400" smtClean="0"/>
              <a:t>专门负责接收客户端的连接</a:t>
            </a:r>
            <a:r>
              <a:rPr lang="en-US" altLang="zh-CN" sz="1400" smtClean="0"/>
              <a:t>, WorkerGroup </a:t>
            </a:r>
            <a:r>
              <a:rPr lang="zh-CN" altLang="en-US" sz="1400" smtClean="0"/>
              <a:t>专门负责网络的读写</a:t>
            </a:r>
            <a:endParaRPr lang="en-US" altLang="zh-CN" sz="1400" smtClean="0"/>
          </a:p>
          <a:p>
            <a:pPr marL="228600" indent="-228600">
              <a:buAutoNum type="arabicParenR"/>
            </a:pPr>
            <a:r>
              <a:rPr lang="en-US" altLang="zh-CN" sz="1400" smtClean="0"/>
              <a:t>BossGroup </a:t>
            </a:r>
            <a:r>
              <a:rPr lang="zh-CN" altLang="en-US" sz="1400" smtClean="0"/>
              <a:t>和 </a:t>
            </a:r>
            <a:r>
              <a:rPr lang="en-US" altLang="zh-CN" sz="1400" smtClean="0"/>
              <a:t>WorkerGroup </a:t>
            </a:r>
            <a:r>
              <a:rPr lang="zh-CN" altLang="en-US" sz="1400" smtClean="0"/>
              <a:t>类型都是 </a:t>
            </a:r>
            <a:r>
              <a:rPr lang="en-US" altLang="zh-CN" sz="1400" smtClean="0"/>
              <a:t>NioEventLoopGroup</a:t>
            </a:r>
            <a:endParaRPr lang="en-US" altLang="zh-CN" sz="1400" smtClean="0"/>
          </a:p>
          <a:p>
            <a:pPr marL="228600" indent="-228600">
              <a:buAutoNum type="arabicParenR"/>
            </a:pPr>
            <a:r>
              <a:rPr lang="en-US" altLang="zh-CN" sz="1400" smtClean="0"/>
              <a:t>NioEventLoopGroup </a:t>
            </a:r>
            <a:r>
              <a:rPr lang="zh-CN" altLang="en-US" sz="1400" smtClean="0"/>
              <a:t>相当于一个事件循环组</a:t>
            </a:r>
            <a:r>
              <a:rPr lang="en-US" altLang="zh-CN" sz="1400" smtClean="0"/>
              <a:t>, </a:t>
            </a:r>
            <a:r>
              <a:rPr lang="zh-CN" altLang="en-US" sz="1400" smtClean="0"/>
              <a:t>这个组中含有多个事件循环 ，每一个事件循环是 </a:t>
            </a:r>
            <a:r>
              <a:rPr lang="en-US" altLang="zh-CN" sz="1400" smtClean="0"/>
              <a:t>NioEventLoop</a:t>
            </a:r>
            <a:endParaRPr lang="en-US" altLang="zh-CN" sz="1400" smtClean="0"/>
          </a:p>
          <a:p>
            <a:pPr marL="228600" indent="-228600">
              <a:buAutoNum type="arabicParenR"/>
            </a:pPr>
            <a:r>
              <a:rPr lang="en-US" altLang="zh-CN" sz="1400" smtClean="0"/>
              <a:t>NioEventLoop </a:t>
            </a:r>
            <a:r>
              <a:rPr lang="zh-CN" altLang="en-US" sz="1400" smtClean="0"/>
              <a:t>表示一个不断循环的执行处理任务的线程， </a:t>
            </a:r>
            <a:r>
              <a:rPr lang="zh-CN" altLang="en-US" sz="1400"/>
              <a:t>每</a:t>
            </a:r>
            <a:r>
              <a:rPr lang="zh-CN" altLang="en-US" sz="1400" smtClean="0"/>
              <a:t>个</a:t>
            </a:r>
            <a:r>
              <a:rPr lang="en-US" altLang="zh-CN" sz="1400"/>
              <a:t>NioEventLoop </a:t>
            </a:r>
            <a:r>
              <a:rPr lang="zh-CN" altLang="en-US" sz="1400"/>
              <a:t>都</a:t>
            </a:r>
            <a:r>
              <a:rPr lang="zh-CN" altLang="en-US" sz="1400" smtClean="0"/>
              <a:t>有一个</a:t>
            </a:r>
            <a:r>
              <a:rPr lang="en-US" altLang="zh-CN" sz="1400" smtClean="0"/>
              <a:t>selector , </a:t>
            </a:r>
            <a:r>
              <a:rPr lang="zh-CN" altLang="en-US" sz="1400" smtClean="0"/>
              <a:t>用于监听绑定在其上的</a:t>
            </a:r>
            <a:r>
              <a:rPr lang="en-US" altLang="zh-CN" sz="1400" smtClean="0"/>
              <a:t>socket</a:t>
            </a:r>
            <a:r>
              <a:rPr lang="zh-CN" altLang="en-US" sz="1400" smtClean="0"/>
              <a:t>的网络通讯</a:t>
            </a:r>
            <a:endParaRPr lang="en-US" altLang="zh-CN" sz="1400" smtClean="0"/>
          </a:p>
          <a:p>
            <a:pPr marL="228600" indent="-228600">
              <a:buAutoNum type="arabicParenR"/>
            </a:pPr>
            <a:r>
              <a:rPr lang="en-US" altLang="zh-CN" sz="1400" smtClean="0"/>
              <a:t>NioEventLoopGroup </a:t>
            </a:r>
            <a:r>
              <a:rPr lang="zh-CN" altLang="en-US" sz="1400" smtClean="0"/>
              <a:t>可以有多个线程</a:t>
            </a:r>
            <a:r>
              <a:rPr lang="en-US" altLang="zh-CN" sz="1400" smtClean="0"/>
              <a:t>, </a:t>
            </a:r>
            <a:r>
              <a:rPr lang="zh-CN" altLang="en-US" sz="1400" smtClean="0"/>
              <a:t>即可以含有多个</a:t>
            </a:r>
            <a:r>
              <a:rPr lang="en-US" altLang="zh-CN" sz="1400" smtClean="0"/>
              <a:t>NioEventLoop</a:t>
            </a:r>
            <a:endParaRPr lang="en-US" altLang="zh-CN" sz="1400" smtClean="0"/>
          </a:p>
          <a:p>
            <a:pPr marL="228600" indent="-228600">
              <a:buAutoNum type="arabicParenR"/>
            </a:pPr>
            <a:r>
              <a:rPr lang="zh-CN" altLang="en-US" sz="1400" smtClean="0"/>
              <a:t>每个</a:t>
            </a:r>
            <a:r>
              <a:rPr lang="en-US" altLang="zh-CN" sz="1400" smtClean="0"/>
              <a:t>Boss NioEventLoop </a:t>
            </a:r>
            <a:r>
              <a:rPr lang="zh-CN" altLang="en-US" sz="1400" smtClean="0"/>
              <a:t>循环执行的步骤有</a:t>
            </a:r>
            <a:r>
              <a:rPr lang="en-US" altLang="zh-CN" sz="1400" smtClean="0"/>
              <a:t>3</a:t>
            </a:r>
            <a:r>
              <a:rPr lang="zh-CN" altLang="en-US" sz="1400" smtClean="0"/>
              <a:t>步</a:t>
            </a:r>
            <a:endParaRPr lang="en-US" altLang="zh-CN" sz="1400" smtClean="0"/>
          </a:p>
          <a:p>
            <a:pPr marL="342900" indent="-342900">
              <a:buAutoNum type="arabicPeriod"/>
            </a:pPr>
            <a:r>
              <a:rPr lang="zh-CN" altLang="en-US" sz="1400" smtClean="0"/>
              <a:t>轮询</a:t>
            </a:r>
            <a:r>
              <a:rPr lang="en-US" altLang="zh-CN" sz="1400" smtClean="0"/>
              <a:t>accept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accept </a:t>
            </a:r>
            <a:r>
              <a:rPr lang="zh-CN" altLang="en-US" sz="1400" smtClean="0"/>
              <a:t>事件 </a:t>
            </a:r>
            <a:r>
              <a:rPr lang="en-US" altLang="zh-CN" sz="1400" smtClean="0"/>
              <a:t>, </a:t>
            </a:r>
            <a:r>
              <a:rPr lang="zh-CN" altLang="en-US" sz="1400" smtClean="0"/>
              <a:t>与</a:t>
            </a:r>
            <a:r>
              <a:rPr lang="en-US" altLang="zh-CN" sz="1400" smtClean="0"/>
              <a:t>client</a:t>
            </a:r>
            <a:r>
              <a:rPr lang="zh-CN" altLang="en-US" sz="1400"/>
              <a:t>建</a:t>
            </a:r>
            <a:r>
              <a:rPr lang="zh-CN" altLang="en-US" sz="1400" smtClean="0"/>
              <a:t>立连接 </a:t>
            </a:r>
            <a:r>
              <a:rPr lang="en-US" altLang="zh-CN" sz="1400" smtClean="0"/>
              <a:t>, </a:t>
            </a:r>
            <a:r>
              <a:rPr lang="zh-CN" altLang="en-US" sz="1400" smtClean="0"/>
              <a:t>生成</a:t>
            </a:r>
            <a:r>
              <a:rPr lang="en-US" altLang="zh-CN" sz="1400" smtClean="0"/>
              <a:t>NioScocketChannel , </a:t>
            </a:r>
            <a:r>
              <a:rPr lang="zh-CN" altLang="en-US" sz="1400" smtClean="0"/>
              <a:t>并将其注册到某个</a:t>
            </a:r>
            <a:r>
              <a:rPr lang="en-US" altLang="zh-CN" sz="1400" smtClean="0"/>
              <a:t>worker NIOEventLoop </a:t>
            </a:r>
            <a:r>
              <a:rPr lang="zh-CN" altLang="en-US" sz="1400" smtClean="0"/>
              <a:t>上的 </a:t>
            </a:r>
            <a:r>
              <a:rPr lang="en-US" altLang="zh-CN" sz="1400" smtClean="0"/>
              <a:t>selector </a:t>
            </a:r>
            <a:endParaRPr lang="en-US" altLang="zh-CN" sz="1400" smtClean="0"/>
          </a:p>
          <a:p>
            <a:pPr marL="342900" indent="-342900">
              <a:buAutoNum type="arabicPeriod"/>
            </a:pPr>
            <a:r>
              <a:rPr lang="zh-CN" altLang="en-US" sz="1400"/>
              <a:t>处</a:t>
            </a:r>
            <a:r>
              <a:rPr lang="zh-CN" altLang="en-US" sz="1400" smtClean="0"/>
              <a:t>理任务队列的任务 ， 即 </a:t>
            </a:r>
            <a:r>
              <a:rPr lang="en-US" altLang="zh-CN" sz="1400" smtClean="0"/>
              <a:t>runAllTasks</a:t>
            </a:r>
            <a:endParaRPr lang="en-US" altLang="zh-CN" sz="1400" smtClean="0"/>
          </a:p>
          <a:p>
            <a:r>
              <a:rPr lang="en-US" altLang="zh-CN" sz="1400" smtClean="0"/>
              <a:t>7) </a:t>
            </a:r>
            <a:r>
              <a:rPr lang="zh-CN" altLang="en-US" sz="1400" smtClean="0"/>
              <a:t>每个 </a:t>
            </a:r>
            <a:r>
              <a:rPr lang="en-US" altLang="zh-CN" sz="1400" smtClean="0"/>
              <a:t>Worker NIOEventLoop </a:t>
            </a:r>
            <a:r>
              <a:rPr lang="zh-CN" altLang="en-US" sz="1400" smtClean="0"/>
              <a:t>循环执行的步骤</a:t>
            </a:r>
            <a:endParaRPr lang="en-US" altLang="zh-CN" sz="1400" smtClean="0"/>
          </a:p>
          <a:p>
            <a:pPr marL="342900" indent="-342900">
              <a:buAutoNum type="arabicPeriod"/>
            </a:pPr>
            <a:r>
              <a:rPr lang="zh-CN" altLang="en-US" sz="1400" smtClean="0"/>
              <a:t>轮询</a:t>
            </a:r>
            <a:r>
              <a:rPr lang="en-US" altLang="zh-CN" sz="1400" smtClean="0"/>
              <a:t>read, write </a:t>
            </a:r>
            <a:r>
              <a:rPr lang="zh-CN" altLang="en-US" sz="1400" smtClean="0"/>
              <a:t>事件</a:t>
            </a:r>
            <a:endParaRPr lang="en-US" altLang="zh-CN" sz="1400" smtClean="0"/>
          </a:p>
          <a:p>
            <a:pPr marL="342900" indent="-342900">
              <a:buAutoNum type="arabicPeriod"/>
            </a:pPr>
            <a:r>
              <a:rPr lang="zh-CN" altLang="en-US" sz="1400"/>
              <a:t>处</a:t>
            </a:r>
            <a:r>
              <a:rPr lang="zh-CN" altLang="en-US" sz="1400" smtClean="0"/>
              <a:t>理</a:t>
            </a:r>
            <a:r>
              <a:rPr lang="en-US" altLang="zh-CN" sz="1400" smtClean="0"/>
              <a:t>i/o</a:t>
            </a:r>
            <a:r>
              <a:rPr lang="zh-CN" altLang="en-US" sz="1400" smtClean="0"/>
              <a:t>事件， 即</a:t>
            </a:r>
            <a:r>
              <a:rPr lang="en-US" altLang="zh-CN" sz="1400" smtClean="0"/>
              <a:t>read , write </a:t>
            </a:r>
            <a:r>
              <a:rPr lang="zh-CN" altLang="en-US" sz="1400" smtClean="0"/>
              <a:t>事件，在对应</a:t>
            </a:r>
            <a:r>
              <a:rPr lang="en-US" altLang="zh-CN" sz="1400" smtClean="0"/>
              <a:t>NioScocketChannel </a:t>
            </a:r>
            <a:r>
              <a:rPr lang="zh-CN" altLang="en-US" sz="1400" smtClean="0"/>
              <a:t>处理</a:t>
            </a:r>
            <a:endParaRPr lang="en-US" altLang="zh-CN" sz="1400" smtClean="0"/>
          </a:p>
          <a:p>
            <a:pPr marL="342900" indent="-342900">
              <a:buFontTx/>
              <a:buAutoNum type="arabicPeriod"/>
            </a:pPr>
            <a:r>
              <a:rPr lang="zh-CN" altLang="en-US" sz="1400"/>
              <a:t>处理任务队列的任务 ， 即 </a:t>
            </a:r>
            <a:r>
              <a:rPr lang="en-US" altLang="zh-CN" sz="1400" smtClean="0"/>
              <a:t>runAllTasks</a:t>
            </a:r>
            <a:endParaRPr lang="en-US" altLang="zh-CN" sz="1400"/>
          </a:p>
          <a:p>
            <a:r>
              <a:rPr lang="en-US" altLang="zh-CN" sz="1400" smtClean="0"/>
              <a:t>8) </a:t>
            </a:r>
            <a:r>
              <a:rPr lang="zh-CN" altLang="en-US" sz="1400" smtClean="0"/>
              <a:t>每个</a:t>
            </a:r>
            <a:r>
              <a:rPr lang="en-US" altLang="zh-CN" sz="1400"/>
              <a:t>Worker NIOEventLoop </a:t>
            </a:r>
            <a:r>
              <a:rPr lang="en-US" altLang="zh-CN" sz="1400" smtClean="0"/>
              <a:t> </a:t>
            </a:r>
            <a:r>
              <a:rPr lang="zh-CN" altLang="en-US" sz="1400" smtClean="0"/>
              <a:t>处理业务时，会使用</a:t>
            </a:r>
            <a:r>
              <a:rPr lang="en-US" altLang="zh-CN" sz="1400" smtClean="0"/>
              <a:t>pipeline(</a:t>
            </a:r>
            <a:r>
              <a:rPr lang="zh-CN" altLang="en-US" sz="1400" smtClean="0"/>
              <a:t>管道</a:t>
            </a:r>
            <a:r>
              <a:rPr lang="en-US" altLang="zh-CN" sz="1400" smtClean="0"/>
              <a:t>), pipeline </a:t>
            </a:r>
            <a:r>
              <a:rPr lang="zh-CN" altLang="en-US" sz="1400" smtClean="0"/>
              <a:t>中包含了 </a:t>
            </a:r>
            <a:r>
              <a:rPr lang="en-US" altLang="zh-CN" sz="1400" smtClean="0"/>
              <a:t>channel , </a:t>
            </a:r>
            <a:r>
              <a:rPr lang="zh-CN" altLang="en-US" sz="1400" smtClean="0"/>
              <a:t>即通过</a:t>
            </a:r>
            <a:r>
              <a:rPr lang="en-US" altLang="zh-CN" sz="1400" smtClean="0"/>
              <a:t>pipeline </a:t>
            </a:r>
            <a:r>
              <a:rPr lang="zh-CN" altLang="en-US" sz="1400" smtClean="0"/>
              <a:t>可以获取到对应通道</a:t>
            </a:r>
            <a:r>
              <a:rPr lang="en-US" altLang="zh-CN" sz="1400" smtClean="0"/>
              <a:t>, </a:t>
            </a:r>
            <a:r>
              <a:rPr lang="zh-CN" altLang="en-US" sz="1400" smtClean="0"/>
              <a:t>管道中维护了很多的 处理器</a:t>
            </a:r>
            <a:endParaRPr lang="en-US" altLang="zh-CN" sz="14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快速入门实例</a:t>
            </a:r>
            <a:r>
              <a:rPr lang="en-US" altLang="zh-CN" sz="2200" b="1" smtClean="0"/>
              <a:t>-TCP</a:t>
            </a:r>
            <a:r>
              <a:rPr lang="zh-CN" altLang="en-US" sz="2200" b="1" smtClean="0"/>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端口监听，客户端能发送消息给服务器 </a:t>
            </a:r>
            <a:r>
              <a:rPr lang="en-US" altLang="zh-CN" smtClean="0"/>
              <a:t>"hello, </a:t>
            </a:r>
            <a:r>
              <a:rPr lang="zh-CN" altLang="en-US" smtClean="0"/>
              <a:t>服务器</a:t>
            </a:r>
            <a:r>
              <a:rPr lang="en-US" altLang="zh-CN" smtClean="0"/>
              <a:t>~"</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smtClean="0"/>
              <a:t>客户端</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的：对</a:t>
            </a:r>
            <a:r>
              <a:rPr lang="en-US" altLang="zh-CN" smtClean="0"/>
              <a:t>Netty </a:t>
            </a:r>
            <a:r>
              <a:rPr lang="zh-CN" altLang="en-US"/>
              <a:t>线</a:t>
            </a:r>
            <a:r>
              <a:rPr lang="zh-CN" altLang="en-US" smtClean="0"/>
              <a:t>程模型 有一个</a:t>
            </a:r>
            <a:r>
              <a:rPr lang="zh-CN" altLang="en-US"/>
              <a:t>初步</a:t>
            </a:r>
            <a:r>
              <a:rPr lang="zh-CN" altLang="en-US" smtClean="0"/>
              <a:t>认识</a:t>
            </a:r>
            <a:r>
              <a:rPr lang="en-US" altLang="zh-CN" smtClean="0"/>
              <a:t>, </a:t>
            </a:r>
            <a:r>
              <a:rPr lang="zh-CN" altLang="en-US" smtClean="0"/>
              <a:t>便于理解</a:t>
            </a:r>
            <a:r>
              <a:rPr lang="en-US" altLang="zh-CN" smtClean="0"/>
              <a:t>Netty </a:t>
            </a:r>
            <a:r>
              <a:rPr lang="zh-CN" altLang="en-US" smtClean="0"/>
              <a:t>模型理论</a:t>
            </a:r>
            <a:endParaRPr lang="en-US" altLang="zh-CN" smtClean="0"/>
          </a:p>
          <a:p>
            <a:pPr marL="342900" indent="-342900">
              <a:buAutoNum type="arabicParenR"/>
            </a:pPr>
            <a:r>
              <a:rPr lang="zh-CN" altLang="en-US" smtClean="0"/>
              <a:t>看老师代码演示</a:t>
            </a:r>
            <a:endParaRPr lang="en-US" altLang="zh-CN" smtClean="0"/>
          </a:p>
          <a:p>
            <a:r>
              <a:rPr lang="en-US" altLang="zh-CN" smtClean="0"/>
              <a:t>5.1 </a:t>
            </a:r>
            <a:r>
              <a:rPr lang="zh-CN" altLang="en-US" smtClean="0"/>
              <a:t>编写服务端  </a:t>
            </a:r>
            <a:r>
              <a:rPr lang="en-US" altLang="zh-CN" smtClean="0"/>
              <a:t>5.2 </a:t>
            </a:r>
            <a:r>
              <a:rPr lang="zh-CN" altLang="en-US" smtClean="0"/>
              <a:t>编写客户端 </a:t>
            </a:r>
            <a:r>
              <a:rPr lang="en-US" altLang="zh-CN" smtClean="0"/>
              <a:t>5.3 </a:t>
            </a:r>
            <a:r>
              <a:rPr lang="zh-CN" altLang="en-US" smtClean="0"/>
              <a:t>对</a:t>
            </a:r>
            <a:r>
              <a:rPr lang="en-US" altLang="zh-CN" smtClean="0"/>
              <a:t>netty </a:t>
            </a:r>
            <a:r>
              <a:rPr lang="zh-CN" altLang="en-US" smtClean="0"/>
              <a:t>程序进行分析，看看</a:t>
            </a:r>
            <a:r>
              <a:rPr lang="en-US" altLang="zh-CN" smtClean="0"/>
              <a:t>netty</a:t>
            </a:r>
            <a:r>
              <a:rPr lang="zh-CN" altLang="en-US"/>
              <a:t>模</a:t>
            </a:r>
            <a:r>
              <a:rPr lang="zh-CN" altLang="en-US" smtClean="0"/>
              <a:t>型特点</a:t>
            </a:r>
            <a:endParaRPr lang="en-US" altLang="zh-CN"/>
          </a:p>
          <a:p>
            <a:endParaRPr lang="en-US" altLang="zh-CN" smtClean="0"/>
          </a:p>
          <a:p>
            <a:r>
              <a:rPr lang="zh-CN" altLang="en-US" b="1" smtClean="0"/>
              <a:t>说明</a:t>
            </a:r>
            <a:r>
              <a:rPr lang="en-US" altLang="zh-CN" b="1" smtClean="0"/>
              <a:t>: </a:t>
            </a:r>
            <a:r>
              <a:rPr lang="zh-CN" altLang="en-US" smtClean="0"/>
              <a:t>创</a:t>
            </a:r>
            <a:r>
              <a:rPr lang="zh-CN" altLang="en-US"/>
              <a:t>建</a:t>
            </a:r>
            <a:r>
              <a:rPr lang="en-US" altLang="zh-CN"/>
              <a:t>Maven</a:t>
            </a:r>
            <a:r>
              <a:rPr lang="zh-CN" altLang="en-US"/>
              <a:t>项目</a:t>
            </a:r>
            <a:r>
              <a:rPr lang="zh-CN" altLang="en-US" smtClean="0"/>
              <a:t>，</a:t>
            </a:r>
            <a:r>
              <a:rPr lang="zh-CN" altLang="en-US"/>
              <a:t>并</a:t>
            </a:r>
            <a:r>
              <a:rPr lang="zh-CN" altLang="en-US" smtClean="0"/>
              <a:t>引</a:t>
            </a:r>
            <a:r>
              <a:rPr lang="zh-CN" altLang="en-US"/>
              <a:t>入</a:t>
            </a:r>
            <a:r>
              <a:rPr lang="en-US" altLang="zh-CN" smtClean="0"/>
              <a:t>Netty </a:t>
            </a:r>
            <a:r>
              <a:rPr lang="zh-CN" altLang="en-US" smtClean="0"/>
              <a:t>包</a:t>
            </a:r>
            <a:endParaRPr lang="en-US" altLang="zh-CN" smtClean="0"/>
          </a:p>
        </p:txBody>
      </p:sp>
      <p:graphicFrame>
        <p:nvGraphicFramePr>
          <p:cNvPr id="4" name="对象 3"/>
          <p:cNvGraphicFramePr>
            <a:graphicFrameLocks noChangeAspect="1"/>
          </p:cNvGraphicFramePr>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0954" name="包装程序外壳对象" showAsIcon="1" r:id="rId1" imgW="1047750" imgH="523875" progId="Package">
                  <p:embed/>
                </p:oleObj>
              </mc:Choice>
              <mc:Fallback>
                <p:oleObj name="包装程序外壳对象" showAsIcon="1" r:id="rId1" imgW="1047750" imgH="523875" progId="Package">
                  <p:embed/>
                  <p:pic>
                    <p:nvPicPr>
                      <p:cNvPr id="0" name="图片 250953"/>
                      <p:cNvPicPr/>
                      <p:nvPr/>
                    </p:nvPicPr>
                    <p:blipFill>
                      <a:blip r:embed="rId2"/>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0955" name="包装程序外壳对象" showAsIcon="1" r:id="rId3" imgW="2000250" imgH="523875" progId="Package">
                  <p:embed/>
                </p:oleObj>
              </mc:Choice>
              <mc:Fallback>
                <p:oleObj name="包装程序外壳对象" showAsIcon="1" r:id="rId3" imgW="2000250" imgH="523875" progId="Package">
                  <p:embed/>
                  <p:pic>
                    <p:nvPicPr>
                      <p:cNvPr id="0" name="图片 250954"/>
                      <p:cNvPicPr/>
                      <p:nvPr/>
                    </p:nvPicPr>
                    <p:blipFill>
                      <a:blip r:embed="rId4"/>
                      <a:stretch>
                        <a:fillRect/>
                      </a:stretch>
                    </p:blipFill>
                    <p:spPr>
                      <a:xfrm>
                        <a:off x="2214315" y="4392463"/>
                        <a:ext cx="2682875"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smtClean="0">
                <a:solidFill>
                  <a:srgbClr val="0070C0"/>
                </a:solidFill>
              </a:rPr>
              <a:t>任</a:t>
            </a:r>
            <a:r>
              <a:rPr lang="zh-CN" altLang="en-US" sz="2000" b="1">
                <a:solidFill>
                  <a:srgbClr val="0070C0"/>
                </a:solidFill>
              </a:rPr>
              <a:t>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smtClean="0">
              <a:solidFill>
                <a:srgbClr val="0070C0"/>
              </a:solidFill>
            </a:endParaRPr>
          </a:p>
          <a:p>
            <a:pPr fontAlgn="base"/>
            <a:endParaRPr lang="en-US" altLang="zh-CN" smtClean="0"/>
          </a:p>
          <a:p>
            <a:pPr marL="342900" indent="-342900" fontAlgn="base">
              <a:buAutoNum type="arabicParenR"/>
            </a:pPr>
            <a:r>
              <a:rPr lang="zh-CN" altLang="en-US" smtClean="0">
                <a:latin typeface="Arial" panose="020B0604020202020204" pitchFamily="34" charset="0"/>
                <a:cs typeface="Arial" panose="020B0604020202020204" pitchFamily="34" charset="0"/>
              </a:rPr>
              <a:t>用</a:t>
            </a:r>
            <a:r>
              <a:rPr lang="zh-CN" altLang="en-US">
                <a:latin typeface="Arial" panose="020B0604020202020204" pitchFamily="34" charset="0"/>
                <a:cs typeface="Arial" panose="020B0604020202020204" pitchFamily="34" charset="0"/>
              </a:rPr>
              <a:t>户程序自定义的普通任</a:t>
            </a:r>
            <a:r>
              <a:rPr lang="zh-CN" altLang="en-US" smtClean="0">
                <a:latin typeface="Arial" panose="020B0604020202020204" pitchFamily="34" charset="0"/>
                <a:cs typeface="Arial" panose="020B0604020202020204" pitchFamily="34" charset="0"/>
              </a:rPr>
              <a:t>务 </a:t>
            </a:r>
            <a:r>
              <a:rPr lang="en-US" altLang="zh-CN" smtClean="0">
                <a:latin typeface="Arial" panose="020B0604020202020204" pitchFamily="34" charset="0"/>
                <a:cs typeface="Arial" panose="020B0604020202020204" pitchFamily="34" charset="0"/>
              </a:rPr>
              <a:t>[</a:t>
            </a:r>
            <a:r>
              <a:rPr lang="zh-CN" altLang="en-US" sz="1400" smtClean="0">
                <a:latin typeface="Arial" panose="020B0604020202020204" pitchFamily="34" charset="0"/>
                <a:cs typeface="Arial" panose="020B0604020202020204" pitchFamily="34" charset="0"/>
              </a:rPr>
              <a:t>举例说明</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fontAlgn="base">
              <a:buAutoNum type="arabicParenR"/>
            </a:pPr>
            <a:endParaRPr lang="en-US" altLang="zh-CN">
              <a:latin typeface="Arial" panose="020B0604020202020204" pitchFamily="34" charset="0"/>
              <a:cs typeface="Arial" panose="020B0604020202020204" pitchFamily="34" charset="0"/>
            </a:endParaRPr>
          </a:p>
          <a:p>
            <a:pPr marL="342900" indent="-342900" fontAlgn="base">
              <a:buFontTx/>
              <a:buAutoNum type="arabicParenR"/>
            </a:pPr>
            <a:r>
              <a:rPr lang="zh-CN" altLang="en-US">
                <a:latin typeface="Arial" panose="020B0604020202020204" pitchFamily="34" charset="0"/>
                <a:cs typeface="Arial" panose="020B0604020202020204" pitchFamily="34" charset="0"/>
              </a:rPr>
              <a:t>用户自定义定时任</a:t>
            </a:r>
            <a:r>
              <a:rPr lang="zh-CN" altLang="en-US" smtClean="0">
                <a:latin typeface="Arial" panose="020B0604020202020204" pitchFamily="34" charset="0"/>
                <a:cs typeface="Arial" panose="020B0604020202020204" pitchFamily="34" charset="0"/>
              </a:rPr>
              <a:t>务</a:t>
            </a:r>
            <a:br>
              <a:rPr lang="en-US" altLang="zh-CN" smtClean="0">
                <a:latin typeface="Arial" panose="020B0604020202020204" pitchFamily="34" charset="0"/>
                <a:cs typeface="Arial" panose="020B0604020202020204" pitchFamily="34" charset="0"/>
              </a:rPr>
            </a:br>
            <a:endParaRPr lang="en-US" altLang="zh-CN" smtClean="0">
              <a:latin typeface="Arial" panose="020B0604020202020204" pitchFamily="34" charset="0"/>
              <a:cs typeface="Arial" panose="020B0604020202020204" pitchFamily="34" charset="0"/>
            </a:endParaRPr>
          </a:p>
          <a:p>
            <a:pPr marL="342900" indent="-342900" fontAlgn="base">
              <a:buAutoNum type="arabicParenR"/>
            </a:pPr>
            <a:r>
              <a:rPr lang="zh-CN" altLang="en-US" smtClean="0">
                <a:latin typeface="Arial" panose="020B0604020202020204" pitchFamily="34" charset="0"/>
                <a:cs typeface="Arial" panose="020B0604020202020204" pitchFamily="34" charset="0"/>
              </a:rPr>
              <a:t>非</a:t>
            </a:r>
            <a:r>
              <a:rPr lang="zh-CN" altLang="en-US">
                <a:latin typeface="Arial" panose="020B0604020202020204" pitchFamily="34" charset="0"/>
                <a:cs typeface="Arial" panose="020B0604020202020204" pitchFamily="34" charset="0"/>
              </a:rPr>
              <a:t>当前 </a:t>
            </a:r>
            <a:r>
              <a:rPr lang="en-US" altLang="zh-CN">
                <a:latin typeface="Arial" panose="020B0604020202020204" pitchFamily="34" charset="0"/>
                <a:cs typeface="Arial" panose="020B0604020202020204" pitchFamily="34" charset="0"/>
              </a:rPr>
              <a:t>Reactor </a:t>
            </a:r>
            <a:r>
              <a:rPr lang="zh-CN" altLang="en-US">
                <a:latin typeface="Arial" panose="020B0604020202020204" pitchFamily="34" charset="0"/>
                <a:cs typeface="Arial" panose="020B0604020202020204" pitchFamily="34" charset="0"/>
              </a:rPr>
              <a:t>线程调用 </a:t>
            </a:r>
            <a:r>
              <a:rPr lang="en-US" altLang="zh-CN">
                <a:latin typeface="Arial" panose="020B0604020202020204" pitchFamily="34" charset="0"/>
                <a:cs typeface="Arial" panose="020B0604020202020204" pitchFamily="34" charset="0"/>
              </a:rPr>
              <a:t>Channel </a:t>
            </a:r>
            <a:r>
              <a:rPr lang="zh-CN" altLang="en-US">
                <a:latin typeface="Arial" panose="020B0604020202020204" pitchFamily="34" charset="0"/>
                <a:cs typeface="Arial" panose="020B0604020202020204" pitchFamily="34" charset="0"/>
              </a:rPr>
              <a:t>的各种方</a:t>
            </a:r>
            <a:r>
              <a:rPr lang="zh-CN" altLang="en-US" smtClean="0">
                <a:latin typeface="Arial" panose="020B0604020202020204" pitchFamily="34" charset="0"/>
                <a:cs typeface="Arial" panose="020B0604020202020204" pitchFamily="34" charset="0"/>
              </a:rPr>
              <a:t>法</a:t>
            </a:r>
            <a:br>
              <a:rPr lang="en-US" altLang="zh-CN" smtClean="0">
                <a:latin typeface="Arial" panose="020B0604020202020204" pitchFamily="34" charset="0"/>
                <a:cs typeface="Arial" panose="020B0604020202020204" pitchFamily="34" charset="0"/>
              </a:rPr>
            </a:br>
            <a:br>
              <a:rPr lang="en-US" altLang="zh-CN">
                <a:latin typeface="Arial" panose="020B0604020202020204" pitchFamily="34" charset="0"/>
                <a:cs typeface="Arial" panose="020B0604020202020204"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a:t>
            </a:r>
            <a:r>
              <a:rPr lang="zh-CN" altLang="en-US" b="1" smtClean="0">
                <a:solidFill>
                  <a:srgbClr val="EA0000"/>
                </a:solidFill>
              </a:rPr>
              <a:t>费</a:t>
            </a:r>
            <a:br>
              <a:rPr lang="en-US" altLang="zh-CN" smtClean="0"/>
            </a:br>
            <a:endParaRPr lang="en-US" altLang="zh-CN" smtClean="0">
              <a:latin typeface="Arial" panose="020B0604020202020204" pitchFamily="34" charset="0"/>
              <a:cs typeface="Arial" panose="020B0604020202020204" pitchFamily="34" charset="0"/>
            </a:endParaRPr>
          </a:p>
          <a:p>
            <a:pPr marL="342900" indent="-342900" fontAlgn="base">
              <a:buAutoNum type="arabicParenR"/>
            </a:pPr>
            <a:endParaRPr lang="en-US" altLang="zh-CN">
              <a:latin typeface="Arial" panose="020B0604020202020204" pitchFamily="34" charset="0"/>
              <a:cs typeface="Arial" panose="020B0604020202020204" pitchFamily="34" charset="0"/>
            </a:endParaRPr>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a:t>
            </a:r>
            <a:r>
              <a:rPr lang="zh-CN" altLang="en-US" sz="2000" b="1" smtClean="0">
                <a:solidFill>
                  <a:srgbClr val="0070C0"/>
                </a:solidFill>
              </a:rPr>
              <a:t>案再说明</a:t>
            </a:r>
            <a:endParaRPr lang="en-US" altLang="zh-CN" sz="2000" b="1" smtClean="0">
              <a:solidFill>
                <a:srgbClr val="0070C0"/>
              </a:solidFill>
            </a:endParaRPr>
          </a:p>
          <a:p>
            <a:pPr marL="342900" indent="-342900" fontAlgn="base">
              <a:buAutoNum type="arabicParenR"/>
            </a:pPr>
            <a:r>
              <a:rPr lang="en-US" altLang="zh-CN" smtClean="0"/>
              <a:t>Netty </a:t>
            </a:r>
            <a:r>
              <a:rPr lang="zh-CN" altLang="en-US"/>
              <a:t>抽象出两组</a:t>
            </a:r>
            <a:r>
              <a:rPr lang="zh-CN" altLang="en-US" b="1"/>
              <a:t>线程池</a:t>
            </a:r>
            <a:r>
              <a:rPr lang="zh-CN" altLang="en-US"/>
              <a:t>，</a:t>
            </a:r>
            <a:r>
              <a:rPr lang="en-US" altLang="zh-CN"/>
              <a:t>BossGroup </a:t>
            </a:r>
            <a:r>
              <a:rPr lang="zh-CN" altLang="en-US"/>
              <a:t>专门负责接收</a:t>
            </a:r>
            <a:r>
              <a:rPr lang="zh-CN" altLang="en-US" smtClean="0"/>
              <a:t>客户</a:t>
            </a:r>
            <a:r>
              <a:rPr lang="zh-CN" altLang="en-US"/>
              <a:t>端连接，</a:t>
            </a:r>
            <a:r>
              <a:rPr lang="en-US" altLang="zh-CN"/>
              <a:t>WorkerGroup </a:t>
            </a:r>
            <a:r>
              <a:rPr lang="zh-CN" altLang="en-US"/>
              <a:t>专门负责网络读写操作</a:t>
            </a:r>
            <a:r>
              <a:rPr lang="zh-CN" altLang="en-US" smtClean="0"/>
              <a:t>。</a:t>
            </a:r>
            <a:endParaRPr lang="en-US" altLang="zh-CN" smtClean="0"/>
          </a:p>
          <a:p>
            <a:pPr marL="342900" indent="-342900" fontAlgn="base">
              <a:buAutoNum type="arabicParenR"/>
            </a:pPr>
            <a:r>
              <a:rPr lang="en-US" altLang="zh-CN" smtClean="0"/>
              <a:t>NioEventLoop </a:t>
            </a:r>
            <a:r>
              <a:rPr lang="zh-CN" altLang="en-US"/>
              <a:t>表示一个不断循环执行处</a:t>
            </a:r>
            <a:r>
              <a:rPr lang="zh-CN" altLang="en-US" smtClean="0"/>
              <a:t>理任</a:t>
            </a:r>
            <a:r>
              <a:rPr lang="zh-CN" altLang="en-US"/>
              <a:t>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r>
              <a:rPr lang="zh-CN" altLang="en-US" smtClean="0"/>
              <a:t>。</a:t>
            </a:r>
            <a:endParaRPr lang="en-US" altLang="zh-CN" smtClean="0"/>
          </a:p>
          <a:p>
            <a:pPr marL="342900" indent="-342900" fontAlgn="base">
              <a:buAutoNum type="arabicParenR"/>
            </a:pPr>
            <a:r>
              <a:rPr lang="en-US" altLang="zh-CN" smtClean="0"/>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smtClean="0"/>
              <a:t>线程 </a:t>
            </a:r>
            <a:r>
              <a:rPr lang="en-US" altLang="zh-CN"/>
              <a:t>NioEventLoop </a:t>
            </a:r>
            <a:r>
              <a:rPr lang="zh-CN" altLang="en-US"/>
              <a:t>负</a:t>
            </a:r>
            <a:r>
              <a:rPr lang="zh-CN" altLang="en-US" smtClean="0"/>
              <a:t>责</a:t>
            </a:r>
            <a:endParaRPr lang="en-US" altLang="zh-CN" smtClean="0"/>
          </a:p>
          <a:p>
            <a:pPr fontAlgn="base"/>
            <a:endParaRPr lang="en-US" altLang="zh-CN"/>
          </a:p>
          <a:p>
            <a:pPr marL="285750" indent="-285750" fontAlgn="base">
              <a:buFont typeface="Arial" panose="020B0604020202020204" pitchFamily="34" charset="0"/>
              <a:buChar char="•"/>
            </a:pPr>
            <a:r>
              <a:rPr lang="en-US" altLang="zh-CN" smtClean="0"/>
              <a:t>      NioEventLoopGroup </a:t>
            </a:r>
            <a:r>
              <a:rPr lang="zh-CN" altLang="en-US"/>
              <a:t>下包含多个 </a:t>
            </a:r>
            <a:r>
              <a:rPr lang="en-US" altLang="zh-CN"/>
              <a:t>NioEventLoop</a:t>
            </a:r>
            <a:endParaRPr lang="en-US" altLang="zh-CN"/>
          </a:p>
          <a:p>
            <a:pPr marL="285750" indent="-285750" fontAlgn="base">
              <a:buFont typeface="Arial" panose="020B0604020202020204"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endParaRPr lang="en-US" altLang="zh-CN"/>
          </a:p>
          <a:p>
            <a:pPr marL="285750" indent="-285750" fontAlgn="base">
              <a:buFont typeface="Arial" panose="020B0604020202020204"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endParaRPr lang="en-US" altLang="zh-CN"/>
          </a:p>
          <a:p>
            <a:pPr marL="285750" indent="-285750" fontAlgn="base">
              <a:buFont typeface="Arial" panose="020B0604020202020204"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endParaRPr lang="zh-CN" altLang="en-US"/>
          </a:p>
          <a:p>
            <a:pPr marL="285750" indent="-285750" fontAlgn="base">
              <a:buFont typeface="Arial" panose="020B0604020202020204" pitchFamily="34" charset="0"/>
              <a:buChar char="•"/>
            </a:pPr>
            <a:r>
              <a:rPr lang="zh-CN" altLang="en-US"/>
              <a:t> 每个 </a:t>
            </a:r>
            <a:r>
              <a:rPr lang="en-US" altLang="zh-CN"/>
              <a:t>NioChannel </a:t>
            </a:r>
            <a:r>
              <a:rPr lang="zh-CN" altLang="en-US"/>
              <a:t>都绑定有一个自己的 </a:t>
            </a:r>
            <a:r>
              <a:rPr lang="en-US" altLang="zh-CN"/>
              <a:t>ChannelPipeline</a:t>
            </a:r>
            <a:endParaRPr lang="en-US" altLang="zh-CN"/>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smtClean="0">
                <a:solidFill>
                  <a:srgbClr val="0070C0"/>
                </a:solidFill>
              </a:rPr>
              <a:t>基本介绍</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异</a:t>
            </a:r>
            <a:r>
              <a:rPr lang="zh-CN" altLang="en-US"/>
              <a:t>步的概念和同步相对。当一个异步过程调用发出后，调用者不能立刻得到结果。实际处理这个调用</a:t>
            </a:r>
            <a:r>
              <a:rPr lang="zh-CN" altLang="en-US" smtClean="0"/>
              <a:t>的</a:t>
            </a:r>
            <a:r>
              <a:rPr lang="zh-CN" altLang="en-US"/>
              <a:t>组件</a:t>
            </a:r>
            <a:r>
              <a:rPr lang="zh-CN" altLang="en-US" smtClean="0"/>
              <a:t>在</a:t>
            </a:r>
            <a:r>
              <a:rPr lang="zh-CN" altLang="en-US"/>
              <a:t>完成后，通过状态、通知和回调来通知调用者</a:t>
            </a:r>
            <a:r>
              <a:rPr lang="zh-CN" altLang="en-US" smtClean="0"/>
              <a:t>。</a:t>
            </a:r>
            <a:endParaRPr lang="en-US" altLang="zh-CN" smtClean="0"/>
          </a:p>
          <a:p>
            <a:pPr marL="342900" indent="-342900">
              <a:buAutoNum type="arabicParenR"/>
            </a:pPr>
            <a:r>
              <a:rPr lang="en-US" altLang="zh-CN" smtClean="0"/>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smtClean="0"/>
              <a:t>。</a:t>
            </a:r>
            <a:endParaRPr lang="en-US" altLang="zh-CN" smtClean="0"/>
          </a:p>
          <a:p>
            <a:pPr marL="342900" indent="-342900">
              <a:buAutoNum type="arabicParenR"/>
            </a:pPr>
            <a:r>
              <a:rPr lang="zh-CN" altLang="en-US" smtClean="0"/>
              <a:t>调</a:t>
            </a:r>
            <a:r>
              <a:rPr lang="zh-CN" altLang="en-US"/>
              <a:t>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a:t>
            </a:r>
            <a:r>
              <a:rPr lang="zh-CN" altLang="en-US" smtClean="0"/>
              <a:t>果</a:t>
            </a:r>
            <a:endParaRPr lang="en-US" altLang="zh-CN" smtClean="0"/>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a:t>
            </a:r>
            <a:r>
              <a:rPr lang="zh-CN" altLang="en-US" smtClean="0"/>
              <a:t>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smtClean="0"/>
              <a:t>fun</a:t>
            </a:r>
            <a:r>
              <a:rPr lang="zh-CN" altLang="en-US" smtClean="0"/>
              <a:t>返</a:t>
            </a:r>
            <a:r>
              <a:rPr lang="zh-CN" altLang="en-US"/>
              <a:t>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smtClean="0"/>
              <a:t>Future</a:t>
            </a:r>
            <a:r>
              <a:rPr lang="zh-CN" altLang="en-US" smtClean="0"/>
              <a:t>去</a:t>
            </a:r>
            <a:r>
              <a:rPr lang="zh-CN" altLang="en-US"/>
              <a:t>监控方法 </a:t>
            </a:r>
            <a:r>
              <a:rPr lang="en-US" altLang="zh-CN"/>
              <a:t>fun </a:t>
            </a:r>
            <a:r>
              <a:rPr lang="zh-CN" altLang="en-US"/>
              <a:t>的处理过</a:t>
            </a:r>
            <a:r>
              <a:rPr lang="zh-CN" altLang="en-US" smtClean="0"/>
              <a:t>程</a:t>
            </a:r>
            <a:r>
              <a:rPr lang="en-US" altLang="zh-CN" smtClean="0"/>
              <a:t>(</a:t>
            </a:r>
            <a:r>
              <a:rPr lang="zh-CN" altLang="en-US" smtClean="0"/>
              <a:t>即 ： </a:t>
            </a:r>
            <a:r>
              <a:rPr lang="en-US" altLang="zh-CN"/>
              <a:t>Future-Listener </a:t>
            </a:r>
            <a:r>
              <a:rPr lang="zh-CN" altLang="en-US"/>
              <a:t>机制</a:t>
            </a:r>
            <a:r>
              <a:rPr lang="en-US" altLang="zh-CN" smtClean="0"/>
              <a:t>)</a:t>
            </a:r>
            <a:endParaRPr lang="en-US" altLang="zh-CN" smtClean="0"/>
          </a:p>
          <a:p>
            <a:pPr fontAlgn="base"/>
            <a:br>
              <a:rPr lang="zh-CN" altLang="en-US"/>
            </a:b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smtClean="0">
                <a:solidFill>
                  <a:srgbClr val="0070C0"/>
                </a:solidFill>
              </a:rPr>
              <a:t>Future </a:t>
            </a:r>
            <a:r>
              <a:rPr lang="zh-CN" altLang="en-US" sz="2000" b="1">
                <a:solidFill>
                  <a:srgbClr val="0070C0"/>
                </a:solidFill>
              </a:rPr>
              <a:t>说明</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a:t>表</a:t>
            </a:r>
            <a:r>
              <a:rPr lang="zh-CN" altLang="en-US" smtClean="0"/>
              <a:t>示异步的执行结果</a:t>
            </a:r>
            <a:r>
              <a:rPr lang="en-US" altLang="zh-CN" smtClean="0"/>
              <a:t>, </a:t>
            </a:r>
            <a:r>
              <a:rPr lang="zh-CN" altLang="en-US" smtClean="0"/>
              <a:t>可以通过它提供的方法来检测执行是否完成，比如检索计算等等</a:t>
            </a:r>
            <a:r>
              <a:rPr lang="en-US" altLang="zh-CN" smtClean="0"/>
              <a:t>.</a:t>
            </a:r>
            <a:endParaRPr lang="en-US" altLang="zh-CN" smtClean="0"/>
          </a:p>
          <a:p>
            <a:pPr marL="342900" indent="-342900">
              <a:buAutoNum type="arabicParenR"/>
            </a:pPr>
            <a:r>
              <a:rPr lang="en-US" altLang="zh-CN" smtClean="0"/>
              <a:t>ChannelFuture </a:t>
            </a:r>
            <a:r>
              <a:rPr lang="zh-CN" altLang="en-US" smtClean="0"/>
              <a:t>是一个接口 ： </a:t>
            </a:r>
            <a:r>
              <a:rPr lang="en-US" altLang="zh-CN" b="1"/>
              <a:t>public interface </a:t>
            </a:r>
            <a:r>
              <a:rPr lang="en-US" altLang="zh-CN"/>
              <a:t>ChannelFuture </a:t>
            </a:r>
            <a:r>
              <a:rPr lang="en-US" altLang="zh-CN" b="1"/>
              <a:t>extends </a:t>
            </a:r>
            <a:r>
              <a:rPr lang="en-US" altLang="zh-CN"/>
              <a:t>Future&lt;Void</a:t>
            </a:r>
            <a:r>
              <a:rPr lang="en-US" altLang="zh-CN" smtClean="0"/>
              <a:t>&gt;</a:t>
            </a:r>
            <a:br>
              <a:rPr lang="en-US" altLang="zh-CN" smtClean="0"/>
            </a:br>
            <a:r>
              <a:rPr lang="zh-CN" altLang="en-US" smtClean="0"/>
              <a:t>我们可以添加监听器，当监听的事件发生时，就会通知到监听器</a:t>
            </a:r>
            <a:r>
              <a:rPr lang="en-US" altLang="zh-CN" smtClean="0"/>
              <a:t>. </a:t>
            </a:r>
            <a:r>
              <a:rPr lang="zh-CN" altLang="en-US" smtClean="0"/>
              <a:t>案例说明</a:t>
            </a:r>
            <a:br>
              <a:rPr lang="zh-CN" altLang="en-US"/>
            </a:br>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smtClean="0">
                <a:solidFill>
                  <a:srgbClr val="0070C0"/>
                </a:solidFill>
              </a:rPr>
              <a:t>工作原理示意图</a:t>
            </a:r>
            <a:endParaRPr lang="en-US" altLang="zh-CN" sz="2000" b="1" smtClean="0">
              <a:solidFill>
                <a:srgbClr val="0070C0"/>
              </a:solidFill>
            </a:endParaRPr>
          </a:p>
          <a:p>
            <a:pPr fontAlgn="base"/>
            <a:endParaRPr lang="en-US" altLang="zh-CN" sz="2000" b="1" smtClean="0">
              <a:solidFill>
                <a:srgbClr val="0070C0"/>
              </a:solidFill>
            </a:endParaRPr>
          </a:p>
          <a:p>
            <a:br>
              <a:rPr lang="zh-CN" altLang="en-US"/>
            </a:b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p:txBody>
      </p:sp>
      <p:pic>
        <p:nvPicPr>
          <p:cNvPr id="188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smtClean="0"/>
              <a:t>说明</a:t>
            </a:r>
            <a:r>
              <a:rPr lang="en-US" altLang="zh-CN" b="1" smtClean="0"/>
              <a:t>:</a:t>
            </a:r>
            <a:endParaRPr lang="en-US" altLang="zh-CN" b="1" smtClean="0"/>
          </a:p>
          <a:p>
            <a:pPr marL="342900" indent="-342900">
              <a:buAutoNum type="arabicParenR"/>
            </a:pPr>
            <a:r>
              <a:rPr lang="zh-CN" altLang="en-US" smtClean="0"/>
              <a:t>在</a:t>
            </a:r>
            <a:r>
              <a:rPr lang="zh-CN" altLang="en-US"/>
              <a:t>使用 </a:t>
            </a:r>
            <a:r>
              <a:rPr lang="en-US" altLang="zh-CN"/>
              <a:t>Netty </a:t>
            </a:r>
            <a:r>
              <a:rPr lang="zh-CN" altLang="en-US"/>
              <a:t>进行编程时，拦截操作和转换出入站数据只需要您提供 </a:t>
            </a:r>
            <a:r>
              <a:rPr lang="en-US" altLang="zh-CN"/>
              <a:t>callback </a:t>
            </a:r>
            <a:r>
              <a:rPr lang="zh-CN" altLang="en-US"/>
              <a:t>或利</a:t>
            </a:r>
            <a:r>
              <a:rPr lang="zh-CN" altLang="en-US" smtClean="0"/>
              <a:t>用</a:t>
            </a:r>
            <a:r>
              <a:rPr lang="en-US" altLang="zh-CN" smtClean="0"/>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r>
              <a:rPr lang="zh-CN" altLang="en-US" smtClean="0"/>
              <a:t>。</a:t>
            </a:r>
            <a:endParaRPr lang="en-US" altLang="zh-CN" smtClean="0"/>
          </a:p>
          <a:p>
            <a:pPr marL="342900" indent="-342900">
              <a:buAutoNum type="arabicParenR"/>
            </a:pPr>
            <a:r>
              <a:rPr lang="en-US" altLang="zh-CN" smtClean="0"/>
              <a:t>Netty </a:t>
            </a:r>
            <a:r>
              <a:rPr lang="zh-CN" altLang="en-US" smtClean="0"/>
              <a:t>框架</a:t>
            </a:r>
            <a:r>
              <a:rPr lang="zh-CN" altLang="en-US"/>
              <a:t>的目标就是让你的业务逻辑从网络基础应用编码中分离出来、解脱出来</a:t>
            </a:r>
            <a:endParaRPr lang="zh-CN" altLang="en-US"/>
          </a:p>
        </p:txBody>
      </p:sp>
      <p:graphicFrame>
        <p:nvGraphicFramePr>
          <p:cNvPr id="4" name="对象 3"/>
          <p:cNvGraphicFramePr>
            <a:graphicFrameLocks noChangeAspect="1"/>
          </p:cNvGraphicFramePr>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38" name="包装程序外壳对象" showAsIcon="1" r:id="rId2" imgW="1238250" imgH="523875" progId="Package">
                  <p:embed/>
                </p:oleObj>
              </mc:Choice>
              <mc:Fallback>
                <p:oleObj name="包装程序外壳对象" showAsIcon="1" r:id="rId2" imgW="1238250" imgH="523875" progId="Package">
                  <p:embed/>
                  <p:pic>
                    <p:nvPicPr>
                      <p:cNvPr id="0" name="图片 188537"/>
                      <p:cNvPicPr/>
                      <p:nvPr/>
                    </p:nvPicPr>
                    <p:blipFill>
                      <a:blip r:embed="rId3"/>
                      <a:stretch>
                        <a:fillRect/>
                      </a:stretch>
                    </p:blipFill>
                    <p:spPr>
                      <a:xfrm>
                        <a:off x="6715555" y="3434567"/>
                        <a:ext cx="1665287"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机制</a:t>
            </a:r>
            <a:endParaRPr lang="en-US" altLang="zh-CN" sz="2000" b="1" smtClean="0">
              <a:solidFill>
                <a:srgbClr val="0070C0"/>
              </a:solidFill>
            </a:endParaRPr>
          </a:p>
          <a:p>
            <a:pPr fontAlgn="base"/>
            <a:endParaRPr lang="en-US" altLang="zh-CN" sz="2000" b="1" smtClean="0">
              <a:solidFill>
                <a:srgbClr val="0070C0"/>
              </a:solidFill>
            </a:endParaRPr>
          </a:p>
          <a:p>
            <a:pPr marL="342900" indent="-342900">
              <a:buAutoNum type="arabicParenR"/>
            </a:pPr>
            <a:r>
              <a:rPr lang="zh-CN" altLang="en-US" smtClean="0"/>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r>
              <a:rPr lang="zh-CN" altLang="en-US" smtClean="0"/>
              <a:t>。</a:t>
            </a:r>
            <a:endParaRPr lang="en-US" altLang="zh-CN" smtClean="0"/>
          </a:p>
          <a:p>
            <a:pPr marL="342900" indent="-342900">
              <a:buAutoNum type="arabicParenR"/>
            </a:pPr>
            <a:r>
              <a:rPr lang="zh-CN" altLang="en-US" smtClean="0"/>
              <a:t>常</a:t>
            </a:r>
            <a:r>
              <a:rPr lang="zh-CN" altLang="en-US"/>
              <a:t>见有如下操作</a:t>
            </a:r>
            <a:endParaRPr lang="zh-CN" altLang="en-US"/>
          </a:p>
          <a:p>
            <a:endParaRPr lang="en-US" altLang="zh-CN" smtClean="0"/>
          </a:p>
          <a:p>
            <a:pPr marL="285750" indent="-285750">
              <a:buFont typeface="Arial" panose="020B0604020202020204" pitchFamily="34" charset="0"/>
              <a:buChar char="•"/>
            </a:pPr>
            <a:r>
              <a:rPr lang="zh-CN" altLang="en-US"/>
              <a:t>通过 </a:t>
            </a:r>
            <a:r>
              <a:rPr lang="en-US" altLang="zh-CN"/>
              <a:t>isDone </a:t>
            </a:r>
            <a:r>
              <a:rPr lang="zh-CN" altLang="en-US"/>
              <a:t>方法来判断当前操作是否完成；</a:t>
            </a:r>
            <a:endParaRPr lang="zh-CN" altLang="en-US"/>
          </a:p>
          <a:p>
            <a:pPr marL="285750" indent="-285750">
              <a:buFont typeface="Arial" panose="020B0604020202020204" pitchFamily="34" charset="0"/>
              <a:buChar char="•"/>
            </a:pPr>
            <a:r>
              <a:rPr lang="zh-CN" altLang="en-US" smtClean="0"/>
              <a:t>通</a:t>
            </a:r>
            <a:r>
              <a:rPr lang="zh-CN" altLang="en-US"/>
              <a:t>过 </a:t>
            </a:r>
            <a:r>
              <a:rPr lang="en-US" altLang="zh-CN"/>
              <a:t>isSuccess </a:t>
            </a:r>
            <a:r>
              <a:rPr lang="zh-CN" altLang="en-US"/>
              <a:t>方法来判断已完成的当前操作是否成功；</a:t>
            </a:r>
            <a:endParaRPr lang="zh-CN" altLang="en-US"/>
          </a:p>
          <a:p>
            <a:pPr marL="285750" indent="-285750">
              <a:buFont typeface="Arial" panose="020B0604020202020204" pitchFamily="34" charset="0"/>
              <a:buChar char="•"/>
            </a:pPr>
            <a:r>
              <a:rPr lang="zh-CN" altLang="en-US" smtClean="0"/>
              <a:t>通</a:t>
            </a:r>
            <a:r>
              <a:rPr lang="zh-CN" altLang="en-US"/>
              <a:t>过 </a:t>
            </a:r>
            <a:r>
              <a:rPr lang="en-US" altLang="zh-CN"/>
              <a:t>getCause </a:t>
            </a:r>
            <a:r>
              <a:rPr lang="zh-CN" altLang="en-US"/>
              <a:t>方法来获取已完成的当前操作失败的原因；</a:t>
            </a:r>
            <a:endParaRPr lang="zh-CN" altLang="en-US"/>
          </a:p>
          <a:p>
            <a:pPr marL="285750" indent="-285750">
              <a:buFont typeface="Arial" panose="020B0604020202020204" pitchFamily="34" charset="0"/>
              <a:buChar char="•"/>
            </a:pPr>
            <a:r>
              <a:rPr lang="zh-CN" altLang="en-US" smtClean="0"/>
              <a:t>通</a:t>
            </a:r>
            <a:r>
              <a:rPr lang="zh-CN" altLang="en-US"/>
              <a:t>过 </a:t>
            </a:r>
            <a:r>
              <a:rPr lang="en-US" altLang="zh-CN"/>
              <a:t>isCancelled </a:t>
            </a:r>
            <a:r>
              <a:rPr lang="zh-CN" altLang="en-US"/>
              <a:t>方法来判断已完成的当前操作是否被取消；</a:t>
            </a:r>
            <a:endParaRPr lang="zh-CN" altLang="en-US"/>
          </a:p>
          <a:p>
            <a:pPr marL="285750" indent="-285750">
              <a:buFont typeface="Arial" panose="020B0604020202020204" pitchFamily="34" charset="0"/>
              <a:buChar char="•"/>
            </a:pPr>
            <a:r>
              <a:rPr lang="zh-CN" altLang="en-US" smtClean="0"/>
              <a:t>通</a:t>
            </a:r>
            <a:r>
              <a:rPr lang="zh-CN" altLang="en-US"/>
              <a:t>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a:t>
            </a:r>
            <a:r>
              <a:rPr lang="zh-CN" altLang="en-US" smtClean="0"/>
              <a:t>则通</a:t>
            </a:r>
            <a:r>
              <a:rPr lang="zh-CN" altLang="en-US"/>
              <a:t>知指定的监听器</a:t>
            </a:r>
            <a:endParaRPr lang="zh-CN" altLang="en-US"/>
          </a:p>
          <a:p>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Netty</a:t>
            </a:r>
            <a:r>
              <a:rPr lang="zh-CN" altLang="en-US" sz="2200" b="1" smtClean="0"/>
              <a:t>的</a:t>
            </a:r>
            <a:r>
              <a:rPr lang="zh-CN" altLang="en-US" sz="2200" b="1"/>
              <a:t>学</a:t>
            </a:r>
            <a:r>
              <a:rPr lang="zh-CN" altLang="en-US" sz="2200" b="1" smtClean="0"/>
              <a:t>习参考资料</a:t>
            </a:r>
            <a:endParaRPr lang="en-US" altLang="zh-CN" sz="2200" b="1"/>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9" name="TextBox 8"/>
          <p:cNvSpPr txBox="1"/>
          <p:nvPr/>
        </p:nvSpPr>
        <p:spPr>
          <a:xfrm>
            <a:off x="506262" y="1368128"/>
            <a:ext cx="5938911" cy="677108"/>
          </a:xfrm>
          <a:prstGeom prst="rect">
            <a:avLst/>
          </a:prstGeom>
          <a:noFill/>
        </p:spPr>
        <p:txBody>
          <a:bodyPr wrap="square" rtlCol="0">
            <a:spAutoFit/>
          </a:bodyPr>
          <a:lstStyle/>
          <a:p>
            <a:r>
              <a:rPr lang="zh-CN" altLang="en-US" sz="2000" b="1" smtClean="0">
                <a:solidFill>
                  <a:srgbClr val="0070C0"/>
                </a:solidFill>
              </a:rPr>
              <a:t>书</a:t>
            </a:r>
            <a:r>
              <a:rPr lang="zh-CN" altLang="en-US" sz="2000" b="1">
                <a:solidFill>
                  <a:srgbClr val="0070C0"/>
                </a:solidFill>
              </a:rPr>
              <a:t>籍</a:t>
            </a:r>
            <a:endParaRPr lang="en-US" altLang="zh-CN"/>
          </a:p>
          <a:p>
            <a:pPr marL="342900" indent="-342900">
              <a:buAutoNum type="arabicParenR"/>
            </a:pPr>
            <a:endParaRPr lang="en-US" altLang="zh-CN" smtClean="0"/>
          </a:p>
        </p:txBody>
      </p:sp>
      <p:pic>
        <p:nvPicPr>
          <p:cNvPr id="197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35" y="2045236"/>
            <a:ext cx="2306027" cy="28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948111"/>
            <a:ext cx="23241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异步模</a:t>
            </a:r>
            <a:r>
              <a:rPr lang="zh-CN" altLang="en-US" sz="2200" b="1"/>
              <a:t>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smtClean="0">
                <a:solidFill>
                  <a:srgbClr val="0070C0"/>
                </a:solidFill>
              </a:rPr>
              <a:t>Future-Listener </a:t>
            </a:r>
            <a:r>
              <a:rPr lang="zh-CN" altLang="en-US" sz="2000" b="1">
                <a:solidFill>
                  <a:srgbClr val="0070C0"/>
                </a:solidFill>
              </a:rPr>
              <a:t>机</a:t>
            </a:r>
            <a:r>
              <a:rPr lang="zh-CN" altLang="en-US" sz="2000" b="1" smtClean="0">
                <a:solidFill>
                  <a:srgbClr val="0070C0"/>
                </a:solidFill>
              </a:rPr>
              <a:t>制</a:t>
            </a:r>
            <a:endParaRPr lang="en-US" altLang="zh-CN" sz="2000" b="1" smtClean="0">
              <a:solidFill>
                <a:srgbClr val="0070C0"/>
              </a:solidFill>
            </a:endParaRPr>
          </a:p>
          <a:p>
            <a:pPr marL="342900" indent="-342900">
              <a:buAutoNum type="arabicParenR" startAt="3"/>
            </a:pPr>
            <a:r>
              <a:rPr lang="zh-CN" altLang="en-US" smtClean="0"/>
              <a:t>举例说明</a:t>
            </a:r>
            <a:endParaRPr lang="en-US" altLang="zh-CN" smtClean="0"/>
          </a:p>
          <a:p>
            <a:r>
              <a:rPr lang="zh-CN" altLang="en-US"/>
              <a:t>演</a:t>
            </a:r>
            <a:r>
              <a:rPr lang="zh-CN" altLang="en-US" smtClean="0"/>
              <a:t>示：绑</a:t>
            </a:r>
            <a:r>
              <a:rPr lang="zh-CN" altLang="en-US"/>
              <a:t>定端口是异步操作，当绑定操作处理完，将会调用相应的监听器处理逻辑</a:t>
            </a:r>
            <a:endParaRPr lang="en-US" altLang="zh-CN" smtClean="0"/>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endParaRPr lang="en-US" altLang="zh-CN"/>
          </a:p>
          <a:p>
            <a:r>
              <a:rPr lang="en-US" altLang="zh-CN"/>
              <a:t>       if(future.isSuccess()) {</a:t>
            </a:r>
            <a:endParaRPr lang="en-US" altLang="zh-CN"/>
          </a:p>
          <a:p>
            <a:r>
              <a:rPr lang="en-US" altLang="zh-CN"/>
              <a:t>           System.out.println(newDate() + ": </a:t>
            </a:r>
            <a:r>
              <a:rPr lang="zh-CN" altLang="en-US"/>
              <a:t>端口</a:t>
            </a:r>
            <a:r>
              <a:rPr lang="en-US" altLang="zh-CN"/>
              <a:t>["+ port + "]</a:t>
            </a:r>
            <a:r>
              <a:rPr lang="zh-CN" altLang="en-US"/>
              <a:t>绑定成功</a:t>
            </a:r>
            <a:r>
              <a:rPr lang="en-US" altLang="zh-CN"/>
              <a:t>!");</a:t>
            </a:r>
            <a:endParaRPr lang="en-US" altLang="zh-CN"/>
          </a:p>
          <a:p>
            <a:r>
              <a:rPr lang="en-US" altLang="zh-CN"/>
              <a:t>       } else{</a:t>
            </a:r>
            <a:endParaRPr lang="en-US" altLang="zh-CN"/>
          </a:p>
          <a:p>
            <a:r>
              <a:rPr lang="en-US" altLang="zh-CN"/>
              <a:t>           System.err.println("</a:t>
            </a:r>
            <a:r>
              <a:rPr lang="zh-CN" altLang="en-US"/>
              <a:t>端口</a:t>
            </a:r>
            <a:r>
              <a:rPr lang="en-US" altLang="zh-CN"/>
              <a:t>["+ port + "]</a:t>
            </a:r>
            <a:r>
              <a:rPr lang="zh-CN" altLang="en-US"/>
              <a:t>绑定失败</a:t>
            </a:r>
            <a:r>
              <a:rPr lang="en-US" altLang="zh-CN"/>
              <a:t>!");</a:t>
            </a:r>
            <a:endParaRPr lang="en-US" altLang="zh-CN"/>
          </a:p>
          <a:p>
            <a:r>
              <a:rPr lang="en-US" altLang="zh-CN"/>
              <a:t>       }</a:t>
            </a:r>
            <a:endParaRPr lang="en-US" altLang="zh-CN"/>
          </a:p>
          <a:p>
            <a:r>
              <a:rPr lang="en-US" altLang="zh-CN"/>
              <a:t>   </a:t>
            </a:r>
            <a:r>
              <a:rPr lang="en-US" altLang="zh-CN" smtClean="0"/>
              <a:t>});</a:t>
            </a:r>
            <a:endParaRPr lang="en-US" altLang="zh-CN" smtClean="0"/>
          </a:p>
          <a:p>
            <a:endParaRPr lang="en-US" altLang="zh-CN"/>
          </a:p>
          <a:p>
            <a:r>
              <a:rPr lang="zh-CN" altLang="en-US" b="1">
                <a:solidFill>
                  <a:srgbClr val="DA0000"/>
                </a:solidFill>
              </a:rPr>
              <a:t>小</a:t>
            </a:r>
            <a:r>
              <a:rPr lang="zh-CN" altLang="en-US" b="1" smtClean="0">
                <a:solidFill>
                  <a:srgbClr val="DA0000"/>
                </a:solidFill>
              </a:rPr>
              <a:t>结：</a:t>
            </a:r>
            <a:r>
              <a:rPr lang="zh-CN" altLang="en-US" smtClean="0"/>
              <a:t>相</a:t>
            </a:r>
            <a:r>
              <a:rPr lang="zh-CN" altLang="en-US"/>
              <a:t>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a:t>
            </a:r>
            <a:r>
              <a:rPr lang="zh-CN" altLang="en-US" smtClean="0"/>
              <a:t>量</a:t>
            </a:r>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快速入门实例</a:t>
            </a:r>
            <a:r>
              <a:rPr lang="en-US" altLang="zh-CN" sz="2200" b="1" smtClean="0"/>
              <a:t>-HTTP</a:t>
            </a:r>
            <a:r>
              <a:rPr lang="zh-CN" altLang="en-US" sz="2200" b="1" smtClean="0"/>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smtClean="0">
              <a:solidFill>
                <a:srgbClr val="0070C0"/>
              </a:solidFill>
            </a:endParaRPr>
          </a:p>
          <a:p>
            <a:pPr marL="342900" indent="-342900">
              <a:buAutoNum type="arabicParenR"/>
            </a:pPr>
            <a:r>
              <a:rPr lang="zh-CN" altLang="en-US" smtClean="0"/>
              <a:t>实例要求：使用</a:t>
            </a:r>
            <a:r>
              <a:rPr lang="en-US" altLang="zh-CN" smtClean="0"/>
              <a:t>IDEA </a:t>
            </a:r>
            <a:r>
              <a:rPr lang="zh-CN" altLang="en-US" smtClean="0"/>
              <a:t>创建</a:t>
            </a:r>
            <a:r>
              <a:rPr lang="en-US" altLang="zh-CN" smtClean="0"/>
              <a:t>Netty</a:t>
            </a:r>
            <a:r>
              <a:rPr lang="zh-CN" altLang="en-US" smtClean="0"/>
              <a:t>项目</a:t>
            </a:r>
            <a:endParaRPr lang="en-US" altLang="zh-CN" smtClean="0"/>
          </a:p>
          <a:p>
            <a:pPr marL="342900" indent="-342900">
              <a:buAutoNum type="arabicParenR"/>
            </a:pPr>
            <a:r>
              <a:rPr lang="en-US" altLang="zh-CN" smtClean="0"/>
              <a:t>Netty </a:t>
            </a:r>
            <a:r>
              <a:rPr lang="zh-CN" altLang="en-US" smtClean="0"/>
              <a:t>服务器在 </a:t>
            </a:r>
            <a:r>
              <a:rPr lang="en-US" altLang="zh-CN" smtClean="0"/>
              <a:t>6668 </a:t>
            </a:r>
            <a:r>
              <a:rPr lang="zh-CN" altLang="en-US" smtClean="0"/>
              <a:t>端口监听，</a:t>
            </a:r>
            <a:r>
              <a:rPr lang="zh-CN" altLang="en-US"/>
              <a:t>浏览</a:t>
            </a:r>
            <a:r>
              <a:rPr lang="zh-CN" altLang="en-US" smtClean="0"/>
              <a:t>器</a:t>
            </a:r>
            <a:r>
              <a:rPr lang="zh-CN" altLang="en-US"/>
              <a:t>发</a:t>
            </a:r>
            <a:r>
              <a:rPr lang="zh-CN" altLang="en-US" smtClean="0"/>
              <a:t>出请求 </a:t>
            </a:r>
            <a:r>
              <a:rPr lang="en-US" altLang="zh-CN"/>
              <a:t>"http://localhost:6668</a:t>
            </a:r>
            <a:r>
              <a:rPr lang="en-US" altLang="zh-CN" smtClean="0"/>
              <a:t>/ "</a:t>
            </a:r>
            <a:endParaRPr lang="en-US" altLang="zh-CN" smtClean="0"/>
          </a:p>
          <a:p>
            <a:pPr marL="342900" indent="-342900">
              <a:buAutoNum type="arabicParenR"/>
            </a:pPr>
            <a:r>
              <a:rPr lang="zh-CN" altLang="en-US"/>
              <a:t>服务</a:t>
            </a:r>
            <a:r>
              <a:rPr lang="zh-CN" altLang="en-US" smtClean="0"/>
              <a:t>器可以回复消息给客户端 </a:t>
            </a:r>
            <a:r>
              <a:rPr lang="en-US" altLang="zh-CN" smtClean="0"/>
              <a:t>"Hello! </a:t>
            </a:r>
            <a:r>
              <a:rPr lang="zh-CN" altLang="en-US"/>
              <a:t>我是服务</a:t>
            </a:r>
            <a:r>
              <a:rPr lang="zh-CN" altLang="en-US" smtClean="0"/>
              <a:t>器 </a:t>
            </a:r>
            <a:r>
              <a:rPr lang="en-US" altLang="zh-CN" smtClean="0"/>
              <a:t>5</a:t>
            </a:r>
            <a:r>
              <a:rPr lang="zh-CN" altLang="en-US" smtClean="0"/>
              <a:t> </a:t>
            </a:r>
            <a:r>
              <a:rPr lang="en-US" altLang="zh-CN" smtClean="0"/>
              <a:t>" ,  </a:t>
            </a:r>
            <a:r>
              <a:rPr lang="zh-CN" altLang="en-US" smtClean="0"/>
              <a:t>并对特定请求资源进行过滤</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a:t>目</a:t>
            </a:r>
            <a:r>
              <a:rPr lang="zh-CN" altLang="en-US" smtClean="0"/>
              <a:t>的：</a:t>
            </a:r>
            <a:r>
              <a:rPr lang="en-US" altLang="zh-CN" smtClean="0"/>
              <a:t>Netty </a:t>
            </a:r>
            <a:r>
              <a:rPr lang="zh-CN" altLang="en-US"/>
              <a:t>可</a:t>
            </a:r>
            <a:r>
              <a:rPr lang="zh-CN" altLang="en-US" smtClean="0"/>
              <a:t>以做</a:t>
            </a:r>
            <a:r>
              <a:rPr lang="en-US" altLang="zh-CN" smtClean="0"/>
              <a:t>Http</a:t>
            </a:r>
            <a:r>
              <a:rPr lang="zh-CN" altLang="en-US" smtClean="0"/>
              <a:t>服务开发，并且理解</a:t>
            </a:r>
            <a:r>
              <a:rPr lang="en-US" altLang="zh-CN" smtClean="0"/>
              <a:t>Handler</a:t>
            </a:r>
            <a:r>
              <a:rPr lang="zh-CN" altLang="en-US" smtClean="0"/>
              <a:t>实例和客户端及其请求的关系</a:t>
            </a:r>
            <a:r>
              <a:rPr lang="en-US" altLang="zh-CN" smtClean="0"/>
              <a:t>.</a:t>
            </a:r>
            <a:endParaRPr lang="en-US" altLang="zh-CN" smtClean="0"/>
          </a:p>
          <a:p>
            <a:pPr marL="342900" indent="-342900">
              <a:buAutoNum type="arabicParenR"/>
            </a:pPr>
            <a:r>
              <a:rPr lang="zh-CN" altLang="en-US" smtClean="0"/>
              <a:t>看老师代码演示</a:t>
            </a:r>
            <a:endParaRPr lang="en-US" altLang="zh-CN" smtClean="0"/>
          </a:p>
          <a:p>
            <a:endParaRPr lang="en-US" altLang="zh-CN" smtClean="0"/>
          </a:p>
        </p:txBody>
      </p:sp>
      <p:pic>
        <p:nvPicPr>
          <p:cNvPr id="2406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10" name="包装程序外壳对象" showAsIcon="1" r:id="rId2" imgW="514350" imgH="523875" progId="Package">
                  <p:embed/>
                </p:oleObj>
              </mc:Choice>
              <mc:Fallback>
                <p:oleObj name="包装程序外壳对象" showAsIcon="1" r:id="rId2" imgW="514350" imgH="523875" progId="Package">
                  <p:embed/>
                  <p:pic>
                    <p:nvPicPr>
                      <p:cNvPr id="0" name="图片 240709"/>
                      <p:cNvPicPr/>
                      <p:nvPr/>
                    </p:nvPicPr>
                    <p:blipFill>
                      <a:blip r:embed="rId3"/>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z="2800" b="1" smtClean="0"/>
          </a:p>
          <a:p>
            <a:r>
              <a:rPr lang="en-US" altLang="zh-CN" sz="2400" b="1" smtClean="0">
                <a:solidFill>
                  <a:schemeClr val="bg1">
                    <a:lumMod val="65000"/>
                  </a:schemeClr>
                </a:solidFill>
              </a:rPr>
              <a:t>--Netty </a:t>
            </a:r>
            <a:r>
              <a:rPr lang="zh-CN" altLang="en-US" sz="2400" b="1">
                <a:solidFill>
                  <a:schemeClr val="bg1">
                    <a:lumMod val="65000"/>
                  </a:schemeClr>
                </a:solidFill>
              </a:rPr>
              <a:t>核</a:t>
            </a:r>
            <a:r>
              <a:rPr lang="zh-CN" altLang="en-US" sz="2400" b="1" smtClean="0">
                <a:solidFill>
                  <a:schemeClr val="bg1">
                    <a:lumMod val="65000"/>
                  </a:schemeClr>
                </a:solidFill>
              </a:rPr>
              <a:t>心</a:t>
            </a:r>
            <a:r>
              <a:rPr lang="zh-CN" altLang="en-US" sz="2400" b="1">
                <a:solidFill>
                  <a:schemeClr val="bg1">
                    <a:lumMod val="65000"/>
                  </a:schemeClr>
                </a:solidFill>
              </a:rPr>
              <a:t>模</a:t>
            </a:r>
            <a:r>
              <a:rPr lang="zh-CN" altLang="en-US" sz="2400" b="1" smtClean="0">
                <a:solidFill>
                  <a:schemeClr val="bg1">
                    <a:lumMod val="65000"/>
                  </a:schemeClr>
                </a:solidFill>
              </a:rPr>
              <a:t>块组件</a:t>
            </a:r>
            <a:endParaRPr lang="en-US" altLang="zh-CN" sz="2400" b="1" smtClean="0">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Bootstrap</a:t>
            </a:r>
            <a:r>
              <a:rPr lang="zh-CN" altLang="en-US" sz="2200" b="1"/>
              <a:t>、</a:t>
            </a:r>
            <a:r>
              <a:rPr lang="en-US" altLang="zh-CN" sz="2200" b="1"/>
              <a:t>ServerBootstrap</a:t>
            </a:r>
            <a:endParaRPr lang="en-US" altLang="zh-CN" sz="2200" b="1"/>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smtClean="0"/>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a:t>
            </a:r>
            <a:r>
              <a:rPr lang="zh-CN" altLang="en-US" smtClean="0"/>
              <a:t>类</a:t>
            </a:r>
            <a:endParaRPr lang="en-US" altLang="zh-CN" smtClean="0"/>
          </a:p>
          <a:p>
            <a:pPr marL="342900" indent="-342900">
              <a:buAutoNum type="arabicParenR"/>
            </a:pPr>
            <a:endParaRPr lang="en-US" altLang="zh-CN"/>
          </a:p>
          <a:p>
            <a:pPr marL="342900" indent="-342900">
              <a:buAutoNum type="arabicParenR"/>
            </a:pPr>
            <a:r>
              <a:rPr lang="zh-CN" altLang="en-US" b="1"/>
              <a:t>常</a:t>
            </a:r>
            <a:r>
              <a:rPr lang="zh-CN" altLang="en-US" b="1" smtClean="0"/>
              <a:t>见的方法有</a:t>
            </a:r>
            <a:endParaRPr lang="en-US" altLang="zh-CN" b="1" smtClean="0"/>
          </a:p>
          <a:p>
            <a:pPr marL="285750" indent="-285750">
              <a:buFont typeface="Arial" panose="020B0604020202020204" pitchFamily="34" charset="0"/>
              <a:buChar char="•"/>
            </a:pPr>
            <a:r>
              <a:rPr lang="en-US" altLang="zh-CN" sz="1600"/>
              <a:t>public ServerBootstrap group(EventLoopGroup parentGroup, EventLoopGroup childGroup)</a:t>
            </a:r>
            <a:r>
              <a:rPr lang="zh-CN" altLang="en-US" sz="1600" smtClean="0"/>
              <a:t>，该</a:t>
            </a:r>
            <a:r>
              <a:rPr lang="zh-CN" altLang="en-US" sz="1600"/>
              <a:t>方法用于服务器端，用来设置两个 </a:t>
            </a:r>
            <a:r>
              <a:rPr lang="en-US" altLang="zh-CN" sz="1600"/>
              <a:t>EventLoop</a:t>
            </a:r>
            <a:endParaRPr lang="en-US" altLang="zh-CN" sz="1600"/>
          </a:p>
          <a:p>
            <a:pPr marL="285750" indent="-285750">
              <a:buFont typeface="Arial" panose="020B0604020202020204" pitchFamily="34" charset="0"/>
              <a:buChar char="•"/>
            </a:pPr>
            <a:r>
              <a:rPr lang="en-US" altLang="zh-CN" sz="1600" smtClean="0"/>
              <a:t>public </a:t>
            </a:r>
            <a:r>
              <a:rPr lang="en-US" altLang="zh-CN" sz="1600"/>
              <a:t>B group(EventLoopGroup group) </a:t>
            </a:r>
            <a:r>
              <a:rPr lang="zh-CN" altLang="en-US" sz="1600"/>
              <a:t>，该方法用于客户端，用来设置一个 </a:t>
            </a:r>
            <a:r>
              <a:rPr lang="en-US" altLang="zh-CN" sz="1600" smtClean="0"/>
              <a:t>EventLoop</a:t>
            </a:r>
            <a:endParaRPr lang="en-US" altLang="zh-CN" sz="1600"/>
          </a:p>
          <a:p>
            <a:pPr marL="285750" indent="-285750">
              <a:buFont typeface="Arial" panose="020B0604020202020204" pitchFamily="34" charset="0"/>
              <a:buChar char="•"/>
            </a:pPr>
            <a:r>
              <a:rPr lang="en-US" altLang="zh-CN" sz="1600" smtClean="0"/>
              <a:t>public </a:t>
            </a:r>
            <a:r>
              <a:rPr lang="en-US" altLang="zh-CN" sz="1600"/>
              <a:t>B channel(Class&lt;? extends C&gt; channelClass)</a:t>
            </a:r>
            <a:r>
              <a:rPr lang="zh-CN" altLang="en-US" sz="1600"/>
              <a:t>，该方法用来设置一个服务器端的通</a:t>
            </a:r>
            <a:r>
              <a:rPr lang="zh-CN" altLang="en-US" sz="1600" smtClean="0"/>
              <a:t>道实</a:t>
            </a:r>
            <a:r>
              <a:rPr lang="zh-CN" altLang="en-US" sz="1600"/>
              <a:t>现</a:t>
            </a:r>
            <a:endParaRPr lang="zh-CN" altLang="en-US" sz="1600"/>
          </a:p>
          <a:p>
            <a:pPr marL="285750" indent="-285750">
              <a:buFont typeface="Arial" panose="020B0604020202020204" pitchFamily="34" charset="0"/>
              <a:buChar char="•"/>
            </a:pPr>
            <a:r>
              <a:rPr lang="en-US" altLang="zh-CN" sz="1600" smtClean="0"/>
              <a:t>public </a:t>
            </a:r>
            <a:r>
              <a:rPr lang="en-US" altLang="zh-CN" sz="1600"/>
              <a:t>&lt;T&gt; B option(ChannelOption&lt;T&gt; option, T value)</a:t>
            </a:r>
            <a:r>
              <a:rPr lang="zh-CN" altLang="en-US" sz="1600"/>
              <a:t>，用来给 </a:t>
            </a:r>
            <a:r>
              <a:rPr lang="en-US" altLang="zh-CN" sz="1600"/>
              <a:t>ServerChannel </a:t>
            </a:r>
            <a:r>
              <a:rPr lang="zh-CN" altLang="en-US" sz="1600"/>
              <a:t>添加配置</a:t>
            </a:r>
            <a:endParaRPr lang="zh-CN" altLang="en-US" sz="1600"/>
          </a:p>
          <a:p>
            <a:pPr marL="285750" indent="-285750">
              <a:buFont typeface="Arial" panose="020B0604020202020204" pitchFamily="34" charset="0"/>
              <a:buChar char="•"/>
            </a:pPr>
            <a:r>
              <a:rPr lang="en-US" altLang="zh-CN" sz="1600"/>
              <a:t>public &lt;T&gt; ServerBootstrap childOption(ChannelOption&lt;T&gt; childOption, T value)</a:t>
            </a:r>
            <a:r>
              <a:rPr lang="zh-CN" altLang="en-US" sz="1600"/>
              <a:t>，用来给</a:t>
            </a:r>
            <a:r>
              <a:rPr lang="zh-CN" altLang="en-US" sz="1600" smtClean="0"/>
              <a:t>接收</a:t>
            </a:r>
            <a:r>
              <a:rPr lang="zh-CN" altLang="en-US" sz="1600"/>
              <a:t>到的通道添加配置</a:t>
            </a:r>
            <a:endParaRPr lang="zh-CN" altLang="en-US" sz="1600"/>
          </a:p>
          <a:p>
            <a:pPr marL="285750" indent="-285750">
              <a:buFont typeface="Arial" panose="020B0604020202020204" pitchFamily="34" charset="0"/>
              <a:buChar char="•"/>
            </a:pPr>
            <a:r>
              <a:rPr lang="en-US" altLang="zh-CN" sz="1600" smtClean="0"/>
              <a:t>public </a:t>
            </a:r>
            <a:r>
              <a:rPr lang="en-US" altLang="zh-CN" sz="1600"/>
              <a:t>ServerBootstrap childHandler(ChannelHandler childHandler)</a:t>
            </a:r>
            <a:r>
              <a:rPr lang="zh-CN" altLang="en-US" sz="1600"/>
              <a:t>，该方法用来设置业</a:t>
            </a:r>
            <a:r>
              <a:rPr lang="zh-CN" altLang="en-US" sz="1600" smtClean="0"/>
              <a:t>务处</a:t>
            </a:r>
            <a:r>
              <a:rPr lang="zh-CN" altLang="en-US" sz="1600"/>
              <a:t>理类（自定义的 </a:t>
            </a:r>
            <a:r>
              <a:rPr lang="en-US" altLang="zh-CN" sz="1600"/>
              <a:t>handler</a:t>
            </a:r>
            <a:r>
              <a:rPr lang="zh-CN" altLang="en-US" sz="1600"/>
              <a:t>）</a:t>
            </a:r>
            <a:endParaRPr lang="zh-CN" altLang="en-US" sz="1600"/>
          </a:p>
          <a:p>
            <a:pPr marL="285750" indent="-285750">
              <a:buFont typeface="Arial" panose="020B0604020202020204" pitchFamily="34" charset="0"/>
              <a:buChar char="•"/>
            </a:pPr>
            <a:r>
              <a:rPr lang="en-US" altLang="zh-CN" sz="1600" smtClean="0"/>
              <a:t>public </a:t>
            </a:r>
            <a:r>
              <a:rPr lang="en-US" altLang="zh-CN" sz="1600"/>
              <a:t>ChannelFuture bind(int inetPort) </a:t>
            </a:r>
            <a:r>
              <a:rPr lang="zh-CN" altLang="en-US" sz="1600"/>
              <a:t>，该方法用于服务器端，用来设置占用的端口号</a:t>
            </a:r>
            <a:endParaRPr lang="zh-CN" altLang="en-US" sz="1600"/>
          </a:p>
          <a:p>
            <a:pPr marL="285750" indent="-285750">
              <a:buFont typeface="Arial" panose="020B0604020202020204" pitchFamily="34" charset="0"/>
              <a:buChar char="•"/>
            </a:pPr>
            <a:r>
              <a:rPr lang="en-US" altLang="zh-CN" sz="1600" smtClean="0"/>
              <a:t>public </a:t>
            </a:r>
            <a:r>
              <a:rPr lang="en-US" altLang="zh-CN" sz="1600"/>
              <a:t>ChannelFuture connect(String inetHost, int inetPort) </a:t>
            </a:r>
            <a:r>
              <a:rPr lang="zh-CN" altLang="en-US" sz="1600"/>
              <a:t>，该方法用于客户端，用来</a:t>
            </a:r>
            <a:r>
              <a:rPr lang="zh-CN" altLang="en-US" sz="1600" smtClean="0"/>
              <a:t>连接</a:t>
            </a:r>
            <a:r>
              <a:rPr lang="zh-CN" altLang="en-US" sz="1600"/>
              <a:t>服务器端</a:t>
            </a:r>
            <a:endParaRPr lang="en-US" altLang="zh-CN" sz="16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Future</a:t>
            </a:r>
            <a:r>
              <a:rPr lang="zh-CN" altLang="en-US" sz="2200" b="1"/>
              <a:t>、</a:t>
            </a:r>
            <a:r>
              <a:rPr lang="en-US" altLang="zh-CN" sz="2200" b="1"/>
              <a:t>ChannelFuture</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a:t>Netty </a:t>
            </a:r>
            <a:r>
              <a:rPr lang="zh-CN" altLang="en-US"/>
              <a:t>中所有的 </a:t>
            </a:r>
            <a:r>
              <a:rPr lang="en-US" altLang="zh-CN"/>
              <a:t>IO </a:t>
            </a:r>
            <a:r>
              <a:rPr lang="zh-CN" altLang="en-US"/>
              <a:t>操作都是异步的，不能立刻得知消息是否被正确处理</a:t>
            </a:r>
            <a:r>
              <a:rPr lang="zh-CN" altLang="en-US" smtClean="0"/>
              <a:t>。但</a:t>
            </a:r>
            <a:r>
              <a:rPr lang="zh-CN" altLang="en-US"/>
              <a:t>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a:t>
            </a:r>
            <a:r>
              <a:rPr lang="zh-CN" altLang="en-US" smtClean="0"/>
              <a:t>件</a:t>
            </a:r>
            <a:endParaRPr lang="en-US" altLang="zh-CN" smtClean="0"/>
          </a:p>
          <a:p>
            <a:pPr marL="342900" indent="-342900">
              <a:buAutoNum type="arabicParenR"/>
            </a:pPr>
            <a:endParaRPr lang="en-US" altLang="zh-CN" smtClean="0"/>
          </a:p>
          <a:p>
            <a:pPr marL="342900" indent="-342900">
              <a:buAutoNum type="arabicParenR"/>
            </a:pPr>
            <a:r>
              <a:rPr lang="zh-CN" altLang="en-US" b="1" smtClean="0"/>
              <a:t>常见的方法有</a:t>
            </a:r>
            <a:endParaRPr lang="en-US" altLang="zh-CN" b="1" smtClean="0"/>
          </a:p>
          <a:p>
            <a:pPr marL="285750" indent="-285750">
              <a:buFont typeface="Arial" panose="020B0604020202020204" pitchFamily="34" charset="0"/>
              <a:buChar char="•"/>
            </a:pPr>
            <a:r>
              <a:rPr lang="en-US" altLang="zh-CN" smtClean="0"/>
              <a:t>Channel </a:t>
            </a:r>
            <a:r>
              <a:rPr lang="en-US" altLang="zh-CN"/>
              <a:t>channel()</a:t>
            </a:r>
            <a:r>
              <a:rPr lang="zh-CN" altLang="en-US"/>
              <a:t>，返回当前正在进行 </a:t>
            </a:r>
            <a:r>
              <a:rPr lang="en-US" altLang="zh-CN"/>
              <a:t>IO </a:t>
            </a:r>
            <a:r>
              <a:rPr lang="zh-CN" altLang="en-US"/>
              <a:t>操作的通道</a:t>
            </a:r>
            <a:endParaRPr lang="zh-CN" altLang="en-US"/>
          </a:p>
          <a:p>
            <a:pPr marL="285750" indent="-285750">
              <a:buFont typeface="Arial" panose="020B0604020202020204" pitchFamily="34" charset="0"/>
              <a:buChar char="•"/>
            </a:pPr>
            <a:r>
              <a:rPr lang="en-US" altLang="zh-CN" smtClean="0"/>
              <a:t>ChannelFuture </a:t>
            </a:r>
            <a:r>
              <a:rPr lang="en-US" altLang="zh-CN"/>
              <a:t>sync()</a:t>
            </a:r>
            <a:r>
              <a:rPr lang="zh-CN" altLang="en-US"/>
              <a:t>，等待异步操作执行完毕</a:t>
            </a:r>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smtClean="0"/>
              <a:t> </a:t>
            </a:r>
            <a:r>
              <a:rPr lang="en-US" altLang="zh-CN" smtClean="0"/>
              <a:t>Netty </a:t>
            </a:r>
            <a:r>
              <a:rPr lang="zh-CN" altLang="en-US"/>
              <a:t>网络通信的组件，能够用于执行网络 </a:t>
            </a:r>
            <a:r>
              <a:rPr lang="en-US" altLang="zh-CN"/>
              <a:t>I/O </a:t>
            </a:r>
            <a:r>
              <a:rPr lang="zh-CN" altLang="en-US"/>
              <a:t>操作</a:t>
            </a:r>
            <a:r>
              <a:rPr lang="zh-CN" altLang="en-US" smtClean="0"/>
              <a:t>。</a:t>
            </a:r>
            <a:endParaRPr lang="en-US" altLang="zh-CN"/>
          </a:p>
          <a:p>
            <a:pPr marL="342900" indent="-342900">
              <a:buAutoNum type="arabicParenR"/>
            </a:pPr>
            <a:r>
              <a:rPr lang="zh-CN" altLang="en-US" smtClean="0"/>
              <a:t>通过</a:t>
            </a:r>
            <a:r>
              <a:rPr lang="en-US" altLang="zh-CN" smtClean="0"/>
              <a:t>Channel </a:t>
            </a:r>
            <a:r>
              <a:rPr lang="zh-CN" altLang="en-US"/>
              <a:t>可获得</a:t>
            </a:r>
            <a:r>
              <a:rPr lang="zh-CN" altLang="en-US" smtClean="0"/>
              <a:t>当</a:t>
            </a:r>
            <a:r>
              <a:rPr lang="zh-CN" altLang="en-US"/>
              <a:t>前网络连接的通道的</a:t>
            </a:r>
            <a:r>
              <a:rPr lang="zh-CN" altLang="en-US" smtClean="0"/>
              <a:t>状态</a:t>
            </a:r>
            <a:endParaRPr lang="en-US" altLang="zh-CN" smtClean="0"/>
          </a:p>
          <a:p>
            <a:pPr marL="342900" indent="-342900">
              <a:buAutoNum type="arabicParenR"/>
            </a:pPr>
            <a:r>
              <a:rPr lang="zh-CN" altLang="en-US"/>
              <a:t>通过</a:t>
            </a:r>
            <a:r>
              <a:rPr lang="en-US" altLang="zh-CN"/>
              <a:t>Channel </a:t>
            </a:r>
            <a:r>
              <a:rPr lang="zh-CN" altLang="en-US"/>
              <a:t>可获</a:t>
            </a:r>
            <a:r>
              <a:rPr lang="zh-CN" altLang="en-US" smtClean="0"/>
              <a:t>得 网</a:t>
            </a:r>
            <a:r>
              <a:rPr lang="zh-CN" altLang="en-US"/>
              <a:t>络连接的配置参数 （例如接收缓冲区大小</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en-US" altLang="zh-CN" smtClean="0"/>
              <a:t>Channel </a:t>
            </a:r>
            <a:r>
              <a:rPr lang="zh-CN" altLang="en-US" smtClean="0"/>
              <a:t>提</a:t>
            </a:r>
            <a:r>
              <a:rPr lang="zh-CN" altLang="en-US"/>
              <a:t>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a:t>
            </a:r>
            <a:r>
              <a:rPr lang="zh-CN" altLang="en-US" smtClean="0"/>
              <a:t>成</a:t>
            </a:r>
            <a:endParaRPr lang="en-US" altLang="zh-CN" smtClean="0"/>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a:t>
            </a:r>
            <a:r>
              <a:rPr lang="zh-CN" altLang="en-US" smtClean="0"/>
              <a:t>方</a:t>
            </a:r>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a:t>
            </a:r>
            <a:endParaRPr lang="en-US" altLang="zh-CN" sz="2200" b="1"/>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smtClean="0"/>
              <a:t>支</a:t>
            </a:r>
            <a:r>
              <a:rPr lang="zh-CN" altLang="en-US"/>
              <a:t>持关联 </a:t>
            </a:r>
            <a:r>
              <a:rPr lang="en-US" altLang="zh-CN"/>
              <a:t>I/O </a:t>
            </a:r>
            <a:r>
              <a:rPr lang="zh-CN" altLang="en-US"/>
              <a:t>操作与对应的处理程</a:t>
            </a:r>
            <a:r>
              <a:rPr lang="zh-CN" altLang="en-US" smtClean="0"/>
              <a:t>序</a:t>
            </a:r>
            <a:endParaRPr lang="en-US" altLang="zh-CN" smtClean="0"/>
          </a:p>
          <a:p>
            <a:pPr marL="342900" indent="-342900">
              <a:buAutoNum type="arabicParenR" startAt="6"/>
            </a:pPr>
            <a:r>
              <a:rPr lang="zh-CN" altLang="en-US" smtClean="0"/>
              <a:t>不</a:t>
            </a:r>
            <a:r>
              <a:rPr lang="zh-CN" altLang="en-US"/>
              <a:t>同协议、不同的阻塞类型的连接都有不同的 </a:t>
            </a:r>
            <a:r>
              <a:rPr lang="en-US" altLang="zh-CN"/>
              <a:t>Channel </a:t>
            </a:r>
            <a:r>
              <a:rPr lang="zh-CN" altLang="en-US"/>
              <a:t>类型与之对应，常用的 </a:t>
            </a:r>
            <a:r>
              <a:rPr lang="en-US" altLang="zh-CN"/>
              <a:t>Channel </a:t>
            </a:r>
            <a:r>
              <a:rPr lang="zh-CN" altLang="en-US"/>
              <a:t>类</a:t>
            </a:r>
            <a:r>
              <a:rPr lang="zh-CN" altLang="en-US" smtClean="0"/>
              <a:t>型</a:t>
            </a:r>
            <a:r>
              <a:rPr lang="en-US" altLang="zh-CN" smtClean="0"/>
              <a:t>:</a:t>
            </a:r>
            <a:endParaRPr lang="en-US" altLang="zh-CN" smtClean="0"/>
          </a:p>
          <a:p>
            <a:endParaRPr lang="en-US" altLang="zh-CN" smtClean="0"/>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altLang="zh-CN" sz="1700"/>
              <a:t>NioSocketChannel</a:t>
            </a:r>
            <a:r>
              <a:rPr lang="zh-CN" altLang="en-US" sz="1700"/>
              <a:t>，异步的客户端 </a:t>
            </a:r>
            <a:r>
              <a:rPr lang="en-US" altLang="zh-CN" sz="1700"/>
              <a:t>TCP Socket </a:t>
            </a:r>
            <a:r>
              <a:rPr lang="zh-CN" altLang="en-US" sz="1700"/>
              <a:t>连接。</a:t>
            </a:r>
            <a:endParaRPr lang="zh-CN" altLang="en-US" sz="1700"/>
          </a:p>
          <a:p>
            <a:pPr marL="285750" indent="-285750">
              <a:buFont typeface="Arial" panose="020B0604020202020204"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endParaRPr lang="zh-CN" altLang="en-US" sz="1700"/>
          </a:p>
          <a:p>
            <a:pPr marL="285750" indent="-285750">
              <a:buFont typeface="Arial" panose="020B0604020202020204" pitchFamily="34" charset="0"/>
              <a:buChar char="•"/>
            </a:pPr>
            <a:r>
              <a:rPr lang="en-US" altLang="zh-CN" sz="1700"/>
              <a:t>NioDatagramChannel</a:t>
            </a:r>
            <a:r>
              <a:rPr lang="zh-CN" altLang="en-US" sz="1700"/>
              <a:t>，异步的 </a:t>
            </a:r>
            <a:r>
              <a:rPr lang="en-US" altLang="zh-CN" sz="1700"/>
              <a:t>UDP </a:t>
            </a:r>
            <a:r>
              <a:rPr lang="zh-CN" altLang="en-US" sz="1700"/>
              <a:t>连接。</a:t>
            </a:r>
            <a:endParaRPr lang="zh-CN" altLang="en-US" sz="1700"/>
          </a:p>
          <a:p>
            <a:pPr marL="285750" indent="-285750">
              <a:buFont typeface="Arial" panose="020B0604020202020204" pitchFamily="34" charset="0"/>
              <a:buChar char="•"/>
            </a:pPr>
            <a:r>
              <a:rPr lang="en-US" altLang="zh-CN" sz="1700"/>
              <a:t>NioSctpChannel</a:t>
            </a:r>
            <a:r>
              <a:rPr lang="zh-CN" altLang="en-US" sz="1700"/>
              <a:t>，异步的客户端 </a:t>
            </a:r>
            <a:r>
              <a:rPr lang="en-US" altLang="zh-CN" sz="1700"/>
              <a:t>Sctp </a:t>
            </a:r>
            <a:r>
              <a:rPr lang="zh-CN" altLang="en-US" sz="1700"/>
              <a:t>连接。</a:t>
            </a:r>
            <a:endParaRPr lang="zh-CN" altLang="en-US" sz="1700"/>
          </a:p>
          <a:p>
            <a:pPr marL="285750" indent="-285750">
              <a:buFont typeface="Arial" panose="020B0604020202020204"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endParaRPr lang="zh-CN" altLang="en-US" sz="1700"/>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Selector</a:t>
            </a:r>
            <a:endParaRPr lang="en-US" altLang="zh-CN" sz="2200" b="1"/>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smtClean="0"/>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r>
              <a:rPr lang="zh-CN" altLang="en-US" smtClean="0"/>
              <a:t>。</a:t>
            </a:r>
            <a:endParaRPr lang="en-US" altLang="zh-CN" smtClean="0"/>
          </a:p>
          <a:p>
            <a:pPr marL="342900" indent="-342900">
              <a:buAutoNum type="arabicParenR"/>
            </a:pPr>
            <a:r>
              <a:rPr lang="zh-CN" altLang="en-US" smtClean="0"/>
              <a:t>当</a:t>
            </a:r>
            <a:r>
              <a:rPr lang="zh-CN" altLang="en-US"/>
              <a:t>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endParaRPr lang="en-US" altLang="zh-CN"/>
          </a:p>
          <a:p>
            <a:endParaRPr lang="en-US" altLang="zh-CN"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smtClean="0"/>
              <a:t>ChannelHandler </a:t>
            </a:r>
            <a:r>
              <a:rPr lang="zh-CN" altLang="en-US"/>
              <a:t>是一个接口，处理 </a:t>
            </a:r>
            <a:r>
              <a:rPr lang="en-US" altLang="zh-CN"/>
              <a:t>I/O </a:t>
            </a:r>
            <a:r>
              <a:rPr lang="zh-CN" altLang="en-US"/>
              <a:t>事件或拦截 </a:t>
            </a:r>
            <a:r>
              <a:rPr lang="en-US" altLang="zh-CN"/>
              <a:t>I/O </a:t>
            </a:r>
            <a:r>
              <a:rPr lang="zh-CN" altLang="en-US"/>
              <a:t>操作，并将其转发</a:t>
            </a:r>
            <a:r>
              <a:rPr lang="zh-CN" altLang="en-US" smtClean="0"/>
              <a:t>到其 </a:t>
            </a:r>
            <a:r>
              <a:rPr lang="en-US" altLang="zh-CN" smtClean="0"/>
              <a:t>ChannelPipeline</a:t>
            </a:r>
            <a:r>
              <a:rPr lang="en-US" altLang="zh-CN"/>
              <a:t>(</a:t>
            </a:r>
            <a:r>
              <a:rPr lang="zh-CN" altLang="en-US"/>
              <a:t>业务处理链</a:t>
            </a:r>
            <a:r>
              <a:rPr lang="en-US" altLang="zh-CN"/>
              <a:t>)</a:t>
            </a:r>
            <a:r>
              <a:rPr lang="zh-CN" altLang="en-US"/>
              <a:t>中的下一个处理程序</a:t>
            </a:r>
            <a:r>
              <a:rPr lang="zh-CN" altLang="en-US" smtClean="0"/>
              <a:t>。</a:t>
            </a:r>
            <a:endParaRPr lang="en-US" altLang="zh-CN" smtClean="0"/>
          </a:p>
          <a:p>
            <a:pPr marL="342900" indent="-342900">
              <a:buAutoNum type="arabicParenR"/>
            </a:pPr>
            <a:r>
              <a:rPr lang="en-US" altLang="zh-CN" smtClean="0"/>
              <a:t>ChannelHandler </a:t>
            </a:r>
            <a:r>
              <a:rPr lang="zh-CN" altLang="en-US"/>
              <a:t>本身并没有提供很多方法，因为这个接口有许多的方法需要实现，方便使用期间，可以继承它的子</a:t>
            </a:r>
            <a:r>
              <a:rPr lang="zh-CN" altLang="en-US" smtClean="0"/>
              <a:t>类</a:t>
            </a:r>
            <a:endParaRPr lang="en-US" altLang="zh-CN" smtClean="0"/>
          </a:p>
          <a:p>
            <a:pPr marL="342900" indent="-342900">
              <a:buFontTx/>
              <a:buAutoNum type="arabicParenR"/>
            </a:pPr>
            <a:r>
              <a:rPr lang="en-US" altLang="zh-CN" b="1"/>
              <a:t>ChannelHandler </a:t>
            </a:r>
            <a:r>
              <a:rPr lang="zh-CN" altLang="en-US" b="1"/>
              <a:t>及其实现</a:t>
            </a:r>
            <a:r>
              <a:rPr lang="zh-CN" altLang="en-US" b="1" smtClean="0"/>
              <a:t>类一览图</a:t>
            </a:r>
            <a:r>
              <a:rPr lang="en-US" altLang="zh-CN" b="1" smtClean="0"/>
              <a:t>(</a:t>
            </a:r>
            <a:r>
              <a:rPr lang="zh-CN" altLang="en-US" b="1" smtClean="0"/>
              <a:t>后</a:t>
            </a:r>
            <a:r>
              <a:rPr lang="en-US" altLang="zh-CN" b="1" smtClean="0"/>
              <a:t>)</a:t>
            </a:r>
            <a:endParaRPr lang="en-US" altLang="zh-CN" smtClean="0"/>
          </a:p>
          <a:p>
            <a:pPr marL="342900" indent="-342900">
              <a:buAutoNum type="arabicParenR"/>
            </a:pPr>
            <a:endParaRPr lang="zh-CN" altLang="en-US"/>
          </a:p>
          <a:p>
            <a:endParaRPr lang="en-US" altLang="zh-CN"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smtClean="0"/>
              <a:t>相关接口和类一览图</a:t>
            </a:r>
            <a:endParaRPr lang="en-US" altLang="zh-CN" b="1" smtClean="0"/>
          </a:p>
        </p:txBody>
      </p:sp>
      <p:pic>
        <p:nvPicPr>
          <p:cNvPr id="1914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altLang="zh-CN" sz="1600"/>
              <a:t>ChannelInboundHandler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20204" pitchFamily="34" charset="0"/>
              <a:buChar char="•"/>
            </a:pPr>
            <a:r>
              <a:rPr lang="en-US" altLang="zh-CN" sz="1600"/>
              <a:t>ChannelOutboundHandler </a:t>
            </a:r>
            <a:r>
              <a:rPr lang="zh-CN" altLang="en-US" sz="1600"/>
              <a:t>用于处理出站 </a:t>
            </a:r>
            <a:r>
              <a:rPr lang="en-US" altLang="zh-CN" sz="1600"/>
              <a:t>I/O </a:t>
            </a:r>
            <a:r>
              <a:rPr lang="zh-CN" altLang="en-US" sz="1600"/>
              <a:t>操作</a:t>
            </a:r>
            <a:r>
              <a:rPr lang="zh-CN" altLang="en-US" sz="1600" smtClean="0"/>
              <a:t>。</a:t>
            </a:r>
            <a:endParaRPr lang="en-US" altLang="zh-CN" sz="1600" smtClean="0"/>
          </a:p>
          <a:p>
            <a:endParaRPr lang="en-US" altLang="zh-CN" sz="1600" smtClean="0"/>
          </a:p>
          <a:p>
            <a:r>
              <a:rPr lang="en-US" altLang="zh-CN" sz="1600" smtClean="0"/>
              <a:t>//</a:t>
            </a:r>
            <a:r>
              <a:rPr lang="zh-CN" altLang="en-US" sz="1600" smtClean="0"/>
              <a:t>适配器</a:t>
            </a:r>
            <a:endParaRPr lang="en-US" altLang="zh-CN" sz="1600" smtClean="0"/>
          </a:p>
          <a:p>
            <a:pPr marL="285750" indent="-285750">
              <a:buFont typeface="Arial" panose="020B0604020202020204" pitchFamily="34" charset="0"/>
              <a:buChar char="•"/>
            </a:pPr>
            <a:r>
              <a:rPr lang="en-US" altLang="zh-CN" sz="1600"/>
              <a:t>ChannelInboundHandlerAdapter </a:t>
            </a:r>
            <a:r>
              <a:rPr lang="zh-CN" altLang="en-US" sz="1600"/>
              <a:t>用于处理入站 </a:t>
            </a:r>
            <a:r>
              <a:rPr lang="en-US" altLang="zh-CN" sz="1600"/>
              <a:t>I/O </a:t>
            </a:r>
            <a:r>
              <a:rPr lang="zh-CN" altLang="en-US" sz="1600"/>
              <a:t>事件。</a:t>
            </a:r>
            <a:endParaRPr lang="zh-CN" altLang="en-US" sz="1600"/>
          </a:p>
          <a:p>
            <a:pPr marL="285750" indent="-285750">
              <a:buFont typeface="Arial" panose="020B0604020202020204" pitchFamily="34" charset="0"/>
              <a:buChar char="•"/>
            </a:pPr>
            <a:r>
              <a:rPr lang="en-US" altLang="zh-CN" sz="1600"/>
              <a:t>ChannelOutboundHandlerAdapter </a:t>
            </a:r>
            <a:r>
              <a:rPr lang="zh-CN" altLang="en-US" sz="1600"/>
              <a:t>用于处理出站 </a:t>
            </a:r>
            <a:r>
              <a:rPr lang="en-US" altLang="zh-CN" sz="1600"/>
              <a:t>I/O </a:t>
            </a:r>
            <a:r>
              <a:rPr lang="zh-CN" altLang="en-US" sz="1600"/>
              <a:t>操作。</a:t>
            </a:r>
            <a:endParaRPr lang="zh-CN" altLang="en-US" sz="1600"/>
          </a:p>
          <a:p>
            <a:pPr marL="285750" indent="-285750">
              <a:buFont typeface="Arial" panose="020B0604020202020204" pitchFamily="34" charset="0"/>
              <a:buChar char="•"/>
            </a:pPr>
            <a:r>
              <a:rPr lang="en-US" altLang="zh-CN" sz="1600"/>
              <a:t>ChannelDuplexHandler </a:t>
            </a:r>
            <a:r>
              <a:rPr lang="zh-CN" altLang="en-US" sz="1600"/>
              <a:t>用于处理入站和出站事件。</a:t>
            </a:r>
            <a:endParaRPr lang="zh-CN" altLang="en-US" sz="1600"/>
          </a:p>
          <a:p>
            <a:pPr marL="285750" indent="-285750">
              <a:buFont typeface="Arial" panose="020B0604020202020204" pitchFamily="34" charset="0"/>
              <a:buChar char="•"/>
            </a:pP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43766</Words>
  <Application>WPS 演示</Application>
  <PresentationFormat>自定义</PresentationFormat>
  <Paragraphs>2283</Paragraphs>
  <Slides>165</Slides>
  <Notes>164</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50</vt:i4>
      </vt:variant>
      <vt:variant>
        <vt:lpstr>幻灯片标题</vt:lpstr>
      </vt:variant>
      <vt:variant>
        <vt:i4>165</vt:i4>
      </vt:variant>
    </vt:vector>
  </HeadingPairs>
  <TitlesOfParts>
    <vt:vector size="223" baseType="lpstr">
      <vt:lpstr>Arial</vt:lpstr>
      <vt:lpstr>宋体</vt:lpstr>
      <vt:lpstr>Wingdings</vt:lpstr>
      <vt:lpstr>华文新魏</vt:lpstr>
      <vt:lpstr>微软雅黑</vt:lpstr>
      <vt:lpstr>Arial Unicode MS</vt:lpstr>
      <vt:lpstr>Calibri</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Administrator</cp:lastModifiedBy>
  <cp:revision>3139</cp:revision>
  <dcterms:created xsi:type="dcterms:W3CDTF">2013-03-04T07:19:00Z</dcterms:created>
  <dcterms:modified xsi:type="dcterms:W3CDTF">2020-06-08T15:12:29Z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